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theme/theme8.xml" ContentType="application/vnd.openxmlformats-officedocument.theme+xml"/>
  <Override PartName="/ppt/slideLayouts/slideLayout18.xml" ContentType="application/vnd.openxmlformats-officedocument.presentationml.slideLayout+xml"/>
  <Override PartName="/ppt/theme/theme9.xml" ContentType="application/vnd.openxmlformats-officedocument.theme+xml"/>
  <Override PartName="/ppt/slideLayouts/slideLayout19.xml" ContentType="application/vnd.openxmlformats-officedocument.presentationml.slideLayout+xml"/>
  <Override PartName="/ppt/theme/theme10.xml" ContentType="application/vnd.openxmlformats-officedocument.theme+xml"/>
  <Override PartName="/ppt/slideLayouts/slideLayout20.xml" ContentType="application/vnd.openxmlformats-officedocument.presentationml.slideLayout+xml"/>
  <Override PartName="/ppt/theme/theme11.xml" ContentType="application/vnd.openxmlformats-officedocument.theme+xml"/>
  <Override PartName="/ppt/slideLayouts/slideLayout21.xml" ContentType="application/vnd.openxmlformats-officedocument.presentationml.slideLayout+xml"/>
  <Override PartName="/ppt/theme/theme12.xml" ContentType="application/vnd.openxmlformats-officedocument.theme+xml"/>
  <Override PartName="/ppt/slideLayouts/slideLayout22.xml" ContentType="application/vnd.openxmlformats-officedocument.presentationml.slideLayout+xml"/>
  <Override PartName="/ppt/theme/theme13.xml" ContentType="application/vnd.openxmlformats-officedocument.theme+xml"/>
  <Override PartName="/ppt/slideLayouts/slideLayout23.xml" ContentType="application/vnd.openxmlformats-officedocument.presentationml.slideLayout+xml"/>
  <Override PartName="/ppt/theme/theme14.xml" ContentType="application/vnd.openxmlformats-officedocument.theme+xml"/>
  <Override PartName="/ppt/slideLayouts/slideLayout24.xml" ContentType="application/vnd.openxmlformats-officedocument.presentationml.slideLayout+xml"/>
  <Override PartName="/ppt/theme/theme15.xml" ContentType="application/vnd.openxmlformats-officedocument.theme+xml"/>
  <Override PartName="/ppt/slideLayouts/slideLayout25.xml" ContentType="application/vnd.openxmlformats-officedocument.presentationml.slideLayout+xml"/>
  <Override PartName="/ppt/theme/theme16.xml" ContentType="application/vnd.openxmlformats-officedocument.theme+xml"/>
  <Override PartName="/ppt/slideLayouts/slideLayout26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  <p:sldMasterId id="2147483757" r:id="rId2"/>
    <p:sldMasterId id="2147483763" r:id="rId3"/>
    <p:sldMasterId id="2147483765" r:id="rId4"/>
    <p:sldMasterId id="2147483767" r:id="rId5"/>
    <p:sldMasterId id="2147483769" r:id="rId6"/>
    <p:sldMasterId id="2147483773" r:id="rId7"/>
    <p:sldMasterId id="2147483775" r:id="rId8"/>
    <p:sldMasterId id="2147483777" r:id="rId9"/>
    <p:sldMasterId id="2147483781" r:id="rId10"/>
    <p:sldMasterId id="2147483783" r:id="rId11"/>
    <p:sldMasterId id="2147483787" r:id="rId12"/>
    <p:sldMasterId id="2147483789" r:id="rId13"/>
    <p:sldMasterId id="2147483791" r:id="rId14"/>
    <p:sldMasterId id="2147483797" r:id="rId15"/>
    <p:sldMasterId id="2147483799" r:id="rId16"/>
    <p:sldMasterId id="2147483801" r:id="rId17"/>
  </p:sldMasterIdLst>
  <p:notesMasterIdLst>
    <p:notesMasterId r:id="rId68"/>
  </p:notesMasterIdLst>
  <p:handoutMasterIdLst>
    <p:handoutMasterId r:id="rId69"/>
  </p:handoutMasterIdLst>
  <p:sldIdLst>
    <p:sldId id="452" r:id="rId18"/>
    <p:sldId id="737" r:id="rId19"/>
    <p:sldId id="1696" r:id="rId20"/>
    <p:sldId id="738" r:id="rId21"/>
    <p:sldId id="777" r:id="rId22"/>
    <p:sldId id="1678" r:id="rId23"/>
    <p:sldId id="453" r:id="rId24"/>
    <p:sldId id="560" r:id="rId25"/>
    <p:sldId id="748" r:id="rId26"/>
    <p:sldId id="678" r:id="rId27"/>
    <p:sldId id="671" r:id="rId28"/>
    <p:sldId id="677" r:id="rId29"/>
    <p:sldId id="714" r:id="rId30"/>
    <p:sldId id="703" r:id="rId31"/>
    <p:sldId id="704" r:id="rId32"/>
    <p:sldId id="705" r:id="rId33"/>
    <p:sldId id="716" r:id="rId34"/>
    <p:sldId id="717" r:id="rId35"/>
    <p:sldId id="708" r:id="rId36"/>
    <p:sldId id="758" r:id="rId37"/>
    <p:sldId id="709" r:id="rId38"/>
    <p:sldId id="710" r:id="rId39"/>
    <p:sldId id="719" r:id="rId40"/>
    <p:sldId id="712" r:id="rId41"/>
    <p:sldId id="713" r:id="rId42"/>
    <p:sldId id="720" r:id="rId43"/>
    <p:sldId id="721" r:id="rId44"/>
    <p:sldId id="725" r:id="rId45"/>
    <p:sldId id="722" r:id="rId46"/>
    <p:sldId id="749" r:id="rId47"/>
    <p:sldId id="1584" r:id="rId48"/>
    <p:sldId id="750" r:id="rId49"/>
    <p:sldId id="751" r:id="rId50"/>
    <p:sldId id="728" r:id="rId51"/>
    <p:sldId id="729" r:id="rId52"/>
    <p:sldId id="752" r:id="rId53"/>
    <p:sldId id="753" r:id="rId54"/>
    <p:sldId id="754" r:id="rId55"/>
    <p:sldId id="755" r:id="rId56"/>
    <p:sldId id="756" r:id="rId57"/>
    <p:sldId id="733" r:id="rId58"/>
    <p:sldId id="734" r:id="rId59"/>
    <p:sldId id="735" r:id="rId60"/>
    <p:sldId id="487" r:id="rId61"/>
    <p:sldId id="701" r:id="rId62"/>
    <p:sldId id="1698" r:id="rId63"/>
    <p:sldId id="1703" r:id="rId64"/>
    <p:sldId id="1704" r:id="rId65"/>
    <p:sldId id="657" r:id="rId66"/>
    <p:sldId id="606" r:id="rId67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74B"/>
    <a:srgbClr val="000000"/>
    <a:srgbClr val="FF292E"/>
    <a:srgbClr val="F8F8F8"/>
    <a:srgbClr val="F7F7F7"/>
    <a:srgbClr val="BDBDBD"/>
    <a:srgbClr val="808285"/>
    <a:srgbClr val="ED1C29"/>
    <a:srgbClr val="97CB64"/>
    <a:srgbClr val="41A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5501" autoAdjust="0"/>
  </p:normalViewPr>
  <p:slideViewPr>
    <p:cSldViewPr>
      <p:cViewPr varScale="1">
        <p:scale>
          <a:sx n="117" d="100"/>
          <a:sy n="117" d="100"/>
        </p:scale>
        <p:origin x="1422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9.xml"/><Relationship Id="rId21" Type="http://schemas.openxmlformats.org/officeDocument/2006/relationships/slide" Target="slides/slide4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63" Type="http://schemas.openxmlformats.org/officeDocument/2006/relationships/slide" Target="slides/slide46.xml"/><Relationship Id="rId6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2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slide" Target="slides/slide36.xml"/><Relationship Id="rId58" Type="http://schemas.openxmlformats.org/officeDocument/2006/relationships/slide" Target="slides/slide41.xml"/><Relationship Id="rId66" Type="http://schemas.openxmlformats.org/officeDocument/2006/relationships/slide" Target="slides/slide49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4.xml"/><Relationship Id="rId19" Type="http://schemas.openxmlformats.org/officeDocument/2006/relationships/slide" Target="slides/slide2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slide" Target="slides/slide39.xml"/><Relationship Id="rId64" Type="http://schemas.openxmlformats.org/officeDocument/2006/relationships/slide" Target="slides/slide47.xml"/><Relationship Id="rId69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4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slide" Target="slides/slide42.xml"/><Relationship Id="rId67" Type="http://schemas.openxmlformats.org/officeDocument/2006/relationships/slide" Target="slides/slide50.xml"/><Relationship Id="rId20" Type="http://schemas.openxmlformats.org/officeDocument/2006/relationships/slide" Target="slides/slide3.xml"/><Relationship Id="rId41" Type="http://schemas.openxmlformats.org/officeDocument/2006/relationships/slide" Target="slides/slide24.xml"/><Relationship Id="rId54" Type="http://schemas.openxmlformats.org/officeDocument/2006/relationships/slide" Target="slides/slide37.xml"/><Relationship Id="rId62" Type="http://schemas.openxmlformats.org/officeDocument/2006/relationships/slide" Target="slides/slide45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slide" Target="slides/slide40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60" Type="http://schemas.openxmlformats.org/officeDocument/2006/relationships/slide" Target="slides/slide43.xml"/><Relationship Id="rId65" Type="http://schemas.openxmlformats.org/officeDocument/2006/relationships/slide" Target="slides/slide48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39" Type="http://schemas.openxmlformats.org/officeDocument/2006/relationships/slide" Target="slides/slide22.xml"/><Relationship Id="rId34" Type="http://schemas.openxmlformats.org/officeDocument/2006/relationships/slide" Target="slides/slide17.xml"/><Relationship Id="rId50" Type="http://schemas.openxmlformats.org/officeDocument/2006/relationships/slide" Target="slides/slide33.xml"/><Relationship Id="rId55" Type="http://schemas.openxmlformats.org/officeDocument/2006/relationships/slide" Target="slides/slide38.xml"/><Relationship Id="rId7" Type="http://schemas.openxmlformats.org/officeDocument/2006/relationships/slideMaster" Target="slideMasters/slideMaster7.xml"/><Relationship Id="rId7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2ccf530c750f6161/Desktop/What%20LD%20Measur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dirty="0"/>
              <a:t>What L&amp;D Measures</a:t>
            </a:r>
          </a:p>
          <a:p>
            <a:pPr>
              <a:defRPr/>
            </a:pPr>
            <a:r>
              <a:rPr lang="en-US" sz="1600" dirty="0"/>
              <a:t>Source: ATD</a:t>
            </a:r>
            <a:endParaRPr lang="en-US" dirty="0"/>
          </a:p>
        </c:rich>
      </c:tx>
      <c:layout>
        <c:manualLayout>
          <c:xMode val="edge"/>
          <c:yMode val="edge"/>
          <c:x val="0.36111056523319124"/>
          <c:y val="1.38889876205752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2017592989160878E-2"/>
          <c:y val="0.12442370951634596"/>
          <c:w val="0.8348579858480033"/>
          <c:h val="0.70270599984177451"/>
        </c:manualLayout>
      </c:layout>
      <c:lineChart>
        <c:grouping val="standar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2002</c:v>
                </c:pt>
              </c:strCache>
            </c:strRef>
          </c:tx>
          <c:spPr>
            <a:ln w="28575" cap="rnd">
              <a:solidFill>
                <a:schemeClr val="tx1">
                  <a:lumMod val="75000"/>
                  <a:lumOff val="2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Sheet1!$B$5:$B$10</c:f>
              <c:strCache>
                <c:ptCount val="6"/>
                <c:pt idx="0">
                  <c:v>Level 1: Reaction</c:v>
                </c:pt>
                <c:pt idx="1">
                  <c:v>Level 2: Learning</c:v>
                </c:pt>
                <c:pt idx="2">
                  <c:v>Level 3: Behavior</c:v>
                </c:pt>
                <c:pt idx="3">
                  <c:v>Level 4: Results</c:v>
                </c:pt>
                <c:pt idx="4">
                  <c:v>Level 5: ROI</c:v>
                </c:pt>
                <c:pt idx="5">
                  <c:v>None</c:v>
                </c:pt>
              </c:strCache>
            </c:strRef>
          </c:cat>
          <c:val>
            <c:numRef>
              <c:f>Sheet1!$C$5:$C$10</c:f>
              <c:numCache>
                <c:formatCode>0%</c:formatCode>
                <c:ptCount val="6"/>
                <c:pt idx="0">
                  <c:v>0.79</c:v>
                </c:pt>
                <c:pt idx="1">
                  <c:v>0.37</c:v>
                </c:pt>
                <c:pt idx="2">
                  <c:v>0.15</c:v>
                </c:pt>
                <c:pt idx="3">
                  <c:v>0.09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936-46A3-A85A-07EE59F4086C}"/>
            </c:ext>
          </c:extLst>
        </c:ser>
        <c:ser>
          <c:idx val="1"/>
          <c:order val="1"/>
          <c:tx>
            <c:strRef>
              <c:f>Sheet1!$D$4</c:f>
              <c:strCache>
                <c:ptCount val="1"/>
                <c:pt idx="0">
                  <c:v>2009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Sheet1!$B$5:$B$10</c:f>
              <c:strCache>
                <c:ptCount val="6"/>
                <c:pt idx="0">
                  <c:v>Level 1: Reaction</c:v>
                </c:pt>
                <c:pt idx="1">
                  <c:v>Level 2: Learning</c:v>
                </c:pt>
                <c:pt idx="2">
                  <c:v>Level 3: Behavior</c:v>
                </c:pt>
                <c:pt idx="3">
                  <c:v>Level 4: Results</c:v>
                </c:pt>
                <c:pt idx="4">
                  <c:v>Level 5: ROI</c:v>
                </c:pt>
                <c:pt idx="5">
                  <c:v>None</c:v>
                </c:pt>
              </c:strCache>
            </c:strRef>
          </c:cat>
          <c:val>
            <c:numRef>
              <c:f>Sheet1!$D$5:$D$10</c:f>
              <c:numCache>
                <c:formatCode>0%</c:formatCode>
                <c:ptCount val="6"/>
                <c:pt idx="0">
                  <c:v>0.92</c:v>
                </c:pt>
                <c:pt idx="1">
                  <c:v>0.81</c:v>
                </c:pt>
                <c:pt idx="2">
                  <c:v>0.55000000000000004</c:v>
                </c:pt>
                <c:pt idx="3">
                  <c:v>0.37</c:v>
                </c:pt>
                <c:pt idx="4">
                  <c:v>0.18</c:v>
                </c:pt>
                <c:pt idx="5">
                  <c:v>0.04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936-46A3-A85A-07EE59F4086C}"/>
            </c:ext>
          </c:extLst>
        </c:ser>
        <c:ser>
          <c:idx val="2"/>
          <c:order val="2"/>
          <c:tx>
            <c:strRef>
              <c:f>Sheet1!$E$4</c:f>
              <c:strCache>
                <c:ptCount val="1"/>
                <c:pt idx="0">
                  <c:v>2015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Sheet1!$B$5:$B$10</c:f>
              <c:strCache>
                <c:ptCount val="6"/>
                <c:pt idx="0">
                  <c:v>Level 1: Reaction</c:v>
                </c:pt>
                <c:pt idx="1">
                  <c:v>Level 2: Learning</c:v>
                </c:pt>
                <c:pt idx="2">
                  <c:v>Level 3: Behavior</c:v>
                </c:pt>
                <c:pt idx="3">
                  <c:v>Level 4: Results</c:v>
                </c:pt>
                <c:pt idx="4">
                  <c:v>Level 5: ROI</c:v>
                </c:pt>
                <c:pt idx="5">
                  <c:v>None</c:v>
                </c:pt>
              </c:strCache>
            </c:strRef>
          </c:cat>
          <c:val>
            <c:numRef>
              <c:f>Sheet1!$E$5:$E$10</c:f>
              <c:numCache>
                <c:formatCode>0%</c:formatCode>
                <c:ptCount val="6"/>
                <c:pt idx="0">
                  <c:v>0.88</c:v>
                </c:pt>
                <c:pt idx="1">
                  <c:v>0.83</c:v>
                </c:pt>
                <c:pt idx="2">
                  <c:v>0.6</c:v>
                </c:pt>
                <c:pt idx="3">
                  <c:v>0.35</c:v>
                </c:pt>
                <c:pt idx="4">
                  <c:v>0.15</c:v>
                </c:pt>
                <c:pt idx="5">
                  <c:v>0.04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936-46A3-A85A-07EE59F4086C}"/>
            </c:ext>
          </c:extLst>
        </c:ser>
        <c:ser>
          <c:idx val="3"/>
          <c:order val="3"/>
          <c:tx>
            <c:strRef>
              <c:f>Sheet1!$F$4</c:f>
              <c:strCache>
                <c:ptCount val="1"/>
                <c:pt idx="0">
                  <c:v>2019</c:v>
                </c:pt>
              </c:strCache>
            </c:strRef>
          </c:tx>
          <c:spPr>
            <a:ln w="635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Sheet1!$B$5:$B$10</c:f>
              <c:strCache>
                <c:ptCount val="6"/>
                <c:pt idx="0">
                  <c:v>Level 1: Reaction</c:v>
                </c:pt>
                <c:pt idx="1">
                  <c:v>Level 2: Learning</c:v>
                </c:pt>
                <c:pt idx="2">
                  <c:v>Level 3: Behavior</c:v>
                </c:pt>
                <c:pt idx="3">
                  <c:v>Level 4: Results</c:v>
                </c:pt>
                <c:pt idx="4">
                  <c:v>Level 5: ROI</c:v>
                </c:pt>
                <c:pt idx="5">
                  <c:v>None</c:v>
                </c:pt>
              </c:strCache>
            </c:strRef>
          </c:cat>
          <c:val>
            <c:numRef>
              <c:f>Sheet1!$F$5:$F$10</c:f>
              <c:numCache>
                <c:formatCode>0%</c:formatCode>
                <c:ptCount val="6"/>
                <c:pt idx="0">
                  <c:v>0.83</c:v>
                </c:pt>
                <c:pt idx="1">
                  <c:v>0.8</c:v>
                </c:pt>
                <c:pt idx="2">
                  <c:v>0.54</c:v>
                </c:pt>
                <c:pt idx="3">
                  <c:v>0.38</c:v>
                </c:pt>
                <c:pt idx="4">
                  <c:v>0.16</c:v>
                </c:pt>
                <c:pt idx="5">
                  <c:v>0.05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936-46A3-A85A-07EE59F408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332352"/>
        <c:axId val="1828413984"/>
      </c:lineChart>
      <c:catAx>
        <c:axId val="733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28413984"/>
        <c:crosses val="autoZero"/>
        <c:auto val="1"/>
        <c:lblAlgn val="ctr"/>
        <c:lblOffset val="100"/>
        <c:noMultiLvlLbl val="0"/>
      </c:catAx>
      <c:valAx>
        <c:axId val="1828413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3323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352056945984605"/>
          <c:y val="0.19622116254458694"/>
          <c:w val="0.19069387322219258"/>
          <c:h val="0.214399990891652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07" tIns="46953" rIns="93907" bIns="4695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4" y="0"/>
            <a:ext cx="3066733" cy="468154"/>
          </a:xfrm>
          <a:prstGeom prst="rect">
            <a:avLst/>
          </a:prstGeom>
        </p:spPr>
        <p:txBody>
          <a:bodyPr vert="horz" lIns="93907" tIns="46953" rIns="93907" bIns="46953" rtlCol="0"/>
          <a:lstStyle>
            <a:lvl1pPr algn="r">
              <a:defRPr sz="1300"/>
            </a:lvl1pPr>
          </a:lstStyle>
          <a:p>
            <a:fld id="{9404B9A8-3792-A947-931D-1B65A7D771DC}" type="datetimeFigureOut">
              <a:rPr lang="en-US" smtClean="0"/>
              <a:t>3/26/2023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07" tIns="46953" rIns="93907" bIns="4695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4" y="8893296"/>
            <a:ext cx="3066733" cy="468154"/>
          </a:xfrm>
          <a:prstGeom prst="rect">
            <a:avLst/>
          </a:prstGeom>
        </p:spPr>
        <p:txBody>
          <a:bodyPr vert="horz" lIns="93907" tIns="46953" rIns="93907" bIns="46953" rtlCol="0" anchor="b"/>
          <a:lstStyle>
            <a:lvl1pPr algn="r">
              <a:defRPr sz="1300"/>
            </a:lvl1pPr>
          </a:lstStyle>
          <a:p>
            <a:fld id="{F9576E35-A316-1B4C-AFDE-3D77965F51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36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07" tIns="46953" rIns="93907" bIns="4695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4" y="0"/>
            <a:ext cx="3066733" cy="468154"/>
          </a:xfrm>
          <a:prstGeom prst="rect">
            <a:avLst/>
          </a:prstGeom>
        </p:spPr>
        <p:txBody>
          <a:bodyPr vert="horz" lIns="93907" tIns="46953" rIns="93907" bIns="46953" rtlCol="0"/>
          <a:lstStyle>
            <a:lvl1pPr algn="r">
              <a:defRPr sz="1300"/>
            </a:lvl1pPr>
          </a:lstStyle>
          <a:p>
            <a:fld id="{CAD32A6A-743B-AF44-AF7C-8154B55544EA}" type="datetimeFigureOut">
              <a:rPr lang="en-US" smtClean="0"/>
              <a:t>3/26/2023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3263"/>
            <a:ext cx="4679950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07" tIns="46953" rIns="93907" bIns="4695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07" tIns="46953" rIns="93907" bIns="4695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07" tIns="46953" rIns="93907" bIns="4695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4" y="8893296"/>
            <a:ext cx="3066733" cy="468154"/>
          </a:xfrm>
          <a:prstGeom prst="rect">
            <a:avLst/>
          </a:prstGeom>
        </p:spPr>
        <p:txBody>
          <a:bodyPr vert="horz" lIns="93907" tIns="46953" rIns="93907" bIns="46953" rtlCol="0" anchor="b"/>
          <a:lstStyle>
            <a:lvl1pPr algn="r">
              <a:defRPr sz="1300"/>
            </a:lvl1pPr>
          </a:lstStyle>
          <a:p>
            <a:fld id="{5A3B8F3C-3DB4-8849-BEE5-29187FCFA7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5701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8F3C-3DB4-8849-BEE5-29187FCFA79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252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CB237-2281-46B9-A09A-1F3A1B32414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432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POLL #1: What is your HR Function (check all that apply)</a:t>
            </a:r>
          </a:p>
          <a:p>
            <a:pPr marL="166615" indent="-166615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Learning &amp; Development</a:t>
            </a:r>
          </a:p>
          <a:p>
            <a:pPr marL="166615" indent="-166615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Leadership Development</a:t>
            </a:r>
          </a:p>
          <a:p>
            <a:pPr marL="166615" indent="-166615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Capability Development (career planning and progression)</a:t>
            </a:r>
          </a:p>
          <a:p>
            <a:pPr marL="166615" indent="-166615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Talent Acquisition</a:t>
            </a:r>
          </a:p>
          <a:p>
            <a:pPr marL="166615" indent="-166615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8F3C-3DB4-8849-BEE5-29187FCFA79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632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3325" y="704850"/>
            <a:ext cx="46958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r>
              <a:rPr lang="en-US" dirty="0"/>
              <a:t>OK…. So what do Managers want us to report to them? (Business</a:t>
            </a:r>
            <a:r>
              <a:rPr lang="en-US" baseline="0" dirty="0"/>
              <a:t> </a:t>
            </a:r>
            <a:r>
              <a:rPr lang="en-US" dirty="0"/>
              <a:t>Results)</a:t>
            </a:r>
          </a:p>
          <a:p>
            <a:r>
              <a:rPr lang="en-US" baseline="0" dirty="0"/>
              <a:t>They want , in Kirkpatrick terms, level3 (application- behavior changes), level 4 (Impact), and Level 5 (ROI)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</a:t>
            </a:r>
            <a:r>
              <a:rPr lang="en-US" baseline="0" dirty="0"/>
              <a:t> do  we normally provide them (Training results)</a:t>
            </a:r>
          </a:p>
          <a:p>
            <a:r>
              <a:rPr lang="en-US" baseline="0" dirty="0"/>
              <a:t>	- cheeks in seats</a:t>
            </a:r>
          </a:p>
          <a:p>
            <a:r>
              <a:rPr lang="en-US" baseline="0" dirty="0"/>
              <a:t>	- how much it costs</a:t>
            </a:r>
          </a:p>
          <a:p>
            <a:r>
              <a:rPr lang="en-US" baseline="0" dirty="0"/>
              <a:t>	- How satisfied attendees were with the course</a:t>
            </a:r>
            <a:endParaRPr lang="en-US" dirty="0"/>
          </a:p>
          <a:p>
            <a:endParaRPr lang="en-US" dirty="0"/>
          </a:p>
          <a:p>
            <a:endParaRPr lang="en-US" baseline="0" dirty="0"/>
          </a:p>
          <a:p>
            <a:r>
              <a:rPr lang="en-US" baseline="0" dirty="0"/>
              <a:t>It hasn’t changed much!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8F3C-3DB4-8849-BEE5-29187FCFA79E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530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your level of experience in providing executive reports to senior leaders?</a:t>
            </a:r>
          </a:p>
          <a:p>
            <a:pPr marL="166615" indent="-166615">
              <a:buFont typeface="Arial" panose="020B0604020202020204" pitchFamily="34" charset="0"/>
              <a:buChar char="•"/>
            </a:pPr>
            <a:r>
              <a:rPr lang="en-US" dirty="0"/>
              <a:t>Significant experience</a:t>
            </a:r>
          </a:p>
          <a:p>
            <a:pPr marL="166615" indent="-166615">
              <a:buFont typeface="Arial" panose="020B0604020202020204" pitchFamily="34" charset="0"/>
              <a:buChar char="•"/>
            </a:pPr>
            <a:r>
              <a:rPr lang="en-US" dirty="0"/>
              <a:t>Moderate</a:t>
            </a:r>
            <a:r>
              <a:rPr lang="en-US" baseline="0" dirty="0"/>
              <a:t> experience</a:t>
            </a:r>
          </a:p>
          <a:p>
            <a:pPr marL="166615" indent="-166615">
              <a:buFont typeface="Arial" panose="020B0604020202020204" pitchFamily="34" charset="0"/>
              <a:buChar char="•"/>
            </a:pPr>
            <a:r>
              <a:rPr lang="en-US" baseline="0" dirty="0"/>
              <a:t>Some experience</a:t>
            </a:r>
          </a:p>
          <a:p>
            <a:pPr marL="166615" indent="-166615">
              <a:buFont typeface="Arial" panose="020B0604020202020204" pitchFamily="34" charset="0"/>
              <a:buChar char="•"/>
            </a:pPr>
            <a:r>
              <a:rPr lang="en-US" baseline="0" dirty="0"/>
              <a:t>No experience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8F3C-3DB4-8849-BEE5-29187FCFA79E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170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ver-image.jpg"/>
          <p:cNvPicPr>
            <a:picLocks noChangeAspect="1"/>
          </p:cNvPicPr>
          <p:nvPr userDrawn="1"/>
        </p:nvPicPr>
        <p:blipFill rotWithShape="1">
          <a:blip r:embed="rId2" cstate="screen">
            <a:alphaModFix amt="8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0620" y="228600"/>
            <a:ext cx="4178579" cy="4191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17534" y="52069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By First Last</a:t>
            </a:r>
          </a:p>
          <a:p>
            <a:r>
              <a:rPr lang="en-US" dirty="0"/>
              <a:t>2.6.12</a:t>
            </a:r>
            <a:endParaRPr dirty="0"/>
          </a:p>
        </p:txBody>
      </p:sp>
      <p:sp>
        <p:nvSpPr>
          <p:cNvPr id="7" name="Rectangle 6"/>
          <p:cNvSpPr/>
          <p:nvPr userDrawn="1"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rgbClr val="ED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28800"/>
            <a:ext cx="3657600" cy="12954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629400" y="152400"/>
            <a:ext cx="152400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 rot="16200000">
            <a:off x="6629400" y="152400"/>
            <a:ext cx="152400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25" y="4724398"/>
            <a:ext cx="3790950" cy="16859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0" i="1" kern="1200" dirty="0">
                <a:solidFill>
                  <a:srgbClr val="ED1C29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August 19, 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6798" y="3810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A9839A26-2E62-4332-8381-306FE67E17B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37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9A26-2E62-4332-8381-306FE67E17B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August 19,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98475" y="1755647"/>
            <a:ext cx="4073526" cy="4416552"/>
          </a:xfrm>
        </p:spPr>
        <p:txBody>
          <a:bodyPr/>
          <a:lstStyle>
            <a:lvl1pPr marL="228600" indent="-228600">
              <a:buClr>
                <a:srgbClr val="ED1C29"/>
              </a:buClr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>
                <a:latin typeface="Arial" pitchFamily="34" charset="0"/>
                <a:cs typeface="Arial" pitchFamily="34" charset="0"/>
              </a:defRPr>
            </a:lvl2pPr>
            <a:lvl3pPr marL="685800" indent="-228600">
              <a:buClr>
                <a:srgbClr val="ED1C29"/>
              </a:buClr>
              <a:buFont typeface="Lucida Grande"/>
              <a:buChar char="-"/>
              <a:defRPr>
                <a:latin typeface="Arial" pitchFamily="34" charset="0"/>
                <a:cs typeface="Arial" pitchFamily="34" charset="0"/>
              </a:defRPr>
            </a:lvl3pPr>
            <a:lvl4pPr marL="914400" indent="-228600">
              <a:buClr>
                <a:schemeClr val="tx2"/>
              </a:buCl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800600" y="1755647"/>
            <a:ext cx="4073526" cy="4416552"/>
          </a:xfrm>
        </p:spPr>
        <p:txBody>
          <a:bodyPr/>
          <a:lstStyle>
            <a:lvl1pPr marL="228600" indent="-228600">
              <a:buClr>
                <a:srgbClr val="ED1C29"/>
              </a:buClr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>
                <a:latin typeface="Arial" pitchFamily="34" charset="0"/>
                <a:cs typeface="Arial" pitchFamily="34" charset="0"/>
              </a:defRPr>
            </a:lvl2pPr>
            <a:lvl3pPr marL="685800" indent="-228600">
              <a:buClr>
                <a:srgbClr val="ED1C29"/>
              </a:buClr>
              <a:buFont typeface="Lucida Grande"/>
              <a:buChar char="-"/>
              <a:defRPr>
                <a:latin typeface="Arial" pitchFamily="34" charset="0"/>
                <a:cs typeface="Arial" pitchFamily="34" charset="0"/>
              </a:defRPr>
            </a:lvl3pPr>
            <a:lvl4pPr marL="914400" indent="-228600">
              <a:buClr>
                <a:schemeClr val="tx2"/>
              </a:buCl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28462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9A26-2E62-4332-8381-306FE67E17B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August 19,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98475" y="1755647"/>
            <a:ext cx="4073526" cy="4416552"/>
          </a:xfrm>
        </p:spPr>
        <p:txBody>
          <a:bodyPr/>
          <a:lstStyle>
            <a:lvl1pPr marL="228600" indent="-228600">
              <a:buClr>
                <a:srgbClr val="ED1C29"/>
              </a:buClr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>
                <a:latin typeface="Arial" pitchFamily="34" charset="0"/>
                <a:cs typeface="Arial" pitchFamily="34" charset="0"/>
              </a:defRPr>
            </a:lvl2pPr>
            <a:lvl3pPr marL="685800" indent="-228600">
              <a:buClr>
                <a:srgbClr val="ED1C29"/>
              </a:buClr>
              <a:buFont typeface="Lucida Grande"/>
              <a:buChar char="-"/>
              <a:defRPr>
                <a:latin typeface="Arial" pitchFamily="34" charset="0"/>
                <a:cs typeface="Arial" pitchFamily="34" charset="0"/>
              </a:defRPr>
            </a:lvl3pPr>
            <a:lvl4pPr marL="914400" indent="-228600">
              <a:buClr>
                <a:schemeClr val="tx2"/>
              </a:buCl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800600" y="1755647"/>
            <a:ext cx="4073526" cy="4416552"/>
          </a:xfrm>
        </p:spPr>
        <p:txBody>
          <a:bodyPr/>
          <a:lstStyle>
            <a:lvl1pPr marL="228600" indent="-228600">
              <a:buClr>
                <a:srgbClr val="ED1C29"/>
              </a:buClr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>
                <a:latin typeface="Arial" pitchFamily="34" charset="0"/>
                <a:cs typeface="Arial" pitchFamily="34" charset="0"/>
              </a:defRPr>
            </a:lvl2pPr>
            <a:lvl3pPr marL="685800" indent="-228600">
              <a:buClr>
                <a:srgbClr val="ED1C29"/>
              </a:buClr>
              <a:buFont typeface="Lucida Grande"/>
              <a:buChar char="-"/>
              <a:defRPr>
                <a:latin typeface="Arial" pitchFamily="34" charset="0"/>
                <a:cs typeface="Arial" pitchFamily="34" charset="0"/>
              </a:defRPr>
            </a:lvl3pPr>
            <a:lvl4pPr marL="914400" indent="-228600">
              <a:buClr>
                <a:schemeClr val="tx2"/>
              </a:buCl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7454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0" i="1" kern="1200" dirty="0">
                <a:solidFill>
                  <a:srgbClr val="ED1C29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August 19, 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</p:spTree>
    <p:extLst>
      <p:ext uri="{BB962C8B-B14F-4D97-AF65-F5344CB8AC3E}">
        <p14:creationId xmlns:p14="http://schemas.microsoft.com/office/powerpoint/2010/main" val="3109938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6" y="304800"/>
            <a:ext cx="7556313" cy="1316736"/>
          </a:xfrm>
        </p:spPr>
        <p:txBody>
          <a:bodyPr/>
          <a:lstStyle>
            <a:lvl1pPr>
              <a:defRPr>
                <a:solidFill>
                  <a:srgbClr val="ED1C29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6" y="1752600"/>
            <a:ext cx="8354173" cy="4419600"/>
          </a:xfrm>
        </p:spPr>
        <p:txBody>
          <a:bodyPr>
            <a:noAutofit/>
          </a:bodyPr>
          <a:lstStyle>
            <a:lvl1pPr marL="171450" indent="-171450">
              <a:buClr>
                <a:srgbClr val="ED1C29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 sz="1800">
                <a:latin typeface="Arial" pitchFamily="34" charset="0"/>
                <a:cs typeface="Arial" pitchFamily="34" charset="0"/>
              </a:defRPr>
            </a:lvl2pPr>
            <a:lvl3pPr marL="514350" indent="-171450">
              <a:buClr>
                <a:srgbClr val="ED1C29"/>
              </a:buClr>
              <a:buFont typeface="Lucida Grande"/>
              <a:buChar char="-"/>
              <a:defRPr sz="1600">
                <a:latin typeface="Arial" pitchFamily="34" charset="0"/>
                <a:cs typeface="Arial" pitchFamily="34" charset="0"/>
              </a:defRPr>
            </a:lvl3pPr>
            <a:lvl4pPr marL="685800" indent="-171450">
              <a:buClr>
                <a:schemeClr val="tx2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19047" y="642359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50" b="0"/>
            </a:lvl1pPr>
          </a:lstStyle>
          <a:p>
            <a:fld id="{4A6A1D10-8131-4170-A714-6DCF63E8E5E8}" type="datetime5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pPr/>
              <a:t>26-Mar-23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8474" y="6423585"/>
            <a:ext cx="6053328" cy="365760"/>
          </a:xfrm>
          <a:prstGeom prst="rect">
            <a:avLst/>
          </a:prstGeom>
        </p:spPr>
        <p:txBody>
          <a:bodyPr/>
          <a:lstStyle>
            <a:lvl1pPr>
              <a:defRPr sz="105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CB94A5B6-A587-BD47-8B1E-DC3DA0554FC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68238" y="282574"/>
            <a:ext cx="85165" cy="13176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723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6" y="304800"/>
            <a:ext cx="7556313" cy="1316736"/>
          </a:xfrm>
        </p:spPr>
        <p:txBody>
          <a:bodyPr/>
          <a:lstStyle>
            <a:lvl1pPr>
              <a:defRPr>
                <a:solidFill>
                  <a:srgbClr val="ED1C29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6" y="1752600"/>
            <a:ext cx="8354173" cy="4419600"/>
          </a:xfrm>
        </p:spPr>
        <p:txBody>
          <a:bodyPr>
            <a:noAutofit/>
          </a:bodyPr>
          <a:lstStyle>
            <a:lvl1pPr marL="171450" indent="-171450">
              <a:buClr>
                <a:srgbClr val="ED1C29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 sz="1800">
                <a:latin typeface="Arial" pitchFamily="34" charset="0"/>
                <a:cs typeface="Arial" pitchFamily="34" charset="0"/>
              </a:defRPr>
            </a:lvl2pPr>
            <a:lvl3pPr marL="514350" indent="-171450">
              <a:buClr>
                <a:srgbClr val="ED1C29"/>
              </a:buClr>
              <a:buFont typeface="Lucida Grande"/>
              <a:buChar char="-"/>
              <a:defRPr sz="1600">
                <a:latin typeface="Arial" pitchFamily="34" charset="0"/>
                <a:cs typeface="Arial" pitchFamily="34" charset="0"/>
              </a:defRPr>
            </a:lvl3pPr>
            <a:lvl4pPr marL="685800" indent="-171450">
              <a:buClr>
                <a:schemeClr val="tx2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19047" y="642359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50" b="0"/>
            </a:lvl1pPr>
          </a:lstStyle>
          <a:p>
            <a:fld id="{4A6A1D10-8131-4170-A714-6DCF63E8E5E8}" type="datetime5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pPr/>
              <a:t>26-Mar-23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8474" y="6423585"/>
            <a:ext cx="6053328" cy="365760"/>
          </a:xfrm>
          <a:prstGeom prst="rect">
            <a:avLst/>
          </a:prstGeom>
        </p:spPr>
        <p:txBody>
          <a:bodyPr/>
          <a:lstStyle>
            <a:lvl1pPr>
              <a:defRPr sz="105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CB94A5B6-A587-BD47-8B1E-DC3DA0554FC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68238" y="282574"/>
            <a:ext cx="85165" cy="13176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814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6" y="304800"/>
            <a:ext cx="7556313" cy="1316736"/>
          </a:xfrm>
        </p:spPr>
        <p:txBody>
          <a:bodyPr/>
          <a:lstStyle>
            <a:lvl1pPr>
              <a:defRPr>
                <a:solidFill>
                  <a:srgbClr val="ED1C29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6" y="1752600"/>
            <a:ext cx="8354173" cy="4419600"/>
          </a:xfrm>
        </p:spPr>
        <p:txBody>
          <a:bodyPr>
            <a:noAutofit/>
          </a:bodyPr>
          <a:lstStyle>
            <a:lvl1pPr marL="171450" indent="-171450">
              <a:buClr>
                <a:srgbClr val="ED1C29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 sz="1800">
                <a:latin typeface="Arial" pitchFamily="34" charset="0"/>
                <a:cs typeface="Arial" pitchFamily="34" charset="0"/>
              </a:defRPr>
            </a:lvl2pPr>
            <a:lvl3pPr marL="514350" indent="-171450">
              <a:buClr>
                <a:srgbClr val="ED1C29"/>
              </a:buClr>
              <a:buFont typeface="Lucida Grande"/>
              <a:buChar char="-"/>
              <a:defRPr sz="1600">
                <a:latin typeface="Arial" pitchFamily="34" charset="0"/>
                <a:cs typeface="Arial" pitchFamily="34" charset="0"/>
              </a:defRPr>
            </a:lvl3pPr>
            <a:lvl4pPr marL="685800" indent="-171450">
              <a:buClr>
                <a:schemeClr val="tx2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19047" y="642359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50" b="0"/>
            </a:lvl1pPr>
          </a:lstStyle>
          <a:p>
            <a:fld id="{4A6A1D10-8131-4170-A714-6DCF63E8E5E8}" type="datetime5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pPr/>
              <a:t>26-Mar-23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8474" y="6423585"/>
            <a:ext cx="6053328" cy="365760"/>
          </a:xfrm>
          <a:prstGeom prst="rect">
            <a:avLst/>
          </a:prstGeom>
        </p:spPr>
        <p:txBody>
          <a:bodyPr/>
          <a:lstStyle>
            <a:lvl1pPr>
              <a:defRPr sz="105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CB94A5B6-A587-BD47-8B1E-DC3DA0554FC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68238" y="282574"/>
            <a:ext cx="85165" cy="13176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637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6" y="304800"/>
            <a:ext cx="7556313" cy="1316736"/>
          </a:xfrm>
        </p:spPr>
        <p:txBody>
          <a:bodyPr/>
          <a:lstStyle>
            <a:lvl1pPr>
              <a:defRPr>
                <a:solidFill>
                  <a:srgbClr val="ED1C29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6" y="1752600"/>
            <a:ext cx="8354173" cy="4419600"/>
          </a:xfrm>
        </p:spPr>
        <p:txBody>
          <a:bodyPr>
            <a:noAutofit/>
          </a:bodyPr>
          <a:lstStyle>
            <a:lvl1pPr marL="171450" indent="-171450">
              <a:buClr>
                <a:srgbClr val="ED1C29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 sz="1800">
                <a:latin typeface="Arial" pitchFamily="34" charset="0"/>
                <a:cs typeface="Arial" pitchFamily="34" charset="0"/>
              </a:defRPr>
            </a:lvl2pPr>
            <a:lvl3pPr marL="514350" indent="-171450">
              <a:buClr>
                <a:srgbClr val="ED1C29"/>
              </a:buClr>
              <a:buFont typeface="Lucida Grande"/>
              <a:buChar char="-"/>
              <a:defRPr sz="1600">
                <a:latin typeface="Arial" pitchFamily="34" charset="0"/>
                <a:cs typeface="Arial" pitchFamily="34" charset="0"/>
              </a:defRPr>
            </a:lvl3pPr>
            <a:lvl4pPr marL="685800" indent="-171450">
              <a:buClr>
                <a:schemeClr val="tx2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19047" y="642359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50" b="0"/>
            </a:lvl1pPr>
          </a:lstStyle>
          <a:p>
            <a:fld id="{4A6A1D10-8131-4170-A714-6DCF63E8E5E8}" type="datetime5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pPr/>
              <a:t>26-Mar-23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8474" y="6423585"/>
            <a:ext cx="6053328" cy="365760"/>
          </a:xfrm>
          <a:prstGeom prst="rect">
            <a:avLst/>
          </a:prstGeom>
        </p:spPr>
        <p:txBody>
          <a:bodyPr/>
          <a:lstStyle>
            <a:lvl1pPr>
              <a:defRPr sz="105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CB94A5B6-A587-BD47-8B1E-DC3DA0554FC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68238" y="282574"/>
            <a:ext cx="85165" cy="13176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213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9A26-2E62-4332-8381-306FE67E17B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D2A6F6F-4FD2-4CC9-81E5-D69A2FBBD209}" type="datetime5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pPr/>
              <a:t>26-Mar-23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</a:p>
        </p:txBody>
      </p:sp>
    </p:spTree>
    <p:extLst>
      <p:ext uri="{BB962C8B-B14F-4D97-AF65-F5344CB8AC3E}">
        <p14:creationId xmlns:p14="http://schemas.microsoft.com/office/powerpoint/2010/main" val="3068971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6" y="304800"/>
            <a:ext cx="7556313" cy="1316736"/>
          </a:xfrm>
        </p:spPr>
        <p:txBody>
          <a:bodyPr/>
          <a:lstStyle>
            <a:lvl1pPr>
              <a:defRPr>
                <a:solidFill>
                  <a:srgbClr val="ED1C29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6" y="1752600"/>
            <a:ext cx="8354173" cy="4419600"/>
          </a:xfrm>
        </p:spPr>
        <p:txBody>
          <a:bodyPr>
            <a:noAutofit/>
          </a:bodyPr>
          <a:lstStyle>
            <a:lvl1pPr marL="171450" indent="-171450">
              <a:buClr>
                <a:srgbClr val="ED1C29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 sz="1800">
                <a:latin typeface="Arial" pitchFamily="34" charset="0"/>
                <a:cs typeface="Arial" pitchFamily="34" charset="0"/>
              </a:defRPr>
            </a:lvl2pPr>
            <a:lvl3pPr marL="514350" indent="-171450">
              <a:buClr>
                <a:srgbClr val="ED1C29"/>
              </a:buClr>
              <a:buFont typeface="Lucida Grande"/>
              <a:buChar char="-"/>
              <a:defRPr sz="1600">
                <a:latin typeface="Arial" pitchFamily="34" charset="0"/>
                <a:cs typeface="Arial" pitchFamily="34" charset="0"/>
              </a:defRPr>
            </a:lvl3pPr>
            <a:lvl4pPr marL="685800" indent="-171450">
              <a:buClr>
                <a:schemeClr val="tx2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19047" y="642359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50" b="0"/>
            </a:lvl1pPr>
          </a:lstStyle>
          <a:p>
            <a:fld id="{4A6A1D10-8131-4170-A714-6DCF63E8E5E8}" type="datetime5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pPr/>
              <a:t>26-Mar-23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8474" y="6423585"/>
            <a:ext cx="6053328" cy="365760"/>
          </a:xfrm>
          <a:prstGeom prst="rect">
            <a:avLst/>
          </a:prstGeom>
        </p:spPr>
        <p:txBody>
          <a:bodyPr/>
          <a:lstStyle>
            <a:lvl1pPr>
              <a:defRPr sz="105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CB94A5B6-A587-BD47-8B1E-DC3DA0554FC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68238" y="282574"/>
            <a:ext cx="85165" cy="13176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686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304800"/>
            <a:ext cx="7556313" cy="1316736"/>
          </a:xfrm>
        </p:spPr>
        <p:txBody>
          <a:bodyPr/>
          <a:lstStyle>
            <a:lvl1pPr>
              <a:defRPr>
                <a:solidFill>
                  <a:srgbClr val="ED1C29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752600"/>
            <a:ext cx="8354173" cy="4419600"/>
          </a:xfrm>
        </p:spPr>
        <p:txBody>
          <a:bodyPr>
            <a:noAutofit/>
          </a:bodyPr>
          <a:lstStyle>
            <a:lvl1pPr marL="228600" indent="-228600">
              <a:buClr>
                <a:srgbClr val="ED1C29"/>
              </a:buClr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>
                <a:latin typeface="Arial" pitchFamily="34" charset="0"/>
                <a:cs typeface="Arial" pitchFamily="34" charset="0"/>
              </a:defRPr>
            </a:lvl2pPr>
            <a:lvl3pPr marL="685800" indent="-228600">
              <a:buClr>
                <a:srgbClr val="ED1C29"/>
              </a:buClr>
              <a:buFont typeface="Lucida Grande"/>
              <a:buChar char="-"/>
              <a:defRPr>
                <a:latin typeface="Arial" pitchFamily="34" charset="0"/>
                <a:cs typeface="Arial" pitchFamily="34" charset="0"/>
              </a:defRPr>
            </a:lvl3pPr>
            <a:lvl4pPr marL="914400" indent="-228600">
              <a:buClr>
                <a:schemeClr val="tx2"/>
              </a:buCl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19047" y="642358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August 19,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8474" y="6423585"/>
            <a:ext cx="6053328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Center for Talent Reporting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85165" cy="13176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6" y="304800"/>
            <a:ext cx="7556313" cy="1316736"/>
          </a:xfrm>
        </p:spPr>
        <p:txBody>
          <a:bodyPr/>
          <a:lstStyle>
            <a:lvl1pPr>
              <a:defRPr>
                <a:solidFill>
                  <a:srgbClr val="ED1C29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6" y="1752600"/>
            <a:ext cx="8354173" cy="4419600"/>
          </a:xfrm>
        </p:spPr>
        <p:txBody>
          <a:bodyPr>
            <a:noAutofit/>
          </a:bodyPr>
          <a:lstStyle>
            <a:lvl1pPr marL="171450" indent="-171450">
              <a:buClr>
                <a:srgbClr val="ED1C29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 sz="1800">
                <a:latin typeface="Arial" pitchFamily="34" charset="0"/>
                <a:cs typeface="Arial" pitchFamily="34" charset="0"/>
              </a:defRPr>
            </a:lvl2pPr>
            <a:lvl3pPr marL="514350" indent="-171450">
              <a:buClr>
                <a:srgbClr val="ED1C29"/>
              </a:buClr>
              <a:buFont typeface="Lucida Grande"/>
              <a:buChar char="-"/>
              <a:defRPr sz="1600">
                <a:latin typeface="Arial" pitchFamily="34" charset="0"/>
                <a:cs typeface="Arial" pitchFamily="34" charset="0"/>
              </a:defRPr>
            </a:lvl3pPr>
            <a:lvl4pPr marL="685800" indent="-171450">
              <a:buClr>
                <a:schemeClr val="tx2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19047" y="642359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50" b="0"/>
            </a:lvl1pPr>
          </a:lstStyle>
          <a:p>
            <a:fld id="{4A6A1D10-8131-4170-A714-6DCF63E8E5E8}" type="datetime5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pPr/>
              <a:t>26-Mar-23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8474" y="6423585"/>
            <a:ext cx="6053328" cy="365760"/>
          </a:xfrm>
          <a:prstGeom prst="rect">
            <a:avLst/>
          </a:prstGeom>
        </p:spPr>
        <p:txBody>
          <a:bodyPr/>
          <a:lstStyle>
            <a:lvl1pPr>
              <a:defRPr sz="105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CB94A5B6-A587-BD47-8B1E-DC3DA0554FC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68238" y="282574"/>
            <a:ext cx="85165" cy="13176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414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6" y="304800"/>
            <a:ext cx="7556313" cy="1316736"/>
          </a:xfrm>
        </p:spPr>
        <p:txBody>
          <a:bodyPr/>
          <a:lstStyle>
            <a:lvl1pPr>
              <a:defRPr>
                <a:solidFill>
                  <a:srgbClr val="ED1C29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6" y="1752600"/>
            <a:ext cx="8354173" cy="4419600"/>
          </a:xfrm>
        </p:spPr>
        <p:txBody>
          <a:bodyPr>
            <a:noAutofit/>
          </a:bodyPr>
          <a:lstStyle>
            <a:lvl1pPr marL="171450" indent="-171450">
              <a:buClr>
                <a:srgbClr val="ED1C29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 sz="1800">
                <a:latin typeface="Arial" pitchFamily="34" charset="0"/>
                <a:cs typeface="Arial" pitchFamily="34" charset="0"/>
              </a:defRPr>
            </a:lvl2pPr>
            <a:lvl3pPr marL="514350" indent="-171450">
              <a:buClr>
                <a:srgbClr val="ED1C29"/>
              </a:buClr>
              <a:buFont typeface="Lucida Grande"/>
              <a:buChar char="-"/>
              <a:defRPr sz="1600">
                <a:latin typeface="Arial" pitchFamily="34" charset="0"/>
                <a:cs typeface="Arial" pitchFamily="34" charset="0"/>
              </a:defRPr>
            </a:lvl3pPr>
            <a:lvl4pPr marL="685800" indent="-171450">
              <a:buClr>
                <a:schemeClr val="tx2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19047" y="642359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50" b="0"/>
            </a:lvl1pPr>
          </a:lstStyle>
          <a:p>
            <a:fld id="{4A6A1D10-8131-4170-A714-6DCF63E8E5E8}" type="datetime5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pPr/>
              <a:t>26-Mar-23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8474" y="6423585"/>
            <a:ext cx="6053328" cy="365760"/>
          </a:xfrm>
          <a:prstGeom prst="rect">
            <a:avLst/>
          </a:prstGeom>
        </p:spPr>
        <p:txBody>
          <a:bodyPr/>
          <a:lstStyle>
            <a:lvl1pPr>
              <a:defRPr sz="105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CB94A5B6-A587-BD47-8B1E-DC3DA0554FC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68238" y="282574"/>
            <a:ext cx="85165" cy="13176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8754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9A26-2E62-4332-8381-306FE67E17B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4591E5AA-41D3-4E2B-9D5F-5FB8EEE20783}" type="datetime5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pPr/>
              <a:t>26-Mar-23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98475" y="1755647"/>
            <a:ext cx="4073526" cy="4416552"/>
          </a:xfrm>
        </p:spPr>
        <p:txBody>
          <a:bodyPr/>
          <a:lstStyle>
            <a:lvl1pPr marL="171450" indent="-171450">
              <a:buClr>
                <a:srgbClr val="ED1C29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 sz="1800">
                <a:latin typeface="Arial" pitchFamily="34" charset="0"/>
                <a:cs typeface="Arial" pitchFamily="34" charset="0"/>
              </a:defRPr>
            </a:lvl2pPr>
            <a:lvl3pPr marL="514350" indent="-171450">
              <a:buClr>
                <a:srgbClr val="ED1C29"/>
              </a:buClr>
              <a:buFont typeface="Lucida Grande"/>
              <a:buChar char="-"/>
              <a:defRPr sz="1600">
                <a:latin typeface="Arial" pitchFamily="34" charset="0"/>
                <a:cs typeface="Arial" pitchFamily="34" charset="0"/>
              </a:defRPr>
            </a:lvl3pPr>
            <a:lvl4pPr marL="685800" indent="-171450">
              <a:buClr>
                <a:schemeClr val="tx2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800600" y="1755647"/>
            <a:ext cx="4073526" cy="4416552"/>
          </a:xfrm>
        </p:spPr>
        <p:txBody>
          <a:bodyPr/>
          <a:lstStyle>
            <a:lvl1pPr marL="171450" indent="-171450">
              <a:buClr>
                <a:srgbClr val="ED1C29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 sz="1800">
                <a:latin typeface="Arial" pitchFamily="34" charset="0"/>
                <a:cs typeface="Arial" pitchFamily="34" charset="0"/>
              </a:defRPr>
            </a:lvl2pPr>
            <a:lvl3pPr marL="514350" indent="-171450">
              <a:buClr>
                <a:srgbClr val="ED1C29"/>
              </a:buClr>
              <a:buFont typeface="Lucida Grande"/>
              <a:buChar char="-"/>
              <a:defRPr sz="1600">
                <a:latin typeface="Arial" pitchFamily="34" charset="0"/>
                <a:cs typeface="Arial" pitchFamily="34" charset="0"/>
              </a:defRPr>
            </a:lvl3pPr>
            <a:lvl4pPr marL="685800" indent="-171450">
              <a:buClr>
                <a:schemeClr val="tx2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51143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6" y="304800"/>
            <a:ext cx="7556313" cy="1316736"/>
          </a:xfrm>
        </p:spPr>
        <p:txBody>
          <a:bodyPr/>
          <a:lstStyle>
            <a:lvl1pPr>
              <a:defRPr>
                <a:solidFill>
                  <a:srgbClr val="ED1C29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6" y="1752600"/>
            <a:ext cx="8354173" cy="4419600"/>
          </a:xfrm>
        </p:spPr>
        <p:txBody>
          <a:bodyPr>
            <a:noAutofit/>
          </a:bodyPr>
          <a:lstStyle>
            <a:lvl1pPr marL="171450" indent="-171450">
              <a:buClr>
                <a:srgbClr val="ED1C29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 sz="1800">
                <a:latin typeface="Arial" pitchFamily="34" charset="0"/>
                <a:cs typeface="Arial" pitchFamily="34" charset="0"/>
              </a:defRPr>
            </a:lvl2pPr>
            <a:lvl3pPr marL="514350" indent="-171450">
              <a:buClr>
                <a:srgbClr val="ED1C29"/>
              </a:buClr>
              <a:buFont typeface="Lucida Grande"/>
              <a:buChar char="-"/>
              <a:defRPr sz="1600">
                <a:latin typeface="Arial" pitchFamily="34" charset="0"/>
                <a:cs typeface="Arial" pitchFamily="34" charset="0"/>
              </a:defRPr>
            </a:lvl3pPr>
            <a:lvl4pPr marL="685800" indent="-171450">
              <a:buClr>
                <a:schemeClr val="tx2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19047" y="642359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50" b="0"/>
            </a:lvl1pPr>
          </a:lstStyle>
          <a:p>
            <a:fld id="{4A6A1D10-8131-4170-A714-6DCF63E8E5E8}" type="datetime5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pPr/>
              <a:t>26-Mar-23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8474" y="6423585"/>
            <a:ext cx="6053328" cy="365760"/>
          </a:xfrm>
          <a:prstGeom prst="rect">
            <a:avLst/>
          </a:prstGeom>
        </p:spPr>
        <p:txBody>
          <a:bodyPr/>
          <a:lstStyle>
            <a:lvl1pPr>
              <a:defRPr sz="105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CB94A5B6-A587-BD47-8B1E-DC3DA0554FC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68238" y="282574"/>
            <a:ext cx="85165" cy="13176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6851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6" y="304800"/>
            <a:ext cx="7556313" cy="1316736"/>
          </a:xfrm>
        </p:spPr>
        <p:txBody>
          <a:bodyPr/>
          <a:lstStyle>
            <a:lvl1pPr>
              <a:defRPr>
                <a:solidFill>
                  <a:srgbClr val="ED1C29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6" y="1752600"/>
            <a:ext cx="8354173" cy="4419600"/>
          </a:xfrm>
        </p:spPr>
        <p:txBody>
          <a:bodyPr>
            <a:noAutofit/>
          </a:bodyPr>
          <a:lstStyle>
            <a:lvl1pPr marL="171450" indent="-171450">
              <a:buClr>
                <a:srgbClr val="ED1C29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 sz="1800">
                <a:latin typeface="Arial" pitchFamily="34" charset="0"/>
                <a:cs typeface="Arial" pitchFamily="34" charset="0"/>
              </a:defRPr>
            </a:lvl2pPr>
            <a:lvl3pPr marL="514350" indent="-171450">
              <a:buClr>
                <a:srgbClr val="ED1C29"/>
              </a:buClr>
              <a:buFont typeface="Lucida Grande"/>
              <a:buChar char="-"/>
              <a:defRPr sz="1600">
                <a:latin typeface="Arial" pitchFamily="34" charset="0"/>
                <a:cs typeface="Arial" pitchFamily="34" charset="0"/>
              </a:defRPr>
            </a:lvl3pPr>
            <a:lvl4pPr marL="685800" indent="-171450">
              <a:buClr>
                <a:schemeClr val="tx2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19047" y="642359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50" b="0"/>
            </a:lvl1pPr>
          </a:lstStyle>
          <a:p>
            <a:fld id="{4A6A1D10-8131-4170-A714-6DCF63E8E5E8}" type="datetime5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pPr/>
              <a:t>26-Mar-23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8474" y="6423585"/>
            <a:ext cx="6053328" cy="365760"/>
          </a:xfrm>
          <a:prstGeom prst="rect">
            <a:avLst/>
          </a:prstGeom>
        </p:spPr>
        <p:txBody>
          <a:bodyPr/>
          <a:lstStyle>
            <a:lvl1pPr>
              <a:defRPr sz="105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CB94A5B6-A587-BD47-8B1E-DC3DA0554FC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68238" y="282574"/>
            <a:ext cx="85165" cy="13176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1203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6" y="304800"/>
            <a:ext cx="7556313" cy="1316736"/>
          </a:xfrm>
        </p:spPr>
        <p:txBody>
          <a:bodyPr/>
          <a:lstStyle>
            <a:lvl1pPr>
              <a:defRPr>
                <a:solidFill>
                  <a:srgbClr val="ED1C29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6" y="1752600"/>
            <a:ext cx="8354173" cy="4419600"/>
          </a:xfrm>
        </p:spPr>
        <p:txBody>
          <a:bodyPr>
            <a:noAutofit/>
          </a:bodyPr>
          <a:lstStyle>
            <a:lvl1pPr marL="171450" indent="-171450">
              <a:buClr>
                <a:srgbClr val="ED1C29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 sz="1800">
                <a:latin typeface="Arial" pitchFamily="34" charset="0"/>
                <a:cs typeface="Arial" pitchFamily="34" charset="0"/>
              </a:defRPr>
            </a:lvl2pPr>
            <a:lvl3pPr marL="514350" indent="-171450">
              <a:buClr>
                <a:srgbClr val="ED1C29"/>
              </a:buClr>
              <a:buFont typeface="Lucida Grande"/>
              <a:buChar char="-"/>
              <a:defRPr sz="1600">
                <a:latin typeface="Arial" pitchFamily="34" charset="0"/>
                <a:cs typeface="Arial" pitchFamily="34" charset="0"/>
              </a:defRPr>
            </a:lvl3pPr>
            <a:lvl4pPr marL="685800" indent="-171450">
              <a:buClr>
                <a:schemeClr val="tx2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19047" y="642359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50" b="0"/>
            </a:lvl1pPr>
          </a:lstStyle>
          <a:p>
            <a:fld id="{4A6A1D10-8131-4170-A714-6DCF63E8E5E8}" type="datetime5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pPr/>
              <a:t>26-Mar-23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8474" y="6423585"/>
            <a:ext cx="6053328" cy="365760"/>
          </a:xfrm>
          <a:prstGeom prst="rect">
            <a:avLst/>
          </a:prstGeom>
        </p:spPr>
        <p:txBody>
          <a:bodyPr/>
          <a:lstStyle>
            <a:lvl1pPr>
              <a:defRPr sz="105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CB94A5B6-A587-BD47-8B1E-DC3DA0554FC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68238" y="282574"/>
            <a:ext cx="85165" cy="13176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105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6" y="304800"/>
            <a:ext cx="7556313" cy="1316736"/>
          </a:xfrm>
        </p:spPr>
        <p:txBody>
          <a:bodyPr/>
          <a:lstStyle>
            <a:lvl1pPr>
              <a:defRPr>
                <a:solidFill>
                  <a:srgbClr val="ED1C29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6" y="1752600"/>
            <a:ext cx="8354173" cy="4419600"/>
          </a:xfrm>
        </p:spPr>
        <p:txBody>
          <a:bodyPr>
            <a:noAutofit/>
          </a:bodyPr>
          <a:lstStyle>
            <a:lvl1pPr marL="171450" indent="-171450">
              <a:buClr>
                <a:srgbClr val="ED1C29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 sz="1800">
                <a:latin typeface="Arial" pitchFamily="34" charset="0"/>
                <a:cs typeface="Arial" pitchFamily="34" charset="0"/>
              </a:defRPr>
            </a:lvl2pPr>
            <a:lvl3pPr marL="514350" indent="-171450">
              <a:buClr>
                <a:srgbClr val="ED1C29"/>
              </a:buClr>
              <a:buFont typeface="Lucida Grande"/>
              <a:buChar char="-"/>
              <a:defRPr sz="1600">
                <a:latin typeface="Arial" pitchFamily="34" charset="0"/>
                <a:cs typeface="Arial" pitchFamily="34" charset="0"/>
              </a:defRPr>
            </a:lvl3pPr>
            <a:lvl4pPr marL="685800" indent="-171450">
              <a:buClr>
                <a:schemeClr val="tx2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19047" y="642359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50" b="0"/>
            </a:lvl1pPr>
          </a:lstStyle>
          <a:p>
            <a:fld id="{4A6A1D10-8131-4170-A714-6DCF63E8E5E8}" type="datetime5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pPr/>
              <a:t>26-Mar-23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8474" y="6423585"/>
            <a:ext cx="6053328" cy="365760"/>
          </a:xfrm>
          <a:prstGeom prst="rect">
            <a:avLst/>
          </a:prstGeom>
        </p:spPr>
        <p:txBody>
          <a:bodyPr/>
          <a:lstStyle>
            <a:lvl1pPr>
              <a:defRPr sz="105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CB94A5B6-A587-BD47-8B1E-DC3DA0554FC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68238" y="282574"/>
            <a:ext cx="85165" cy="13176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024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9A26-2E62-4332-8381-306FE67E17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August 19,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Center for Talent Reporting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98475" y="1755647"/>
            <a:ext cx="4073526" cy="4416552"/>
          </a:xfrm>
        </p:spPr>
        <p:txBody>
          <a:bodyPr/>
          <a:lstStyle>
            <a:lvl1pPr marL="228600" indent="-228600">
              <a:buClr>
                <a:srgbClr val="ED1C29"/>
              </a:buClr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>
                <a:latin typeface="Arial" pitchFamily="34" charset="0"/>
                <a:cs typeface="Arial" pitchFamily="34" charset="0"/>
              </a:defRPr>
            </a:lvl2pPr>
            <a:lvl3pPr marL="685800" indent="-228600">
              <a:buClr>
                <a:srgbClr val="ED1C29"/>
              </a:buClr>
              <a:buFont typeface="Lucida Grande"/>
              <a:buChar char="-"/>
              <a:defRPr>
                <a:latin typeface="Arial" pitchFamily="34" charset="0"/>
                <a:cs typeface="Arial" pitchFamily="34" charset="0"/>
              </a:defRPr>
            </a:lvl3pPr>
            <a:lvl4pPr marL="914400" indent="-228600">
              <a:buClr>
                <a:schemeClr val="tx2"/>
              </a:buCl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800600" y="1755647"/>
            <a:ext cx="4073526" cy="4416552"/>
          </a:xfrm>
        </p:spPr>
        <p:txBody>
          <a:bodyPr/>
          <a:lstStyle>
            <a:lvl1pPr marL="228600" indent="-228600">
              <a:buClr>
                <a:srgbClr val="ED1C29"/>
              </a:buClr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>
                <a:latin typeface="Arial" pitchFamily="34" charset="0"/>
                <a:cs typeface="Arial" pitchFamily="34" charset="0"/>
              </a:defRPr>
            </a:lvl2pPr>
            <a:lvl3pPr marL="685800" indent="-228600">
              <a:buClr>
                <a:srgbClr val="ED1C29"/>
              </a:buClr>
              <a:buFont typeface="Lucida Grande"/>
              <a:buChar char="-"/>
              <a:defRPr>
                <a:latin typeface="Arial" pitchFamily="34" charset="0"/>
                <a:cs typeface="Arial" pitchFamily="34" charset="0"/>
              </a:defRPr>
            </a:lvl3pPr>
            <a:lvl4pPr marL="914400" indent="-228600">
              <a:buClr>
                <a:schemeClr val="tx2"/>
              </a:buCl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2846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24200"/>
            <a:ext cx="7556313" cy="1317626"/>
          </a:xfrm>
        </p:spPr>
        <p:txBody>
          <a:bodyPr/>
          <a:lstStyle>
            <a:lvl1pPr algn="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9A26-2E62-4332-8381-306FE67E17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August 19,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Center for Talent Reporting</a:t>
            </a:r>
          </a:p>
        </p:txBody>
      </p:sp>
    </p:spTree>
    <p:extLst>
      <p:ext uri="{BB962C8B-B14F-4D97-AF65-F5344CB8AC3E}">
        <p14:creationId xmlns:p14="http://schemas.microsoft.com/office/powerpoint/2010/main" val="3081957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9A26-2E62-4332-8381-306FE67E17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August 19,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Center for Talent Reporting</a:t>
            </a:r>
          </a:p>
        </p:txBody>
      </p:sp>
    </p:spTree>
    <p:extLst>
      <p:ext uri="{BB962C8B-B14F-4D97-AF65-F5344CB8AC3E}">
        <p14:creationId xmlns:p14="http://schemas.microsoft.com/office/powerpoint/2010/main" val="141312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0" i="1" kern="1200" dirty="0">
                <a:solidFill>
                  <a:srgbClr val="ED1C29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August 19, 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798" y="381000"/>
            <a:ext cx="609600" cy="365125"/>
          </a:xfrm>
        </p:spPr>
        <p:txBody>
          <a:bodyPr/>
          <a:lstStyle/>
          <a:p>
            <a:fld id="{CB94A5B6-A587-BD47-8B1E-DC3DA0554F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37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ver-image.jpg"/>
          <p:cNvPicPr>
            <a:picLocks noChangeAspect="1"/>
          </p:cNvPicPr>
          <p:nvPr userDrawn="1"/>
        </p:nvPicPr>
        <p:blipFill rotWithShape="1">
          <a:blip r:embed="rId2" cstate="screen">
            <a:alphaModFix amt="8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0620" y="228600"/>
            <a:ext cx="4178579" cy="4191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17534" y="52069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By First Last</a:t>
            </a:r>
          </a:p>
          <a:p>
            <a:r>
              <a:rPr lang="en-US" dirty="0"/>
              <a:t>2.6.12</a:t>
            </a:r>
            <a:endParaRPr dirty="0"/>
          </a:p>
        </p:txBody>
      </p:sp>
      <p:sp>
        <p:nvSpPr>
          <p:cNvPr id="7" name="Rectangle 6"/>
          <p:cNvSpPr/>
          <p:nvPr userDrawn="1"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rgbClr val="ED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5800" y="4455583"/>
            <a:ext cx="3162300" cy="1663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28800"/>
            <a:ext cx="3657600" cy="12954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629400" y="152400"/>
            <a:ext cx="152400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6200000">
            <a:off x="6629400" y="152400"/>
            <a:ext cx="152400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31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304800"/>
            <a:ext cx="7556313" cy="1316736"/>
          </a:xfrm>
        </p:spPr>
        <p:txBody>
          <a:bodyPr/>
          <a:lstStyle>
            <a:lvl1pPr>
              <a:defRPr>
                <a:solidFill>
                  <a:srgbClr val="ED1C29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752600"/>
            <a:ext cx="8354173" cy="4419600"/>
          </a:xfrm>
        </p:spPr>
        <p:txBody>
          <a:bodyPr>
            <a:noAutofit/>
          </a:bodyPr>
          <a:lstStyle>
            <a:lvl1pPr marL="228600" indent="-228600">
              <a:buClr>
                <a:srgbClr val="ED1C29"/>
              </a:buClr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>
                <a:latin typeface="Arial" pitchFamily="34" charset="0"/>
                <a:cs typeface="Arial" pitchFamily="34" charset="0"/>
              </a:defRPr>
            </a:lvl2pPr>
            <a:lvl3pPr marL="685800" indent="-228600">
              <a:buClr>
                <a:srgbClr val="ED1C29"/>
              </a:buClr>
              <a:buFont typeface="Lucida Grande"/>
              <a:buChar char="-"/>
              <a:defRPr>
                <a:latin typeface="Arial" pitchFamily="34" charset="0"/>
                <a:cs typeface="Arial" pitchFamily="34" charset="0"/>
              </a:defRPr>
            </a:lvl3pPr>
            <a:lvl4pPr marL="914400" indent="-228600">
              <a:buClr>
                <a:schemeClr val="tx2"/>
              </a:buCl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19047" y="642358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August 19,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8474" y="6423585"/>
            <a:ext cx="6053328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85165" cy="13176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24200"/>
            <a:ext cx="7556313" cy="1317626"/>
          </a:xfrm>
        </p:spPr>
        <p:txBody>
          <a:bodyPr/>
          <a:lstStyle>
            <a:lvl1pPr algn="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9A26-2E62-4332-8381-306FE67E17B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August 19,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</p:spTree>
    <p:extLst>
      <p:ext uri="{BB962C8B-B14F-4D97-AF65-F5344CB8AC3E}">
        <p14:creationId xmlns:p14="http://schemas.microsoft.com/office/powerpoint/2010/main" val="3081957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9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0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1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2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3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4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5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BDBDBD"/>
              </a:gs>
              <a:gs pos="35000">
                <a:schemeClr val="accent1">
                  <a:shade val="93000"/>
                  <a:satMod val="130000"/>
                </a:schemeClr>
              </a:gs>
              <a:gs pos="100000">
                <a:srgbClr val="F8F8F8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219067" y="282574"/>
            <a:ext cx="642097" cy="594360"/>
          </a:xfrm>
          <a:prstGeom prst="rect">
            <a:avLst/>
          </a:prstGeom>
          <a:solidFill>
            <a:srgbClr val="ED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8" name="Rectangle 7"/>
          <p:cNvSpPr/>
          <p:nvPr userDrawn="1"/>
        </p:nvSpPr>
        <p:spPr>
          <a:xfrm>
            <a:off x="8068235" y="282574"/>
            <a:ext cx="85166" cy="13176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282574"/>
            <a:ext cx="7556313" cy="13176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752600"/>
            <a:ext cx="8354173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6798" y="3810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A9839A26-2E62-4332-8381-306FE67E17B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98474" y="6324600"/>
            <a:ext cx="8357616" cy="0"/>
          </a:xfrm>
          <a:prstGeom prst="line">
            <a:avLst/>
          </a:prstGeom>
          <a:ln>
            <a:solidFill>
              <a:srgbClr val="ED1C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7190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August 19, 2015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8474" y="6423586"/>
            <a:ext cx="6054726" cy="3666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Center for Talent Reporting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6991" y="983162"/>
            <a:ext cx="586249" cy="59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6" r:id="rId6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b="0" i="1" kern="1200">
          <a:solidFill>
            <a:srgbClr val="ED1C29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rgbClr val="ED1C29"/>
        </a:buClr>
        <a:buSzPct val="100000"/>
        <a:buFont typeface="Arial"/>
        <a:buChar char="•"/>
        <a:defRPr sz="22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Lucida Grande"/>
        <a:buChar char="»"/>
        <a:defRPr sz="20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Lucida Grande"/>
        <a:buChar char="-"/>
        <a:defRPr sz="18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2"/>
        </a:buClr>
        <a:buSzPct val="50000"/>
        <a:buFont typeface="Wingdings" pitchFamily="2" charset="2"/>
        <a:buChar char=""/>
        <a:defRPr sz="1800" kern="1200" baseline="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BDBDBD"/>
              </a:gs>
              <a:gs pos="35000">
                <a:schemeClr val="accent1">
                  <a:shade val="93000"/>
                  <a:satMod val="130000"/>
                </a:schemeClr>
              </a:gs>
              <a:gs pos="100000">
                <a:srgbClr val="F8F8F8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19070" y="282574"/>
            <a:ext cx="642097" cy="594360"/>
          </a:xfrm>
          <a:prstGeom prst="rect">
            <a:avLst/>
          </a:prstGeom>
          <a:solidFill>
            <a:srgbClr val="ED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68237" y="282574"/>
            <a:ext cx="85166" cy="13176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6" y="282574"/>
            <a:ext cx="7556313" cy="13176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6" y="1752600"/>
            <a:ext cx="8354173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6798" y="381006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A9839A26-2E62-4332-8381-306FE67E17B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98474" y="6324600"/>
            <a:ext cx="8357616" cy="0"/>
          </a:xfrm>
          <a:prstGeom prst="line">
            <a:avLst/>
          </a:prstGeom>
          <a:ln>
            <a:solidFill>
              <a:srgbClr val="ED1C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719047" y="64235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F1BAE4ED-AB0C-4A1B-BC54-0FD429821C6A}" type="datetime5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pPr/>
              <a:t>26-Mar-23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8474" y="6423586"/>
            <a:ext cx="6054726" cy="3666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6994" y="983162"/>
            <a:ext cx="586249" cy="59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151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hf hdr="0"/>
  <p:txStyles>
    <p:titleStyle>
      <a:lvl1pPr algn="l" defTabSz="685800" rtl="0" eaLnBrk="1" latinLnBrk="0" hangingPunct="1">
        <a:spcBef>
          <a:spcPct val="0"/>
        </a:spcBef>
        <a:buNone/>
        <a:defRPr sz="3200" b="0" i="1" kern="1200">
          <a:solidFill>
            <a:srgbClr val="ED1C29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171450" indent="-171450" algn="l" defTabSz="685800" rtl="0" eaLnBrk="1" latinLnBrk="0" hangingPunct="1">
        <a:spcBef>
          <a:spcPts val="1500"/>
        </a:spcBef>
        <a:buClr>
          <a:srgbClr val="ED1C29"/>
        </a:buClr>
        <a:buSzPct val="100000"/>
        <a:buFont typeface="Arial"/>
        <a:buChar char="•"/>
        <a:defRPr sz="165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342900" indent="-171450" algn="l" defTabSz="685800" rtl="0" eaLnBrk="1" latinLnBrk="0" hangingPunct="1">
        <a:spcBef>
          <a:spcPts val="450"/>
        </a:spcBef>
        <a:buClr>
          <a:schemeClr val="tx2"/>
        </a:buClr>
        <a:buSzPct val="100000"/>
        <a:buFont typeface="Lucida Grande"/>
        <a:buChar char="»"/>
        <a:defRPr sz="15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514350" indent="-171450" algn="l" defTabSz="685800" rtl="0" eaLnBrk="1" latinLnBrk="0" hangingPunct="1">
        <a:spcBef>
          <a:spcPts val="450"/>
        </a:spcBef>
        <a:buClr>
          <a:schemeClr val="tx2"/>
        </a:buClr>
        <a:buSzPct val="100000"/>
        <a:buFont typeface="Lucida Grande"/>
        <a:buChar char="-"/>
        <a:defRPr sz="135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685800" indent="-171450" algn="l" defTabSz="685800" rtl="0" eaLnBrk="1" latinLnBrk="0" hangingPunct="1">
        <a:spcBef>
          <a:spcPts val="450"/>
        </a:spcBef>
        <a:buClr>
          <a:schemeClr val="tx2"/>
        </a:buClr>
        <a:buSzPct val="50000"/>
        <a:buFont typeface="Wingdings" pitchFamily="2" charset="2"/>
        <a:buChar char=""/>
        <a:defRPr sz="1350" kern="1200" baseline="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857250" indent="-171450" algn="l" defTabSz="685800" rtl="0" eaLnBrk="1" latinLnBrk="0" hangingPunct="1">
        <a:spcBef>
          <a:spcPts val="450"/>
        </a:spcBef>
        <a:buClr>
          <a:schemeClr val="accent1"/>
        </a:buClr>
        <a:buSzPct val="75000"/>
        <a:buFont typeface="Wingdings" pitchFamily="2" charset="2"/>
        <a:buChar char="n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033463" indent="-171450" algn="l" defTabSz="6858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35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202531" indent="-171450" algn="l" defTabSz="6858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35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372791" indent="-171450" algn="l" defTabSz="6858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35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543050" indent="-171450" algn="l" defTabSz="6858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35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BDBDBD"/>
              </a:gs>
              <a:gs pos="35000">
                <a:schemeClr val="accent1">
                  <a:shade val="93000"/>
                  <a:satMod val="130000"/>
                </a:schemeClr>
              </a:gs>
              <a:gs pos="100000">
                <a:srgbClr val="F8F8F8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19070" y="282574"/>
            <a:ext cx="642097" cy="594360"/>
          </a:xfrm>
          <a:prstGeom prst="rect">
            <a:avLst/>
          </a:prstGeom>
          <a:solidFill>
            <a:srgbClr val="ED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68237" y="282574"/>
            <a:ext cx="85166" cy="13176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6" y="282574"/>
            <a:ext cx="7556313" cy="13176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6" y="1752600"/>
            <a:ext cx="8354173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6798" y="381006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A9839A26-2E62-4332-8381-306FE67E17B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98474" y="6324600"/>
            <a:ext cx="8357616" cy="0"/>
          </a:xfrm>
          <a:prstGeom prst="line">
            <a:avLst/>
          </a:prstGeom>
          <a:ln>
            <a:solidFill>
              <a:srgbClr val="ED1C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719047" y="64235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F1BAE4ED-AB0C-4A1B-BC54-0FD429821C6A}" type="datetime5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pPr/>
              <a:t>26-Mar-23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8474" y="6423586"/>
            <a:ext cx="6054726" cy="3666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6994" y="983162"/>
            <a:ext cx="586249" cy="59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91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</p:sldLayoutIdLst>
  <p:hf hdr="0"/>
  <p:txStyles>
    <p:titleStyle>
      <a:lvl1pPr algn="l" defTabSz="685800" rtl="0" eaLnBrk="1" latinLnBrk="0" hangingPunct="1">
        <a:spcBef>
          <a:spcPct val="0"/>
        </a:spcBef>
        <a:buNone/>
        <a:defRPr sz="3200" b="0" i="1" kern="1200">
          <a:solidFill>
            <a:srgbClr val="ED1C29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171450" indent="-171450" algn="l" defTabSz="685800" rtl="0" eaLnBrk="1" latinLnBrk="0" hangingPunct="1">
        <a:spcBef>
          <a:spcPts val="1500"/>
        </a:spcBef>
        <a:buClr>
          <a:srgbClr val="ED1C29"/>
        </a:buClr>
        <a:buSzPct val="100000"/>
        <a:buFont typeface="Arial"/>
        <a:buChar char="•"/>
        <a:defRPr sz="165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342900" indent="-171450" algn="l" defTabSz="685800" rtl="0" eaLnBrk="1" latinLnBrk="0" hangingPunct="1">
        <a:spcBef>
          <a:spcPts val="450"/>
        </a:spcBef>
        <a:buClr>
          <a:schemeClr val="tx2"/>
        </a:buClr>
        <a:buSzPct val="100000"/>
        <a:buFont typeface="Lucida Grande"/>
        <a:buChar char="»"/>
        <a:defRPr sz="15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514350" indent="-171450" algn="l" defTabSz="685800" rtl="0" eaLnBrk="1" latinLnBrk="0" hangingPunct="1">
        <a:spcBef>
          <a:spcPts val="450"/>
        </a:spcBef>
        <a:buClr>
          <a:schemeClr val="tx2"/>
        </a:buClr>
        <a:buSzPct val="100000"/>
        <a:buFont typeface="Lucida Grande"/>
        <a:buChar char="-"/>
        <a:defRPr sz="135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685800" indent="-171450" algn="l" defTabSz="685800" rtl="0" eaLnBrk="1" latinLnBrk="0" hangingPunct="1">
        <a:spcBef>
          <a:spcPts val="450"/>
        </a:spcBef>
        <a:buClr>
          <a:schemeClr val="tx2"/>
        </a:buClr>
        <a:buSzPct val="50000"/>
        <a:buFont typeface="Wingdings" pitchFamily="2" charset="2"/>
        <a:buChar char=""/>
        <a:defRPr sz="1350" kern="1200" baseline="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857250" indent="-171450" algn="l" defTabSz="685800" rtl="0" eaLnBrk="1" latinLnBrk="0" hangingPunct="1">
        <a:spcBef>
          <a:spcPts val="450"/>
        </a:spcBef>
        <a:buClr>
          <a:schemeClr val="accent1"/>
        </a:buClr>
        <a:buSzPct val="75000"/>
        <a:buFont typeface="Wingdings" pitchFamily="2" charset="2"/>
        <a:buChar char="n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033463" indent="-171450" algn="l" defTabSz="6858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35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202531" indent="-171450" algn="l" defTabSz="6858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35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372791" indent="-171450" algn="l" defTabSz="6858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35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543050" indent="-171450" algn="l" defTabSz="6858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35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BDBDBD"/>
              </a:gs>
              <a:gs pos="35000">
                <a:schemeClr val="accent1">
                  <a:shade val="93000"/>
                  <a:satMod val="130000"/>
                </a:schemeClr>
              </a:gs>
              <a:gs pos="100000">
                <a:srgbClr val="F8F8F8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19070" y="282574"/>
            <a:ext cx="642097" cy="594360"/>
          </a:xfrm>
          <a:prstGeom prst="rect">
            <a:avLst/>
          </a:prstGeom>
          <a:solidFill>
            <a:srgbClr val="ED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68237" y="282574"/>
            <a:ext cx="85166" cy="13176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6" y="282574"/>
            <a:ext cx="7556313" cy="13176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6" y="1752600"/>
            <a:ext cx="8354173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6798" y="381006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A9839A26-2E62-4332-8381-306FE67E17B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98474" y="6324600"/>
            <a:ext cx="8357616" cy="0"/>
          </a:xfrm>
          <a:prstGeom prst="line">
            <a:avLst/>
          </a:prstGeom>
          <a:ln>
            <a:solidFill>
              <a:srgbClr val="ED1C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719047" y="64235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F1BAE4ED-AB0C-4A1B-BC54-0FD429821C6A}" type="datetime5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pPr/>
              <a:t>26-Mar-23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8474" y="6423586"/>
            <a:ext cx="6054726" cy="3666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6994" y="983162"/>
            <a:ext cx="586249" cy="59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39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</p:sldLayoutIdLst>
  <p:hf hdr="0"/>
  <p:txStyles>
    <p:titleStyle>
      <a:lvl1pPr algn="l" defTabSz="685800" rtl="0" eaLnBrk="1" latinLnBrk="0" hangingPunct="1">
        <a:spcBef>
          <a:spcPct val="0"/>
        </a:spcBef>
        <a:buNone/>
        <a:defRPr sz="3200" b="0" i="1" kern="1200">
          <a:solidFill>
            <a:srgbClr val="ED1C29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171450" indent="-171450" algn="l" defTabSz="685800" rtl="0" eaLnBrk="1" latinLnBrk="0" hangingPunct="1">
        <a:spcBef>
          <a:spcPts val="1500"/>
        </a:spcBef>
        <a:buClr>
          <a:srgbClr val="ED1C29"/>
        </a:buClr>
        <a:buSzPct val="100000"/>
        <a:buFont typeface="Arial"/>
        <a:buChar char="•"/>
        <a:defRPr sz="165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342900" indent="-171450" algn="l" defTabSz="685800" rtl="0" eaLnBrk="1" latinLnBrk="0" hangingPunct="1">
        <a:spcBef>
          <a:spcPts val="450"/>
        </a:spcBef>
        <a:buClr>
          <a:schemeClr val="tx2"/>
        </a:buClr>
        <a:buSzPct val="100000"/>
        <a:buFont typeface="Lucida Grande"/>
        <a:buChar char="»"/>
        <a:defRPr sz="15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514350" indent="-171450" algn="l" defTabSz="685800" rtl="0" eaLnBrk="1" latinLnBrk="0" hangingPunct="1">
        <a:spcBef>
          <a:spcPts val="450"/>
        </a:spcBef>
        <a:buClr>
          <a:schemeClr val="tx2"/>
        </a:buClr>
        <a:buSzPct val="100000"/>
        <a:buFont typeface="Lucida Grande"/>
        <a:buChar char="-"/>
        <a:defRPr sz="135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685800" indent="-171450" algn="l" defTabSz="685800" rtl="0" eaLnBrk="1" latinLnBrk="0" hangingPunct="1">
        <a:spcBef>
          <a:spcPts val="450"/>
        </a:spcBef>
        <a:buClr>
          <a:schemeClr val="tx2"/>
        </a:buClr>
        <a:buSzPct val="50000"/>
        <a:buFont typeface="Wingdings" pitchFamily="2" charset="2"/>
        <a:buChar char=""/>
        <a:defRPr sz="1350" kern="1200" baseline="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857250" indent="-171450" algn="l" defTabSz="685800" rtl="0" eaLnBrk="1" latinLnBrk="0" hangingPunct="1">
        <a:spcBef>
          <a:spcPts val="450"/>
        </a:spcBef>
        <a:buClr>
          <a:schemeClr val="accent1"/>
        </a:buClr>
        <a:buSzPct val="75000"/>
        <a:buFont typeface="Wingdings" pitchFamily="2" charset="2"/>
        <a:buChar char="n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033463" indent="-171450" algn="l" defTabSz="6858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35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202531" indent="-171450" algn="l" defTabSz="6858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35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372791" indent="-171450" algn="l" defTabSz="6858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35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543050" indent="-171450" algn="l" defTabSz="6858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35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BDBDBD"/>
              </a:gs>
              <a:gs pos="35000">
                <a:schemeClr val="accent1">
                  <a:shade val="93000"/>
                  <a:satMod val="130000"/>
                </a:schemeClr>
              </a:gs>
              <a:gs pos="100000">
                <a:srgbClr val="F8F8F8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19070" y="282574"/>
            <a:ext cx="642097" cy="594360"/>
          </a:xfrm>
          <a:prstGeom prst="rect">
            <a:avLst/>
          </a:prstGeom>
          <a:solidFill>
            <a:srgbClr val="ED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68237" y="282574"/>
            <a:ext cx="85166" cy="13176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6" y="282574"/>
            <a:ext cx="7556313" cy="13176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6" y="1752600"/>
            <a:ext cx="8354173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6798" y="381006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A9839A26-2E62-4332-8381-306FE67E17B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98474" y="6324600"/>
            <a:ext cx="8357616" cy="0"/>
          </a:xfrm>
          <a:prstGeom prst="line">
            <a:avLst/>
          </a:prstGeom>
          <a:ln>
            <a:solidFill>
              <a:srgbClr val="ED1C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719047" y="64235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F1BAE4ED-AB0C-4A1B-BC54-0FD429821C6A}" type="datetime5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pPr/>
              <a:t>26-Mar-23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8474" y="6423586"/>
            <a:ext cx="6054726" cy="3666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6994" y="983162"/>
            <a:ext cx="586249" cy="59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85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</p:sldLayoutIdLst>
  <p:hf hdr="0"/>
  <p:txStyles>
    <p:titleStyle>
      <a:lvl1pPr algn="l" defTabSz="685800" rtl="0" eaLnBrk="1" latinLnBrk="0" hangingPunct="1">
        <a:spcBef>
          <a:spcPct val="0"/>
        </a:spcBef>
        <a:buNone/>
        <a:defRPr sz="3200" b="0" i="1" kern="1200">
          <a:solidFill>
            <a:srgbClr val="ED1C29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171450" indent="-171450" algn="l" defTabSz="685800" rtl="0" eaLnBrk="1" latinLnBrk="0" hangingPunct="1">
        <a:spcBef>
          <a:spcPts val="1500"/>
        </a:spcBef>
        <a:buClr>
          <a:srgbClr val="ED1C29"/>
        </a:buClr>
        <a:buSzPct val="100000"/>
        <a:buFont typeface="Arial"/>
        <a:buChar char="•"/>
        <a:defRPr sz="165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342900" indent="-171450" algn="l" defTabSz="685800" rtl="0" eaLnBrk="1" latinLnBrk="0" hangingPunct="1">
        <a:spcBef>
          <a:spcPts val="450"/>
        </a:spcBef>
        <a:buClr>
          <a:schemeClr val="tx2"/>
        </a:buClr>
        <a:buSzPct val="100000"/>
        <a:buFont typeface="Lucida Grande"/>
        <a:buChar char="»"/>
        <a:defRPr sz="15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514350" indent="-171450" algn="l" defTabSz="685800" rtl="0" eaLnBrk="1" latinLnBrk="0" hangingPunct="1">
        <a:spcBef>
          <a:spcPts val="450"/>
        </a:spcBef>
        <a:buClr>
          <a:schemeClr val="tx2"/>
        </a:buClr>
        <a:buSzPct val="100000"/>
        <a:buFont typeface="Lucida Grande"/>
        <a:buChar char="-"/>
        <a:defRPr sz="135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685800" indent="-171450" algn="l" defTabSz="685800" rtl="0" eaLnBrk="1" latinLnBrk="0" hangingPunct="1">
        <a:spcBef>
          <a:spcPts val="450"/>
        </a:spcBef>
        <a:buClr>
          <a:schemeClr val="tx2"/>
        </a:buClr>
        <a:buSzPct val="50000"/>
        <a:buFont typeface="Wingdings" pitchFamily="2" charset="2"/>
        <a:buChar char=""/>
        <a:defRPr sz="1350" kern="1200" baseline="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857250" indent="-171450" algn="l" defTabSz="685800" rtl="0" eaLnBrk="1" latinLnBrk="0" hangingPunct="1">
        <a:spcBef>
          <a:spcPts val="450"/>
        </a:spcBef>
        <a:buClr>
          <a:schemeClr val="accent1"/>
        </a:buClr>
        <a:buSzPct val="75000"/>
        <a:buFont typeface="Wingdings" pitchFamily="2" charset="2"/>
        <a:buChar char="n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033463" indent="-171450" algn="l" defTabSz="6858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35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202531" indent="-171450" algn="l" defTabSz="6858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35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372791" indent="-171450" algn="l" defTabSz="6858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35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543050" indent="-171450" algn="l" defTabSz="6858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35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BDBDBD"/>
              </a:gs>
              <a:gs pos="35000">
                <a:schemeClr val="accent1">
                  <a:shade val="93000"/>
                  <a:satMod val="130000"/>
                </a:schemeClr>
              </a:gs>
              <a:gs pos="100000">
                <a:srgbClr val="F8F8F8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19070" y="282574"/>
            <a:ext cx="642097" cy="594360"/>
          </a:xfrm>
          <a:prstGeom prst="rect">
            <a:avLst/>
          </a:prstGeom>
          <a:solidFill>
            <a:srgbClr val="ED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68237" y="282574"/>
            <a:ext cx="85166" cy="13176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6" y="282574"/>
            <a:ext cx="7556313" cy="13176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6" y="1752600"/>
            <a:ext cx="8354173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6798" y="381006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A9839A26-2E62-4332-8381-306FE67E17B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98474" y="6324600"/>
            <a:ext cx="8357616" cy="0"/>
          </a:xfrm>
          <a:prstGeom prst="line">
            <a:avLst/>
          </a:prstGeom>
          <a:ln>
            <a:solidFill>
              <a:srgbClr val="ED1C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719047" y="64235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F1BAE4ED-AB0C-4A1B-BC54-0FD429821C6A}" type="datetime5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pPr/>
              <a:t>26-Mar-23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8474" y="6423586"/>
            <a:ext cx="6054726" cy="3666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6994" y="983162"/>
            <a:ext cx="586249" cy="59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810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</p:sldLayoutIdLst>
  <p:hf hdr="0"/>
  <p:txStyles>
    <p:titleStyle>
      <a:lvl1pPr algn="l" defTabSz="685800" rtl="0" eaLnBrk="1" latinLnBrk="0" hangingPunct="1">
        <a:spcBef>
          <a:spcPct val="0"/>
        </a:spcBef>
        <a:buNone/>
        <a:defRPr sz="3200" b="0" i="1" kern="1200">
          <a:solidFill>
            <a:srgbClr val="ED1C29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171450" indent="-171450" algn="l" defTabSz="685800" rtl="0" eaLnBrk="1" latinLnBrk="0" hangingPunct="1">
        <a:spcBef>
          <a:spcPts val="1500"/>
        </a:spcBef>
        <a:buClr>
          <a:srgbClr val="ED1C29"/>
        </a:buClr>
        <a:buSzPct val="100000"/>
        <a:buFont typeface="Arial"/>
        <a:buChar char="•"/>
        <a:defRPr sz="165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342900" indent="-171450" algn="l" defTabSz="685800" rtl="0" eaLnBrk="1" latinLnBrk="0" hangingPunct="1">
        <a:spcBef>
          <a:spcPts val="450"/>
        </a:spcBef>
        <a:buClr>
          <a:schemeClr val="tx2"/>
        </a:buClr>
        <a:buSzPct val="100000"/>
        <a:buFont typeface="Lucida Grande"/>
        <a:buChar char="»"/>
        <a:defRPr sz="15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514350" indent="-171450" algn="l" defTabSz="685800" rtl="0" eaLnBrk="1" latinLnBrk="0" hangingPunct="1">
        <a:spcBef>
          <a:spcPts val="450"/>
        </a:spcBef>
        <a:buClr>
          <a:schemeClr val="tx2"/>
        </a:buClr>
        <a:buSzPct val="100000"/>
        <a:buFont typeface="Lucida Grande"/>
        <a:buChar char="-"/>
        <a:defRPr sz="135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685800" indent="-171450" algn="l" defTabSz="685800" rtl="0" eaLnBrk="1" latinLnBrk="0" hangingPunct="1">
        <a:spcBef>
          <a:spcPts val="450"/>
        </a:spcBef>
        <a:buClr>
          <a:schemeClr val="tx2"/>
        </a:buClr>
        <a:buSzPct val="50000"/>
        <a:buFont typeface="Wingdings" pitchFamily="2" charset="2"/>
        <a:buChar char=""/>
        <a:defRPr sz="1350" kern="1200" baseline="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857250" indent="-171450" algn="l" defTabSz="685800" rtl="0" eaLnBrk="1" latinLnBrk="0" hangingPunct="1">
        <a:spcBef>
          <a:spcPts val="450"/>
        </a:spcBef>
        <a:buClr>
          <a:schemeClr val="accent1"/>
        </a:buClr>
        <a:buSzPct val="75000"/>
        <a:buFont typeface="Wingdings" pitchFamily="2" charset="2"/>
        <a:buChar char="n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033463" indent="-171450" algn="l" defTabSz="6858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35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202531" indent="-171450" algn="l" defTabSz="6858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35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372791" indent="-171450" algn="l" defTabSz="6858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35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543050" indent="-171450" algn="l" defTabSz="6858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35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BDBDBD"/>
              </a:gs>
              <a:gs pos="35000">
                <a:schemeClr val="accent1">
                  <a:shade val="93000"/>
                  <a:satMod val="130000"/>
                </a:schemeClr>
              </a:gs>
              <a:gs pos="100000">
                <a:srgbClr val="F8F8F8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19070" y="282574"/>
            <a:ext cx="642097" cy="594360"/>
          </a:xfrm>
          <a:prstGeom prst="rect">
            <a:avLst/>
          </a:prstGeom>
          <a:solidFill>
            <a:srgbClr val="ED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68237" y="282574"/>
            <a:ext cx="85166" cy="13176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6" y="282574"/>
            <a:ext cx="7556313" cy="13176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6" y="1752600"/>
            <a:ext cx="8354173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6798" y="381006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A9839A26-2E62-4332-8381-306FE67E17B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98474" y="6324600"/>
            <a:ext cx="8357616" cy="0"/>
          </a:xfrm>
          <a:prstGeom prst="line">
            <a:avLst/>
          </a:prstGeom>
          <a:ln>
            <a:solidFill>
              <a:srgbClr val="ED1C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719047" y="64235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F1BAE4ED-AB0C-4A1B-BC54-0FD429821C6A}" type="datetime5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pPr/>
              <a:t>26-Mar-23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8474" y="6423586"/>
            <a:ext cx="6054726" cy="3666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6994" y="983162"/>
            <a:ext cx="586249" cy="59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705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</p:sldLayoutIdLst>
  <p:hf hdr="0"/>
  <p:txStyles>
    <p:titleStyle>
      <a:lvl1pPr algn="l" defTabSz="685800" rtl="0" eaLnBrk="1" latinLnBrk="0" hangingPunct="1">
        <a:spcBef>
          <a:spcPct val="0"/>
        </a:spcBef>
        <a:buNone/>
        <a:defRPr sz="3200" b="0" i="1" kern="1200">
          <a:solidFill>
            <a:srgbClr val="ED1C29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171450" indent="-171450" algn="l" defTabSz="685800" rtl="0" eaLnBrk="1" latinLnBrk="0" hangingPunct="1">
        <a:spcBef>
          <a:spcPts val="1500"/>
        </a:spcBef>
        <a:buClr>
          <a:srgbClr val="ED1C29"/>
        </a:buClr>
        <a:buSzPct val="100000"/>
        <a:buFont typeface="Arial"/>
        <a:buChar char="•"/>
        <a:defRPr sz="165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342900" indent="-171450" algn="l" defTabSz="685800" rtl="0" eaLnBrk="1" latinLnBrk="0" hangingPunct="1">
        <a:spcBef>
          <a:spcPts val="450"/>
        </a:spcBef>
        <a:buClr>
          <a:schemeClr val="tx2"/>
        </a:buClr>
        <a:buSzPct val="100000"/>
        <a:buFont typeface="Lucida Grande"/>
        <a:buChar char="»"/>
        <a:defRPr sz="15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514350" indent="-171450" algn="l" defTabSz="685800" rtl="0" eaLnBrk="1" latinLnBrk="0" hangingPunct="1">
        <a:spcBef>
          <a:spcPts val="450"/>
        </a:spcBef>
        <a:buClr>
          <a:schemeClr val="tx2"/>
        </a:buClr>
        <a:buSzPct val="100000"/>
        <a:buFont typeface="Lucida Grande"/>
        <a:buChar char="-"/>
        <a:defRPr sz="135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685800" indent="-171450" algn="l" defTabSz="685800" rtl="0" eaLnBrk="1" latinLnBrk="0" hangingPunct="1">
        <a:spcBef>
          <a:spcPts val="450"/>
        </a:spcBef>
        <a:buClr>
          <a:schemeClr val="tx2"/>
        </a:buClr>
        <a:buSzPct val="50000"/>
        <a:buFont typeface="Wingdings" pitchFamily="2" charset="2"/>
        <a:buChar char=""/>
        <a:defRPr sz="1350" kern="1200" baseline="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857250" indent="-171450" algn="l" defTabSz="685800" rtl="0" eaLnBrk="1" latinLnBrk="0" hangingPunct="1">
        <a:spcBef>
          <a:spcPts val="450"/>
        </a:spcBef>
        <a:buClr>
          <a:schemeClr val="accent1"/>
        </a:buClr>
        <a:buSzPct val="75000"/>
        <a:buFont typeface="Wingdings" pitchFamily="2" charset="2"/>
        <a:buChar char="n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033463" indent="-171450" algn="l" defTabSz="6858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35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202531" indent="-171450" algn="l" defTabSz="6858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35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372791" indent="-171450" algn="l" defTabSz="6858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35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543050" indent="-171450" algn="l" defTabSz="6858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35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BDBDBD"/>
              </a:gs>
              <a:gs pos="35000">
                <a:schemeClr val="accent1">
                  <a:shade val="93000"/>
                  <a:satMod val="130000"/>
                </a:schemeClr>
              </a:gs>
              <a:gs pos="100000">
                <a:srgbClr val="F8F8F8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19070" y="282574"/>
            <a:ext cx="642097" cy="594360"/>
          </a:xfrm>
          <a:prstGeom prst="rect">
            <a:avLst/>
          </a:prstGeom>
          <a:solidFill>
            <a:srgbClr val="ED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68237" y="282574"/>
            <a:ext cx="85166" cy="13176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6" y="282574"/>
            <a:ext cx="7556313" cy="13176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6" y="1752600"/>
            <a:ext cx="8354173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6798" y="381006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A9839A26-2E62-4332-8381-306FE67E17B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98474" y="6324600"/>
            <a:ext cx="8357616" cy="0"/>
          </a:xfrm>
          <a:prstGeom prst="line">
            <a:avLst/>
          </a:prstGeom>
          <a:ln>
            <a:solidFill>
              <a:srgbClr val="ED1C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719047" y="64235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F1BAE4ED-AB0C-4A1B-BC54-0FD429821C6A}" type="datetime5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pPr/>
              <a:t>26-Mar-23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8474" y="6423586"/>
            <a:ext cx="6054726" cy="3666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6994" y="983162"/>
            <a:ext cx="586249" cy="59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544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</p:sldLayoutIdLst>
  <p:hf hdr="0"/>
  <p:txStyles>
    <p:titleStyle>
      <a:lvl1pPr algn="l" defTabSz="685800" rtl="0" eaLnBrk="1" latinLnBrk="0" hangingPunct="1">
        <a:spcBef>
          <a:spcPct val="0"/>
        </a:spcBef>
        <a:buNone/>
        <a:defRPr sz="3200" b="0" i="1" kern="1200">
          <a:solidFill>
            <a:srgbClr val="ED1C29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171450" indent="-171450" algn="l" defTabSz="685800" rtl="0" eaLnBrk="1" latinLnBrk="0" hangingPunct="1">
        <a:spcBef>
          <a:spcPts val="1500"/>
        </a:spcBef>
        <a:buClr>
          <a:srgbClr val="ED1C29"/>
        </a:buClr>
        <a:buSzPct val="100000"/>
        <a:buFont typeface="Arial"/>
        <a:buChar char="•"/>
        <a:defRPr sz="165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342900" indent="-171450" algn="l" defTabSz="685800" rtl="0" eaLnBrk="1" latinLnBrk="0" hangingPunct="1">
        <a:spcBef>
          <a:spcPts val="450"/>
        </a:spcBef>
        <a:buClr>
          <a:schemeClr val="tx2"/>
        </a:buClr>
        <a:buSzPct val="100000"/>
        <a:buFont typeface="Lucida Grande"/>
        <a:buChar char="»"/>
        <a:defRPr sz="15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514350" indent="-171450" algn="l" defTabSz="685800" rtl="0" eaLnBrk="1" latinLnBrk="0" hangingPunct="1">
        <a:spcBef>
          <a:spcPts val="450"/>
        </a:spcBef>
        <a:buClr>
          <a:schemeClr val="tx2"/>
        </a:buClr>
        <a:buSzPct val="100000"/>
        <a:buFont typeface="Lucida Grande"/>
        <a:buChar char="-"/>
        <a:defRPr sz="135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685800" indent="-171450" algn="l" defTabSz="685800" rtl="0" eaLnBrk="1" latinLnBrk="0" hangingPunct="1">
        <a:spcBef>
          <a:spcPts val="450"/>
        </a:spcBef>
        <a:buClr>
          <a:schemeClr val="tx2"/>
        </a:buClr>
        <a:buSzPct val="50000"/>
        <a:buFont typeface="Wingdings" pitchFamily="2" charset="2"/>
        <a:buChar char=""/>
        <a:defRPr sz="1350" kern="1200" baseline="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857250" indent="-171450" algn="l" defTabSz="685800" rtl="0" eaLnBrk="1" latinLnBrk="0" hangingPunct="1">
        <a:spcBef>
          <a:spcPts val="450"/>
        </a:spcBef>
        <a:buClr>
          <a:schemeClr val="accent1"/>
        </a:buClr>
        <a:buSzPct val="75000"/>
        <a:buFont typeface="Wingdings" pitchFamily="2" charset="2"/>
        <a:buChar char="n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033463" indent="-171450" algn="l" defTabSz="6858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35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202531" indent="-171450" algn="l" defTabSz="6858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35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372791" indent="-171450" algn="l" defTabSz="6858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35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543050" indent="-171450" algn="l" defTabSz="6858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35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BDBDBD"/>
              </a:gs>
              <a:gs pos="35000">
                <a:schemeClr val="accent1">
                  <a:shade val="93000"/>
                  <a:satMod val="130000"/>
                </a:schemeClr>
              </a:gs>
              <a:gs pos="100000">
                <a:srgbClr val="F8F8F8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19070" y="282574"/>
            <a:ext cx="642097" cy="594360"/>
          </a:xfrm>
          <a:prstGeom prst="rect">
            <a:avLst/>
          </a:prstGeom>
          <a:solidFill>
            <a:srgbClr val="ED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68237" y="282574"/>
            <a:ext cx="85166" cy="13176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6" y="282574"/>
            <a:ext cx="7556313" cy="13176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6" y="1752600"/>
            <a:ext cx="8354173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6798" y="381006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A9839A26-2E62-4332-8381-306FE67E17B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98474" y="6324600"/>
            <a:ext cx="8357616" cy="0"/>
          </a:xfrm>
          <a:prstGeom prst="line">
            <a:avLst/>
          </a:prstGeom>
          <a:ln>
            <a:solidFill>
              <a:srgbClr val="ED1C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719047" y="64235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F1BAE4ED-AB0C-4A1B-BC54-0FD429821C6A}" type="datetime5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pPr/>
              <a:t>26-Mar-23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8474" y="6423586"/>
            <a:ext cx="6054726" cy="3666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6994" y="983162"/>
            <a:ext cx="586249" cy="59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214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</p:sldLayoutIdLst>
  <p:hf hdr="0"/>
  <p:txStyles>
    <p:titleStyle>
      <a:lvl1pPr algn="l" defTabSz="685800" rtl="0" eaLnBrk="1" latinLnBrk="0" hangingPunct="1">
        <a:spcBef>
          <a:spcPct val="0"/>
        </a:spcBef>
        <a:buNone/>
        <a:defRPr sz="3200" b="0" i="1" kern="1200">
          <a:solidFill>
            <a:srgbClr val="ED1C29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171450" indent="-171450" algn="l" defTabSz="685800" rtl="0" eaLnBrk="1" latinLnBrk="0" hangingPunct="1">
        <a:spcBef>
          <a:spcPts val="1500"/>
        </a:spcBef>
        <a:buClr>
          <a:srgbClr val="ED1C29"/>
        </a:buClr>
        <a:buSzPct val="100000"/>
        <a:buFont typeface="Arial"/>
        <a:buChar char="•"/>
        <a:defRPr sz="165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342900" indent="-171450" algn="l" defTabSz="685800" rtl="0" eaLnBrk="1" latinLnBrk="0" hangingPunct="1">
        <a:spcBef>
          <a:spcPts val="450"/>
        </a:spcBef>
        <a:buClr>
          <a:schemeClr val="tx2"/>
        </a:buClr>
        <a:buSzPct val="100000"/>
        <a:buFont typeface="Lucida Grande"/>
        <a:buChar char="»"/>
        <a:defRPr sz="15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514350" indent="-171450" algn="l" defTabSz="685800" rtl="0" eaLnBrk="1" latinLnBrk="0" hangingPunct="1">
        <a:spcBef>
          <a:spcPts val="450"/>
        </a:spcBef>
        <a:buClr>
          <a:schemeClr val="tx2"/>
        </a:buClr>
        <a:buSzPct val="100000"/>
        <a:buFont typeface="Lucida Grande"/>
        <a:buChar char="-"/>
        <a:defRPr sz="135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685800" indent="-171450" algn="l" defTabSz="685800" rtl="0" eaLnBrk="1" latinLnBrk="0" hangingPunct="1">
        <a:spcBef>
          <a:spcPts val="450"/>
        </a:spcBef>
        <a:buClr>
          <a:schemeClr val="tx2"/>
        </a:buClr>
        <a:buSzPct val="50000"/>
        <a:buFont typeface="Wingdings" pitchFamily="2" charset="2"/>
        <a:buChar char=""/>
        <a:defRPr sz="1350" kern="1200" baseline="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857250" indent="-171450" algn="l" defTabSz="685800" rtl="0" eaLnBrk="1" latinLnBrk="0" hangingPunct="1">
        <a:spcBef>
          <a:spcPts val="450"/>
        </a:spcBef>
        <a:buClr>
          <a:schemeClr val="accent1"/>
        </a:buClr>
        <a:buSzPct val="75000"/>
        <a:buFont typeface="Wingdings" pitchFamily="2" charset="2"/>
        <a:buChar char="n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033463" indent="-171450" algn="l" defTabSz="6858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35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202531" indent="-171450" algn="l" defTabSz="6858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35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372791" indent="-171450" algn="l" defTabSz="6858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35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543050" indent="-171450" algn="l" defTabSz="6858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35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BDBDBD"/>
              </a:gs>
              <a:gs pos="35000">
                <a:schemeClr val="accent1">
                  <a:shade val="93000"/>
                  <a:satMod val="130000"/>
                </a:schemeClr>
              </a:gs>
              <a:gs pos="100000">
                <a:srgbClr val="F8F8F8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8210550" y="282574"/>
            <a:ext cx="642097" cy="594360"/>
          </a:xfrm>
          <a:prstGeom prst="rect">
            <a:avLst/>
          </a:prstGeom>
          <a:solidFill>
            <a:srgbClr val="ED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068235" y="282574"/>
            <a:ext cx="85166" cy="13176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282574"/>
            <a:ext cx="7556313" cy="13176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752600"/>
            <a:ext cx="8354173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6798" y="3810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A9839A26-2E62-4332-8381-306FE67E17B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98474" y="6324600"/>
            <a:ext cx="8357616" cy="0"/>
          </a:xfrm>
          <a:prstGeom prst="line">
            <a:avLst/>
          </a:prstGeom>
          <a:ln>
            <a:solidFill>
              <a:srgbClr val="ED1C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7190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August 19, 2015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8474" y="6423586"/>
            <a:ext cx="6054726" cy="3666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220449" y="977901"/>
            <a:ext cx="622299" cy="62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4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b="0" i="1" kern="1200">
          <a:solidFill>
            <a:srgbClr val="ED1C29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rgbClr val="ED1C29"/>
        </a:buClr>
        <a:buSzPct val="100000"/>
        <a:buFont typeface="Arial"/>
        <a:buChar char="•"/>
        <a:defRPr sz="22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Lucida Grande"/>
        <a:buChar char="»"/>
        <a:defRPr sz="20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Lucida Grande"/>
        <a:buChar char="-"/>
        <a:defRPr sz="18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2"/>
        </a:buClr>
        <a:buSzPct val="50000"/>
        <a:buFont typeface="Wingdings" pitchFamily="2" charset="2"/>
        <a:buChar char=""/>
        <a:defRPr sz="1800" kern="1200" baseline="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BDBDBD"/>
              </a:gs>
              <a:gs pos="35000">
                <a:schemeClr val="accent1">
                  <a:shade val="93000"/>
                  <a:satMod val="130000"/>
                </a:schemeClr>
              </a:gs>
              <a:gs pos="100000">
                <a:srgbClr val="F8F8F8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8210550" y="282574"/>
            <a:ext cx="642097" cy="594360"/>
          </a:xfrm>
          <a:prstGeom prst="rect">
            <a:avLst/>
          </a:prstGeom>
          <a:solidFill>
            <a:srgbClr val="ED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068235" y="282574"/>
            <a:ext cx="85166" cy="13176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282574"/>
            <a:ext cx="7556313" cy="13176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752600"/>
            <a:ext cx="8354173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6798" y="3810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A9839A26-2E62-4332-8381-306FE67E17B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98474" y="6324600"/>
            <a:ext cx="8357616" cy="0"/>
          </a:xfrm>
          <a:prstGeom prst="line">
            <a:avLst/>
          </a:prstGeom>
          <a:ln>
            <a:solidFill>
              <a:srgbClr val="ED1C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7190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August 19, 2015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8474" y="6423586"/>
            <a:ext cx="6054726" cy="3666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20449" y="977901"/>
            <a:ext cx="622299" cy="62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61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b="0" i="1" kern="1200">
          <a:solidFill>
            <a:srgbClr val="ED1C29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rgbClr val="ED1C29"/>
        </a:buClr>
        <a:buSzPct val="100000"/>
        <a:buFont typeface="Arial"/>
        <a:buChar char="•"/>
        <a:defRPr sz="22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Lucida Grande"/>
        <a:buChar char="»"/>
        <a:defRPr sz="20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Lucida Grande"/>
        <a:buChar char="-"/>
        <a:defRPr sz="18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2"/>
        </a:buClr>
        <a:buSzPct val="50000"/>
        <a:buFont typeface="Wingdings" pitchFamily="2" charset="2"/>
        <a:buChar char=""/>
        <a:defRPr sz="1800" kern="1200" baseline="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BDBDBD"/>
              </a:gs>
              <a:gs pos="35000">
                <a:srgbClr val="F7F7F7"/>
              </a:gs>
              <a:gs pos="100000">
                <a:srgbClr val="F8F8F8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210550" y="282574"/>
            <a:ext cx="642097" cy="594360"/>
          </a:xfrm>
          <a:prstGeom prst="rect">
            <a:avLst/>
          </a:prstGeom>
          <a:solidFill>
            <a:srgbClr val="ED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068235" y="282574"/>
            <a:ext cx="85166" cy="5943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226798" y="3810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839A26-2E62-4332-8381-306FE67E17B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98474" y="6324600"/>
            <a:ext cx="8357616" cy="0"/>
          </a:xfrm>
          <a:prstGeom prst="line">
            <a:avLst/>
          </a:prstGeom>
          <a:ln>
            <a:solidFill>
              <a:srgbClr val="ED1C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67190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August 19, 2015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8474" y="6423586"/>
            <a:ext cx="6054726" cy="3666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sp>
        <p:nvSpPr>
          <p:cNvPr id="16" name="Title Placeholder 15"/>
          <p:cNvSpPr>
            <a:spLocks noGrp="1"/>
          </p:cNvSpPr>
          <p:nvPr>
            <p:ph type="title"/>
          </p:nvPr>
        </p:nvSpPr>
        <p:spPr>
          <a:xfrm>
            <a:off x="457199" y="304800"/>
            <a:ext cx="7611035" cy="572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 rtl="0" eaLnBrk="1" latinLnBrk="0" hangingPunct="1">
              <a:spcBef>
                <a:spcPct val="0"/>
              </a:spcBef>
            </a:pPr>
            <a:r>
              <a:rPr lang="en-US" sz="3600" b="0" i="1" kern="1200" dirty="0">
                <a:solidFill>
                  <a:srgbClr val="ED1C2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1914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tx2"/>
        </a:buClr>
        <a:buSzPct val="100000"/>
        <a:buFont typeface="Arial" pitchFamily="34" charset="0"/>
        <a:buChar char="•"/>
        <a:defRPr lang="en-US" sz="2200" kern="1200" dirty="0" smtClean="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28600" algn="l" defTabSz="914400" rtl="0" eaLnBrk="1" latinLnBrk="0" hangingPunct="1">
        <a:spcBef>
          <a:spcPct val="20000"/>
        </a:spcBef>
        <a:buClr>
          <a:schemeClr val="tx2"/>
        </a:buClr>
        <a:buSzPct val="100000"/>
        <a:buFont typeface="Arial" pitchFamily="34" charset="0"/>
        <a:buChar char="»"/>
        <a:defRPr lang="en-US" sz="2000" kern="1200" dirty="0" smtClean="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SzPct val="100000"/>
        <a:buFont typeface="Arial" pitchFamily="34" charset="0"/>
        <a:buChar char="-"/>
        <a:defRPr lang="en-US" sz="1800" kern="1200" dirty="0" smtClean="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SzPct val="60000"/>
        <a:buFont typeface="Wingdings 2" pitchFamily="18" charset="2"/>
        <a:buChar char=""/>
        <a:defRPr lang="en-US" sz="1800" kern="1200" dirty="0" smtClean="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SzPct val="100000"/>
        <a:buFont typeface="Arial" pitchFamily="34" charset="0"/>
        <a:buChar char="»"/>
        <a:defRPr lang="en-US" sz="2200" kern="1200" dirty="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BDBDBD"/>
              </a:gs>
              <a:gs pos="35000">
                <a:schemeClr val="accent1">
                  <a:shade val="93000"/>
                  <a:satMod val="130000"/>
                </a:schemeClr>
              </a:gs>
              <a:gs pos="100000">
                <a:srgbClr val="F8F8F8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19070" y="282574"/>
            <a:ext cx="642097" cy="594360"/>
          </a:xfrm>
          <a:prstGeom prst="rect">
            <a:avLst/>
          </a:prstGeom>
          <a:solidFill>
            <a:srgbClr val="ED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68237" y="282574"/>
            <a:ext cx="85166" cy="13176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6" y="282574"/>
            <a:ext cx="7556313" cy="13176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6" y="1752600"/>
            <a:ext cx="8354173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6798" y="381006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A9839A26-2E62-4332-8381-306FE67E17B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98474" y="6324600"/>
            <a:ext cx="8357616" cy="0"/>
          </a:xfrm>
          <a:prstGeom prst="line">
            <a:avLst/>
          </a:prstGeom>
          <a:ln>
            <a:solidFill>
              <a:srgbClr val="ED1C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719047" y="64235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F1BAE4ED-AB0C-4A1B-BC54-0FD429821C6A}" type="datetime5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pPr/>
              <a:t>26-Mar-23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8474" y="6423586"/>
            <a:ext cx="6054726" cy="3666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6994" y="983162"/>
            <a:ext cx="586249" cy="59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723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</p:sldLayoutIdLst>
  <p:hf hdr="0"/>
  <p:txStyles>
    <p:titleStyle>
      <a:lvl1pPr algn="l" defTabSz="685800" rtl="0" eaLnBrk="1" latinLnBrk="0" hangingPunct="1">
        <a:spcBef>
          <a:spcPct val="0"/>
        </a:spcBef>
        <a:buNone/>
        <a:defRPr sz="3200" b="0" i="1" kern="1200">
          <a:solidFill>
            <a:srgbClr val="ED1C29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171450" indent="-171450" algn="l" defTabSz="685800" rtl="0" eaLnBrk="1" latinLnBrk="0" hangingPunct="1">
        <a:spcBef>
          <a:spcPts val="1500"/>
        </a:spcBef>
        <a:buClr>
          <a:srgbClr val="ED1C29"/>
        </a:buClr>
        <a:buSzPct val="100000"/>
        <a:buFont typeface="Arial"/>
        <a:buChar char="•"/>
        <a:defRPr sz="165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342900" indent="-171450" algn="l" defTabSz="685800" rtl="0" eaLnBrk="1" latinLnBrk="0" hangingPunct="1">
        <a:spcBef>
          <a:spcPts val="450"/>
        </a:spcBef>
        <a:buClr>
          <a:schemeClr val="tx2"/>
        </a:buClr>
        <a:buSzPct val="100000"/>
        <a:buFont typeface="Lucida Grande"/>
        <a:buChar char="»"/>
        <a:defRPr sz="15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514350" indent="-171450" algn="l" defTabSz="685800" rtl="0" eaLnBrk="1" latinLnBrk="0" hangingPunct="1">
        <a:spcBef>
          <a:spcPts val="450"/>
        </a:spcBef>
        <a:buClr>
          <a:schemeClr val="tx2"/>
        </a:buClr>
        <a:buSzPct val="100000"/>
        <a:buFont typeface="Lucida Grande"/>
        <a:buChar char="-"/>
        <a:defRPr sz="135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685800" indent="-171450" algn="l" defTabSz="685800" rtl="0" eaLnBrk="1" latinLnBrk="0" hangingPunct="1">
        <a:spcBef>
          <a:spcPts val="450"/>
        </a:spcBef>
        <a:buClr>
          <a:schemeClr val="tx2"/>
        </a:buClr>
        <a:buSzPct val="50000"/>
        <a:buFont typeface="Wingdings" pitchFamily="2" charset="2"/>
        <a:buChar char=""/>
        <a:defRPr sz="1350" kern="1200" baseline="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857250" indent="-171450" algn="l" defTabSz="685800" rtl="0" eaLnBrk="1" latinLnBrk="0" hangingPunct="1">
        <a:spcBef>
          <a:spcPts val="450"/>
        </a:spcBef>
        <a:buClr>
          <a:schemeClr val="accent1"/>
        </a:buClr>
        <a:buSzPct val="75000"/>
        <a:buFont typeface="Wingdings" pitchFamily="2" charset="2"/>
        <a:buChar char="n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033463" indent="-171450" algn="l" defTabSz="6858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35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202531" indent="-171450" algn="l" defTabSz="6858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35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372791" indent="-171450" algn="l" defTabSz="6858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35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543050" indent="-171450" algn="l" defTabSz="6858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35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BDBDBD"/>
              </a:gs>
              <a:gs pos="35000">
                <a:schemeClr val="accent1">
                  <a:shade val="93000"/>
                  <a:satMod val="130000"/>
                </a:schemeClr>
              </a:gs>
              <a:gs pos="100000">
                <a:srgbClr val="F8F8F8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19070" y="282574"/>
            <a:ext cx="642097" cy="594360"/>
          </a:xfrm>
          <a:prstGeom prst="rect">
            <a:avLst/>
          </a:prstGeom>
          <a:solidFill>
            <a:srgbClr val="ED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68237" y="282574"/>
            <a:ext cx="85166" cy="13176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6" y="282574"/>
            <a:ext cx="7556313" cy="13176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6" y="1752600"/>
            <a:ext cx="8354173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6798" y="381006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A9839A26-2E62-4332-8381-306FE67E17B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98474" y="6324600"/>
            <a:ext cx="8357616" cy="0"/>
          </a:xfrm>
          <a:prstGeom prst="line">
            <a:avLst/>
          </a:prstGeom>
          <a:ln>
            <a:solidFill>
              <a:srgbClr val="ED1C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719047" y="64235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F1BAE4ED-AB0C-4A1B-BC54-0FD429821C6A}" type="datetime5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pPr/>
              <a:t>26-Mar-23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8474" y="6423586"/>
            <a:ext cx="6054726" cy="3666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6994" y="983162"/>
            <a:ext cx="586249" cy="59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151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p:hf hdr="0"/>
  <p:txStyles>
    <p:titleStyle>
      <a:lvl1pPr algn="l" defTabSz="685800" rtl="0" eaLnBrk="1" latinLnBrk="0" hangingPunct="1">
        <a:spcBef>
          <a:spcPct val="0"/>
        </a:spcBef>
        <a:buNone/>
        <a:defRPr sz="3200" b="0" i="1" kern="1200">
          <a:solidFill>
            <a:srgbClr val="ED1C29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171450" indent="-171450" algn="l" defTabSz="685800" rtl="0" eaLnBrk="1" latinLnBrk="0" hangingPunct="1">
        <a:spcBef>
          <a:spcPts val="1500"/>
        </a:spcBef>
        <a:buClr>
          <a:srgbClr val="ED1C29"/>
        </a:buClr>
        <a:buSzPct val="100000"/>
        <a:buFont typeface="Arial"/>
        <a:buChar char="•"/>
        <a:defRPr sz="165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342900" indent="-171450" algn="l" defTabSz="685800" rtl="0" eaLnBrk="1" latinLnBrk="0" hangingPunct="1">
        <a:spcBef>
          <a:spcPts val="450"/>
        </a:spcBef>
        <a:buClr>
          <a:schemeClr val="tx2"/>
        </a:buClr>
        <a:buSzPct val="100000"/>
        <a:buFont typeface="Lucida Grande"/>
        <a:buChar char="»"/>
        <a:defRPr sz="15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514350" indent="-171450" algn="l" defTabSz="685800" rtl="0" eaLnBrk="1" latinLnBrk="0" hangingPunct="1">
        <a:spcBef>
          <a:spcPts val="450"/>
        </a:spcBef>
        <a:buClr>
          <a:schemeClr val="tx2"/>
        </a:buClr>
        <a:buSzPct val="100000"/>
        <a:buFont typeface="Lucida Grande"/>
        <a:buChar char="-"/>
        <a:defRPr sz="135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685800" indent="-171450" algn="l" defTabSz="685800" rtl="0" eaLnBrk="1" latinLnBrk="0" hangingPunct="1">
        <a:spcBef>
          <a:spcPts val="450"/>
        </a:spcBef>
        <a:buClr>
          <a:schemeClr val="tx2"/>
        </a:buClr>
        <a:buSzPct val="50000"/>
        <a:buFont typeface="Wingdings" pitchFamily="2" charset="2"/>
        <a:buChar char=""/>
        <a:defRPr sz="1350" kern="1200" baseline="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857250" indent="-171450" algn="l" defTabSz="685800" rtl="0" eaLnBrk="1" latinLnBrk="0" hangingPunct="1">
        <a:spcBef>
          <a:spcPts val="450"/>
        </a:spcBef>
        <a:buClr>
          <a:schemeClr val="accent1"/>
        </a:buClr>
        <a:buSzPct val="75000"/>
        <a:buFont typeface="Wingdings" pitchFamily="2" charset="2"/>
        <a:buChar char="n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033463" indent="-171450" algn="l" defTabSz="6858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35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202531" indent="-171450" algn="l" defTabSz="6858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35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372791" indent="-171450" algn="l" defTabSz="6858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35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543050" indent="-171450" algn="l" defTabSz="6858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35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BDBDBD"/>
              </a:gs>
              <a:gs pos="35000">
                <a:schemeClr val="accent1">
                  <a:shade val="93000"/>
                  <a:satMod val="130000"/>
                </a:schemeClr>
              </a:gs>
              <a:gs pos="100000">
                <a:srgbClr val="F8F8F8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19070" y="282574"/>
            <a:ext cx="642097" cy="594360"/>
          </a:xfrm>
          <a:prstGeom prst="rect">
            <a:avLst/>
          </a:prstGeom>
          <a:solidFill>
            <a:srgbClr val="ED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68237" y="282574"/>
            <a:ext cx="85166" cy="13176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6" y="282574"/>
            <a:ext cx="7556313" cy="13176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6" y="1752600"/>
            <a:ext cx="8354173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6798" y="381006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A9839A26-2E62-4332-8381-306FE67E17B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98474" y="6324600"/>
            <a:ext cx="8357616" cy="0"/>
          </a:xfrm>
          <a:prstGeom prst="line">
            <a:avLst/>
          </a:prstGeom>
          <a:ln>
            <a:solidFill>
              <a:srgbClr val="ED1C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719047" y="64235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F1BAE4ED-AB0C-4A1B-BC54-0FD429821C6A}" type="datetime5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pPr/>
              <a:t>26-Mar-23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8474" y="6423586"/>
            <a:ext cx="6054726" cy="3666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6994" y="983162"/>
            <a:ext cx="586249" cy="59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58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</p:sldLayoutIdLst>
  <p:hf hdr="0"/>
  <p:txStyles>
    <p:titleStyle>
      <a:lvl1pPr algn="l" defTabSz="685800" rtl="0" eaLnBrk="1" latinLnBrk="0" hangingPunct="1">
        <a:spcBef>
          <a:spcPct val="0"/>
        </a:spcBef>
        <a:buNone/>
        <a:defRPr sz="3200" b="0" i="1" kern="1200">
          <a:solidFill>
            <a:srgbClr val="ED1C29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171450" indent="-171450" algn="l" defTabSz="685800" rtl="0" eaLnBrk="1" latinLnBrk="0" hangingPunct="1">
        <a:spcBef>
          <a:spcPts val="1500"/>
        </a:spcBef>
        <a:buClr>
          <a:srgbClr val="ED1C29"/>
        </a:buClr>
        <a:buSzPct val="100000"/>
        <a:buFont typeface="Arial"/>
        <a:buChar char="•"/>
        <a:defRPr sz="165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342900" indent="-171450" algn="l" defTabSz="685800" rtl="0" eaLnBrk="1" latinLnBrk="0" hangingPunct="1">
        <a:spcBef>
          <a:spcPts val="450"/>
        </a:spcBef>
        <a:buClr>
          <a:schemeClr val="tx2"/>
        </a:buClr>
        <a:buSzPct val="100000"/>
        <a:buFont typeface="Lucida Grande"/>
        <a:buChar char="»"/>
        <a:defRPr sz="15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514350" indent="-171450" algn="l" defTabSz="685800" rtl="0" eaLnBrk="1" latinLnBrk="0" hangingPunct="1">
        <a:spcBef>
          <a:spcPts val="450"/>
        </a:spcBef>
        <a:buClr>
          <a:schemeClr val="tx2"/>
        </a:buClr>
        <a:buSzPct val="100000"/>
        <a:buFont typeface="Lucida Grande"/>
        <a:buChar char="-"/>
        <a:defRPr sz="135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685800" indent="-171450" algn="l" defTabSz="685800" rtl="0" eaLnBrk="1" latinLnBrk="0" hangingPunct="1">
        <a:spcBef>
          <a:spcPts val="450"/>
        </a:spcBef>
        <a:buClr>
          <a:schemeClr val="tx2"/>
        </a:buClr>
        <a:buSzPct val="50000"/>
        <a:buFont typeface="Wingdings" pitchFamily="2" charset="2"/>
        <a:buChar char=""/>
        <a:defRPr sz="1350" kern="1200" baseline="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857250" indent="-171450" algn="l" defTabSz="685800" rtl="0" eaLnBrk="1" latinLnBrk="0" hangingPunct="1">
        <a:spcBef>
          <a:spcPts val="450"/>
        </a:spcBef>
        <a:buClr>
          <a:schemeClr val="accent1"/>
        </a:buClr>
        <a:buSzPct val="75000"/>
        <a:buFont typeface="Wingdings" pitchFamily="2" charset="2"/>
        <a:buChar char="n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033463" indent="-171450" algn="l" defTabSz="6858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35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202531" indent="-171450" algn="l" defTabSz="6858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35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372791" indent="-171450" algn="l" defTabSz="6858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35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543050" indent="-171450" algn="l" defTabSz="6858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35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BDBDBD"/>
              </a:gs>
              <a:gs pos="35000">
                <a:schemeClr val="accent1">
                  <a:shade val="93000"/>
                  <a:satMod val="130000"/>
                </a:schemeClr>
              </a:gs>
              <a:gs pos="100000">
                <a:srgbClr val="F8F8F8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19070" y="282574"/>
            <a:ext cx="642097" cy="594360"/>
          </a:xfrm>
          <a:prstGeom prst="rect">
            <a:avLst/>
          </a:prstGeom>
          <a:solidFill>
            <a:srgbClr val="ED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68237" y="282574"/>
            <a:ext cx="85166" cy="13176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6" y="282574"/>
            <a:ext cx="7556313" cy="13176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6" y="1752600"/>
            <a:ext cx="8354173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6798" y="381006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A9839A26-2E62-4332-8381-306FE67E17B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98474" y="6324600"/>
            <a:ext cx="8357616" cy="0"/>
          </a:xfrm>
          <a:prstGeom prst="line">
            <a:avLst/>
          </a:prstGeom>
          <a:ln>
            <a:solidFill>
              <a:srgbClr val="ED1C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719047" y="64235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F1BAE4ED-AB0C-4A1B-BC54-0FD429821C6A}" type="datetime5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pPr/>
              <a:t>26-Mar-23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8474" y="6423586"/>
            <a:ext cx="6054726" cy="3666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6994" y="983162"/>
            <a:ext cx="586249" cy="59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60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</p:sldLayoutIdLst>
  <p:hf hdr="0"/>
  <p:txStyles>
    <p:titleStyle>
      <a:lvl1pPr algn="l" defTabSz="685800" rtl="0" eaLnBrk="1" latinLnBrk="0" hangingPunct="1">
        <a:spcBef>
          <a:spcPct val="0"/>
        </a:spcBef>
        <a:buNone/>
        <a:defRPr sz="3200" b="0" i="1" kern="1200">
          <a:solidFill>
            <a:srgbClr val="ED1C29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171450" indent="-171450" algn="l" defTabSz="685800" rtl="0" eaLnBrk="1" latinLnBrk="0" hangingPunct="1">
        <a:spcBef>
          <a:spcPts val="1500"/>
        </a:spcBef>
        <a:buClr>
          <a:srgbClr val="ED1C29"/>
        </a:buClr>
        <a:buSzPct val="100000"/>
        <a:buFont typeface="Arial"/>
        <a:buChar char="•"/>
        <a:defRPr sz="165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342900" indent="-171450" algn="l" defTabSz="685800" rtl="0" eaLnBrk="1" latinLnBrk="0" hangingPunct="1">
        <a:spcBef>
          <a:spcPts val="450"/>
        </a:spcBef>
        <a:buClr>
          <a:schemeClr val="tx2"/>
        </a:buClr>
        <a:buSzPct val="100000"/>
        <a:buFont typeface="Lucida Grande"/>
        <a:buChar char="»"/>
        <a:defRPr sz="15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514350" indent="-171450" algn="l" defTabSz="685800" rtl="0" eaLnBrk="1" latinLnBrk="0" hangingPunct="1">
        <a:spcBef>
          <a:spcPts val="450"/>
        </a:spcBef>
        <a:buClr>
          <a:schemeClr val="tx2"/>
        </a:buClr>
        <a:buSzPct val="100000"/>
        <a:buFont typeface="Lucida Grande"/>
        <a:buChar char="-"/>
        <a:defRPr sz="135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685800" indent="-171450" algn="l" defTabSz="685800" rtl="0" eaLnBrk="1" latinLnBrk="0" hangingPunct="1">
        <a:spcBef>
          <a:spcPts val="450"/>
        </a:spcBef>
        <a:buClr>
          <a:schemeClr val="tx2"/>
        </a:buClr>
        <a:buSzPct val="50000"/>
        <a:buFont typeface="Wingdings" pitchFamily="2" charset="2"/>
        <a:buChar char=""/>
        <a:defRPr sz="1350" kern="1200" baseline="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857250" indent="-171450" algn="l" defTabSz="685800" rtl="0" eaLnBrk="1" latinLnBrk="0" hangingPunct="1">
        <a:spcBef>
          <a:spcPts val="450"/>
        </a:spcBef>
        <a:buClr>
          <a:schemeClr val="accent1"/>
        </a:buClr>
        <a:buSzPct val="75000"/>
        <a:buFont typeface="Wingdings" pitchFamily="2" charset="2"/>
        <a:buChar char="n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033463" indent="-171450" algn="l" defTabSz="6858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35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202531" indent="-171450" algn="l" defTabSz="6858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35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372791" indent="-171450" algn="l" defTabSz="6858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35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543050" indent="-171450" algn="l" defTabSz="6858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35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BDBDBD"/>
              </a:gs>
              <a:gs pos="35000">
                <a:schemeClr val="accent1">
                  <a:shade val="93000"/>
                  <a:satMod val="130000"/>
                </a:schemeClr>
              </a:gs>
              <a:gs pos="100000">
                <a:srgbClr val="F8F8F8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19070" y="282574"/>
            <a:ext cx="642097" cy="594360"/>
          </a:xfrm>
          <a:prstGeom prst="rect">
            <a:avLst/>
          </a:prstGeom>
          <a:solidFill>
            <a:srgbClr val="ED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68237" y="282574"/>
            <a:ext cx="85166" cy="13176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6" y="282574"/>
            <a:ext cx="7556313" cy="13176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6" y="1752600"/>
            <a:ext cx="8354173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6798" y="381006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A9839A26-2E62-4332-8381-306FE67E17B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98474" y="6324600"/>
            <a:ext cx="8357616" cy="0"/>
          </a:xfrm>
          <a:prstGeom prst="line">
            <a:avLst/>
          </a:prstGeom>
          <a:ln>
            <a:solidFill>
              <a:srgbClr val="ED1C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719047" y="64235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F1BAE4ED-AB0C-4A1B-BC54-0FD429821C6A}" type="datetime5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pPr/>
              <a:t>26-Mar-23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8474" y="6423586"/>
            <a:ext cx="6054726" cy="3666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6994" y="983162"/>
            <a:ext cx="586249" cy="59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153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hf hdr="0"/>
  <p:txStyles>
    <p:titleStyle>
      <a:lvl1pPr algn="l" defTabSz="685800" rtl="0" eaLnBrk="1" latinLnBrk="0" hangingPunct="1">
        <a:spcBef>
          <a:spcPct val="0"/>
        </a:spcBef>
        <a:buNone/>
        <a:defRPr sz="3200" b="0" i="1" kern="1200">
          <a:solidFill>
            <a:srgbClr val="ED1C29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171450" indent="-171450" algn="l" defTabSz="685800" rtl="0" eaLnBrk="1" latinLnBrk="0" hangingPunct="1">
        <a:spcBef>
          <a:spcPts val="1500"/>
        </a:spcBef>
        <a:buClr>
          <a:srgbClr val="ED1C29"/>
        </a:buClr>
        <a:buSzPct val="100000"/>
        <a:buFont typeface="Arial"/>
        <a:buChar char="•"/>
        <a:defRPr sz="165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342900" indent="-171450" algn="l" defTabSz="685800" rtl="0" eaLnBrk="1" latinLnBrk="0" hangingPunct="1">
        <a:spcBef>
          <a:spcPts val="450"/>
        </a:spcBef>
        <a:buClr>
          <a:schemeClr val="tx2"/>
        </a:buClr>
        <a:buSzPct val="100000"/>
        <a:buFont typeface="Lucida Grande"/>
        <a:buChar char="»"/>
        <a:defRPr sz="15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514350" indent="-171450" algn="l" defTabSz="685800" rtl="0" eaLnBrk="1" latinLnBrk="0" hangingPunct="1">
        <a:spcBef>
          <a:spcPts val="450"/>
        </a:spcBef>
        <a:buClr>
          <a:schemeClr val="tx2"/>
        </a:buClr>
        <a:buSzPct val="100000"/>
        <a:buFont typeface="Lucida Grande"/>
        <a:buChar char="-"/>
        <a:defRPr sz="135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685800" indent="-171450" algn="l" defTabSz="685800" rtl="0" eaLnBrk="1" latinLnBrk="0" hangingPunct="1">
        <a:spcBef>
          <a:spcPts val="450"/>
        </a:spcBef>
        <a:buClr>
          <a:schemeClr val="tx2"/>
        </a:buClr>
        <a:buSzPct val="50000"/>
        <a:buFont typeface="Wingdings" pitchFamily="2" charset="2"/>
        <a:buChar char=""/>
        <a:defRPr sz="1350" kern="1200" baseline="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857250" indent="-171450" algn="l" defTabSz="685800" rtl="0" eaLnBrk="1" latinLnBrk="0" hangingPunct="1">
        <a:spcBef>
          <a:spcPts val="450"/>
        </a:spcBef>
        <a:buClr>
          <a:schemeClr val="accent1"/>
        </a:buClr>
        <a:buSzPct val="75000"/>
        <a:buFont typeface="Wingdings" pitchFamily="2" charset="2"/>
        <a:buChar char="n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033463" indent="-171450" algn="l" defTabSz="6858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35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202531" indent="-171450" algn="l" defTabSz="6858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35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372791" indent="-171450" algn="l" defTabSz="6858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35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543050" indent="-171450" algn="l" defTabSz="6858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35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amazon.com/Measurement-Demystified-Creating-Analytics-Reporting/dp/1950496899/ref=sr_1_1?crid=TMTOJ0Y9EA3K&amp;dchild=1&amp;keywords=measurement+demystified&amp;qid=1605377474&amp;sprefix=measureemnt+demys%2Caps%2C186&amp;sr=8-1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mailto:Avance@CenterforTalentReporting.or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3886200" cy="2362200"/>
          </a:xfrm>
        </p:spPr>
        <p:txBody>
          <a:bodyPr>
            <a:noAutofit/>
          </a:bodyPr>
          <a:lstStyle/>
          <a:p>
            <a:r>
              <a:rPr lang="en-US" sz="3200" b="1" dirty="0"/>
              <a:t>Focus on</a:t>
            </a:r>
            <a:br>
              <a:rPr lang="en-US" sz="3600" b="1" dirty="0"/>
            </a:br>
            <a:r>
              <a:rPr lang="en-US" sz="4400" b="1" dirty="0"/>
              <a:t>Effectiveness and Outcome Measures</a:t>
            </a:r>
            <a:br>
              <a:rPr lang="en-US" sz="3200" b="1" dirty="0"/>
            </a:br>
            <a:br>
              <a:rPr lang="en-US" sz="3200" b="1" dirty="0"/>
            </a:br>
            <a:r>
              <a:rPr lang="en-US" sz="2400" b="1" dirty="0"/>
              <a:t>#3 in the Nine-part Series</a:t>
            </a:r>
            <a:br>
              <a:rPr lang="en-US" sz="3200" b="1" dirty="0"/>
            </a:br>
            <a:br>
              <a:rPr lang="en-US" sz="3200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4953000"/>
            <a:ext cx="4038600" cy="12192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David Vance</a:t>
            </a:r>
          </a:p>
          <a:p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Executive Director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3124200"/>
            <a:ext cx="3657600" cy="685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86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Three Types of TDRp Measures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sz="1800" b="1" dirty="0"/>
              <a:t>Efficiency</a:t>
            </a:r>
            <a:r>
              <a:rPr lang="en-US" sz="1800" dirty="0"/>
              <a:t>: quantity, volume, utilization or cost of program or initiative</a:t>
            </a:r>
          </a:p>
          <a:p>
            <a:pPr lvl="1"/>
            <a:r>
              <a:rPr lang="en-US" sz="1600" dirty="0"/>
              <a:t>For individual programs and for enterprise overall</a:t>
            </a:r>
          </a:p>
          <a:p>
            <a:pPr lvl="1"/>
            <a:r>
              <a:rPr lang="en-US" sz="1600" dirty="0"/>
              <a:t>Examples: Number of participants, courses, hours; cost, completion dates, utilization rates, cycle times</a:t>
            </a:r>
          </a:p>
          <a:p>
            <a:r>
              <a:rPr lang="en-US" sz="1800" b="1" dirty="0">
                <a:solidFill>
                  <a:srgbClr val="FF292E"/>
                </a:solidFill>
              </a:rPr>
              <a:t>Effectiveness:</a:t>
            </a:r>
            <a:r>
              <a:rPr lang="en-US" sz="1800" dirty="0">
                <a:solidFill>
                  <a:srgbClr val="FF292E"/>
                </a:solidFill>
              </a:rPr>
              <a:t> quality of program or initiative</a:t>
            </a:r>
          </a:p>
          <a:p>
            <a:pPr lvl="1"/>
            <a:r>
              <a:rPr lang="en-US" sz="1600" dirty="0">
                <a:solidFill>
                  <a:srgbClr val="FF292E"/>
                </a:solidFill>
              </a:rPr>
              <a:t>For individual programs and for enterprise overall</a:t>
            </a:r>
          </a:p>
          <a:p>
            <a:pPr lvl="1"/>
            <a:r>
              <a:rPr lang="en-US" sz="1600" dirty="0">
                <a:solidFill>
                  <a:srgbClr val="FF292E"/>
                </a:solidFill>
              </a:rPr>
              <a:t>Examples: Participant reaction to training, goal owner reaction, learning, application, reinforcement, supervisor support, ROI</a:t>
            </a:r>
          </a:p>
          <a:p>
            <a:pPr>
              <a:spcBef>
                <a:spcPts val="2400"/>
              </a:spcBef>
            </a:pPr>
            <a:r>
              <a:rPr lang="en-US" sz="1800" b="1" dirty="0">
                <a:solidFill>
                  <a:srgbClr val="FF292E"/>
                </a:solidFill>
              </a:rPr>
              <a:t>Outcomes</a:t>
            </a:r>
            <a:r>
              <a:rPr lang="en-US" sz="1800" dirty="0">
                <a:solidFill>
                  <a:srgbClr val="FF292E"/>
                </a:solidFill>
              </a:rPr>
              <a:t>: impact of learning initiatives on organizational goals</a:t>
            </a:r>
          </a:p>
          <a:p>
            <a:pPr lvl="1"/>
            <a:r>
              <a:rPr lang="en-US" sz="1600" dirty="0">
                <a:solidFill>
                  <a:srgbClr val="FF292E"/>
                </a:solidFill>
              </a:rPr>
              <a:t>Will be a different set for each organization because goals and initiatives are different.</a:t>
            </a:r>
          </a:p>
          <a:p>
            <a:pPr lvl="1"/>
            <a:r>
              <a:rPr lang="en-US" sz="1600" dirty="0">
                <a:solidFill>
                  <a:srgbClr val="FF292E"/>
                </a:solidFill>
              </a:rPr>
              <a:t>Common outcome measures are impact of learning on: sales, cost, quality, employee engagement, leadership score, and customer satisfaction</a:t>
            </a:r>
          </a:p>
          <a:p>
            <a:pPr lvl="1"/>
            <a:endParaRPr lang="en-US" sz="1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17C45-88E2-460A-9076-748853CF7E7D}" type="datetime5">
              <a:rPr lang="en-US" smtClean="0"/>
              <a:t>26-Mar-23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Center For Talent Reporting                                  www.centerfortalentreporting.org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39A26-2E62-4332-8381-306FE67E17B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651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Good Measurement Strategy Will           Contain All Three Types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2209800"/>
            <a:ext cx="8354173" cy="3962400"/>
          </a:xfrm>
        </p:spPr>
        <p:txBody>
          <a:bodyPr/>
          <a:lstStyle/>
          <a:p>
            <a:r>
              <a:rPr lang="en-US" dirty="0"/>
              <a:t>Choosing just effectiveness or efficiency measures will lead to unintended consequences</a:t>
            </a:r>
          </a:p>
          <a:p>
            <a:pPr lvl="1"/>
            <a:r>
              <a:rPr lang="en-US" dirty="0"/>
              <a:t>Choose just effectiveness and efficiency will suffer</a:t>
            </a:r>
          </a:p>
          <a:p>
            <a:pPr lvl="1"/>
            <a:r>
              <a:rPr lang="en-US" dirty="0"/>
              <a:t>Choose just efficiency and effectiveness will suffer</a:t>
            </a:r>
          </a:p>
          <a:p>
            <a:r>
              <a:rPr lang="en-US" dirty="0"/>
              <a:t>Without outcome measures it will be impossible to demonstrate</a:t>
            </a:r>
          </a:p>
          <a:p>
            <a:pPr lvl="1"/>
            <a:r>
              <a:rPr lang="en-US" dirty="0"/>
              <a:t>Impact</a:t>
            </a:r>
          </a:p>
          <a:p>
            <a:pPr lvl="1"/>
            <a:r>
              <a:rPr lang="en-US" dirty="0"/>
              <a:t>Value</a:t>
            </a:r>
          </a:p>
          <a:p>
            <a:r>
              <a:rPr lang="en-US" dirty="0"/>
              <a:t>Remember, the primary purpose of L&amp;D is to contribute to an organization’s success, to its outcomes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F63C8-17BA-4558-A167-DB47A8045CD9}" type="datetime5">
              <a:rPr lang="en-US" smtClean="0"/>
              <a:t>26-Mar-23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Center For Talent Reporting                                  www.centerfortalentreporting.org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455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on Effectiveness Measures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9A26-2E62-4332-8381-306FE67E17B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9E0DF09-BEA2-4610-B881-7617288AE386}" type="datetime5">
              <a:rPr lang="en-US" smtClean="0"/>
              <a:t>26-Mar-23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Center For Talent Reporting                                  www.centerfortalentreporting.org</a:t>
            </a:r>
          </a:p>
        </p:txBody>
      </p:sp>
    </p:spTree>
    <p:extLst>
      <p:ext uri="{BB962C8B-B14F-4D97-AF65-F5344CB8AC3E}">
        <p14:creationId xmlns:p14="http://schemas.microsoft.com/office/powerpoint/2010/main" val="897875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Effectiveness Measures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98474" y="1981200"/>
            <a:ext cx="8354173" cy="4191000"/>
          </a:xfrm>
        </p:spPr>
        <p:txBody>
          <a:bodyPr/>
          <a:lstStyle/>
          <a:p>
            <a:r>
              <a:rPr lang="en-US" dirty="0"/>
              <a:t>More powerful than efficiency measures</a:t>
            </a:r>
          </a:p>
          <a:p>
            <a:r>
              <a:rPr lang="en-US" dirty="0"/>
              <a:t>Used to evaluate course or program effectiveness</a:t>
            </a:r>
          </a:p>
          <a:p>
            <a:r>
              <a:rPr lang="en-US" dirty="0"/>
              <a:t>In L&amp;D we focus on five categories of effectiveness measures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Center for Talent Reporting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39A26-2E62-4332-8381-306FE67E17B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228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L&amp;D Effectiveness Measures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Katzell/Kirkpatrick/Phillips five levels provide a framework</a:t>
            </a:r>
          </a:p>
          <a:p>
            <a:pPr lvl="1"/>
            <a:r>
              <a:rPr lang="en-US" dirty="0"/>
              <a:t>Level 1: Reaction or Satisfaction, Relevance, Recommendation</a:t>
            </a:r>
          </a:p>
          <a:p>
            <a:pPr lvl="1"/>
            <a:r>
              <a:rPr lang="en-US" dirty="0"/>
              <a:t>Level 2: Learning</a:t>
            </a:r>
          </a:p>
          <a:p>
            <a:pPr lvl="1"/>
            <a:r>
              <a:rPr lang="en-US" dirty="0"/>
              <a:t>Level 3: Application (intended and actual) or behavior</a:t>
            </a:r>
          </a:p>
          <a:p>
            <a:pPr lvl="1"/>
            <a:r>
              <a:rPr lang="en-US" dirty="0"/>
              <a:t>Level 4: Results or Impact (actual and estimated) </a:t>
            </a:r>
          </a:p>
          <a:p>
            <a:pPr lvl="1"/>
            <a:r>
              <a:rPr lang="en-US" dirty="0"/>
              <a:t>Level 5: Value (net benefit or ROI)</a:t>
            </a:r>
          </a:p>
          <a:p>
            <a:r>
              <a:rPr lang="en-US" dirty="0"/>
              <a:t>Others: level of manager support and reinforcement</a:t>
            </a:r>
          </a:p>
          <a:p>
            <a:r>
              <a:rPr lang="en-US" dirty="0"/>
              <a:t>Most today still measure only levels 1 and 2</a:t>
            </a:r>
          </a:p>
          <a:p>
            <a:pPr lvl="1"/>
            <a:r>
              <a:rPr lang="en-US" dirty="0"/>
              <a:t>Although the number regularly measuring levels 3-5 is increasing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E6FF3-ECB8-4251-8CBE-CA93363A9B05}" type="datetime5">
              <a:rPr lang="en-US" smtClean="0"/>
              <a:t>26-Mar-23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Center For Talent Reporting                                  www.centerfortalentreporting.org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39A26-2E62-4332-8381-306FE67E17B4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04D8E8B-072C-4514-8807-3EB7D69FE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628788"/>
            <a:ext cx="1724266" cy="16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61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F3BF8-6473-4ED5-9B3D-AA56126FA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Level 1: Reaction or Satisfaction</a:t>
            </a:r>
            <a:br>
              <a:rPr lang="en-US" altLang="en-US" dirty="0"/>
            </a:br>
            <a:r>
              <a:rPr lang="en-US" altLang="en-US" sz="2800" dirty="0"/>
              <a:t>For Participants</a:t>
            </a: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9BBBA9-9162-4B15-8931-52EAE545AE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9A26-2E62-4332-8381-306FE67E17B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39942-4562-462E-9E96-2C11EBCF40E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5112545-FB0E-4598-9A7C-5F49BBE36F2E}" type="datetime5">
              <a:rPr lang="en-US" smtClean="0"/>
              <a:t>26-Mar-23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388D8-F57A-43E5-94EB-AA6CE5D18CF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Center For Talent Reporting                                  www.centerfortalentreporting.org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02B120-183C-4666-9837-E1C9F2DA3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4" y="1755647"/>
            <a:ext cx="4835525" cy="4416552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Measures participant reaction to the learning</a:t>
            </a:r>
          </a:p>
          <a:p>
            <a:r>
              <a:rPr lang="en-US" altLang="en-US" dirty="0"/>
              <a:t>Via a survey immediately following class</a:t>
            </a:r>
          </a:p>
          <a:p>
            <a:r>
              <a:rPr lang="en-US" altLang="en-US" dirty="0"/>
              <a:t>Typical questions</a:t>
            </a:r>
          </a:p>
          <a:p>
            <a:pPr lvl="1"/>
            <a:r>
              <a:rPr lang="en-US" altLang="en-US" dirty="0"/>
              <a:t>Was it relevant to your work?</a:t>
            </a:r>
          </a:p>
          <a:p>
            <a:pPr lvl="1"/>
            <a:r>
              <a:rPr lang="en-US" altLang="en-US" dirty="0"/>
              <a:t>Would you recommend this course to others?</a:t>
            </a:r>
          </a:p>
          <a:p>
            <a:pPr lvl="1"/>
            <a:r>
              <a:rPr lang="en-US" altLang="en-US" dirty="0"/>
              <a:t>How would you rate the instructor?</a:t>
            </a:r>
          </a:p>
          <a:p>
            <a:r>
              <a:rPr lang="en-US" altLang="en-US" dirty="0"/>
              <a:t>Five-point Likert scale recommended</a:t>
            </a:r>
          </a:p>
          <a:p>
            <a:pPr lvl="1"/>
            <a:r>
              <a:rPr lang="en-US" altLang="en-US" dirty="0"/>
              <a:t>Results reported as raw score (like 4.1) or % choosing top two boxes (87%)</a:t>
            </a:r>
          </a:p>
          <a:p>
            <a:r>
              <a:rPr lang="en-US" altLang="en-US" dirty="0"/>
              <a:t>Usually applied to all courses</a:t>
            </a:r>
          </a:p>
          <a:p>
            <a:pPr lvl="1"/>
            <a:r>
              <a:rPr lang="en-US" altLang="en-US" dirty="0"/>
              <a:t>Not necessarily all participants</a:t>
            </a:r>
          </a:p>
          <a:p>
            <a:endParaRPr lang="en-US" dirty="0"/>
          </a:p>
        </p:txBody>
      </p:sp>
      <p:pic>
        <p:nvPicPr>
          <p:cNvPr id="11" name="Picture 1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01E2E11-E5EC-4C9F-B2DC-F5D690985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047422"/>
            <a:ext cx="1071992" cy="107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41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F3BF8-6473-4ED5-9B3D-AA56126FA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Level 1: Reaction or Satisfaction</a:t>
            </a:r>
            <a:br>
              <a:rPr lang="en-US" altLang="en-US" dirty="0"/>
            </a:br>
            <a:r>
              <a:rPr lang="en-US" altLang="en-US" sz="2800" dirty="0"/>
              <a:t>For Goal Owners</a:t>
            </a: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9BBBA9-9162-4B15-8931-52EAE545AE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9A26-2E62-4332-8381-306FE67E17B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39942-4562-462E-9E96-2C11EBCF40E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5112545-FB0E-4598-9A7C-5F49BBE36F2E}" type="datetime5">
              <a:rPr lang="en-US" smtClean="0"/>
              <a:t>26-Mar-23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388D8-F57A-43E5-94EB-AA6CE5D18CF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Center For Talent Reporting                                  www.centerfortalentreporting.org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02B120-183C-4666-9837-E1C9F2DA3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4" y="1755647"/>
            <a:ext cx="5826126" cy="4416552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Measures satisfaction with the learning department</a:t>
            </a:r>
          </a:p>
          <a:p>
            <a:r>
              <a:rPr lang="en-US" altLang="en-US" dirty="0"/>
              <a:t>Via a survey following completion of the program or at 3-6 intervals for long programs</a:t>
            </a:r>
          </a:p>
          <a:p>
            <a:r>
              <a:rPr lang="en-US" altLang="en-US" dirty="0"/>
              <a:t>Typical questions</a:t>
            </a:r>
          </a:p>
          <a:p>
            <a:pPr lvl="1"/>
            <a:r>
              <a:rPr lang="en-US" altLang="en-US" dirty="0"/>
              <a:t>How was L&amp;D to work with?</a:t>
            </a:r>
          </a:p>
          <a:p>
            <a:pPr lvl="1"/>
            <a:r>
              <a:rPr lang="en-US" altLang="en-US" dirty="0"/>
              <a:t>Did L&amp;D deliver on time and on budget?</a:t>
            </a:r>
          </a:p>
          <a:p>
            <a:pPr lvl="1"/>
            <a:r>
              <a:rPr lang="en-US" altLang="en-US" dirty="0"/>
              <a:t>Would you recommend L&amp;D to your colleagues?</a:t>
            </a:r>
          </a:p>
          <a:p>
            <a:pPr lvl="1"/>
            <a:r>
              <a:rPr lang="en-US" altLang="en-US" dirty="0"/>
              <a:t>Five-point Likert scale recommended</a:t>
            </a:r>
          </a:p>
          <a:p>
            <a:pPr lvl="2"/>
            <a:r>
              <a:rPr lang="en-US" altLang="en-US" dirty="0"/>
              <a:t>Results reported as raw score (like 4.1) or % choosing top two boxes (87%)</a:t>
            </a:r>
          </a:p>
          <a:p>
            <a:pPr lvl="1"/>
            <a:r>
              <a:rPr lang="en-US" altLang="en-US" dirty="0"/>
              <a:t>How could L&amp;D improve? (open ended)</a:t>
            </a:r>
          </a:p>
          <a:p>
            <a:r>
              <a:rPr lang="en-US" altLang="en-US" dirty="0"/>
              <a:t>Recommended for all key initiatives</a:t>
            </a:r>
          </a:p>
          <a:p>
            <a:endParaRPr lang="en-US" dirty="0"/>
          </a:p>
        </p:txBody>
      </p:sp>
      <p:pic>
        <p:nvPicPr>
          <p:cNvPr id="11" name="Picture 1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01E2E11-E5EC-4C9F-B2DC-F5D690985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047422"/>
            <a:ext cx="1071992" cy="107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78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267CDF8-F2CE-4EEB-B08D-285405042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Level 2: Learning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351880F-200D-4815-8BA1-A989B3920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Measures transfer of knowledge: did you learn?</a:t>
            </a:r>
          </a:p>
          <a:p>
            <a:r>
              <a:rPr lang="en-US" altLang="en-US" dirty="0"/>
              <a:t>By test as you take the course or at completion</a:t>
            </a:r>
          </a:p>
          <a:p>
            <a:pPr lvl="1"/>
            <a:r>
              <a:rPr lang="en-US" altLang="en-US" dirty="0"/>
              <a:t>Goal owner or SME has set  the passing score</a:t>
            </a:r>
          </a:p>
          <a:p>
            <a:pPr lvl="1"/>
            <a:r>
              <a:rPr lang="en-US" altLang="en-US" dirty="0"/>
              <a:t>May be automated</a:t>
            </a:r>
          </a:p>
          <a:p>
            <a:r>
              <a:rPr lang="en-US" altLang="en-US" dirty="0"/>
              <a:t>Ways to report results </a:t>
            </a:r>
          </a:p>
          <a:p>
            <a:pPr lvl="1"/>
            <a:r>
              <a:rPr lang="en-US" altLang="en-US" dirty="0"/>
              <a:t>Final score (like 92%) </a:t>
            </a:r>
          </a:p>
          <a:p>
            <a:pPr lvl="1"/>
            <a:r>
              <a:rPr lang="en-US" altLang="en-US" dirty="0"/>
              <a:t>Number of attempts required to pass when participant must keep taking the course until reaching minimum passing score, or score on first attempt</a:t>
            </a:r>
          </a:p>
          <a:p>
            <a:r>
              <a:rPr lang="en-US" altLang="en-US" dirty="0"/>
              <a:t>Use depends on nature of the learning</a:t>
            </a:r>
          </a:p>
          <a:p>
            <a:pPr lvl="1"/>
            <a:r>
              <a:rPr lang="en-US" altLang="en-US" dirty="0"/>
              <a:t>Appropriate whenever participant is expected to retain specific content: compliance, competency attainment, etc.</a:t>
            </a:r>
          </a:p>
          <a:p>
            <a:pPr lvl="1"/>
            <a:r>
              <a:rPr lang="en-US" altLang="en-US" dirty="0"/>
              <a:t>Affords legal protection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9394D-7E34-4D01-B633-B053DF364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F33EA-0C18-42BD-A547-7CDB2C7A3DDE}" type="datetime5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pPr/>
              <a:t>26-Mar-23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E194C-ACC4-403A-B6BB-6B59BD084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54DC4E-E08D-4C37-B72C-83EF5AFEE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39A26-2E62-4332-8381-306FE67E17B4}" type="slidenum">
              <a:rPr lang="en-US" smtClean="0">
                <a:solidFill>
                  <a:prstClr val="white"/>
                </a:solidFill>
              </a:rPr>
              <a:pPr/>
              <a:t>17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112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Level 3: Application or Behavior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Measures application of learning</a:t>
            </a:r>
          </a:p>
          <a:p>
            <a:r>
              <a:rPr lang="en-US" altLang="en-US" dirty="0"/>
              <a:t>Two forms</a:t>
            </a:r>
          </a:p>
          <a:p>
            <a:pPr lvl="1"/>
            <a:r>
              <a:rPr lang="en-US" altLang="en-US" dirty="0"/>
              <a:t>Intent to apply: Measured immediately after course as a leading indicator of actual application</a:t>
            </a:r>
          </a:p>
          <a:p>
            <a:pPr lvl="2"/>
            <a:r>
              <a:rPr lang="en-US" altLang="en-US" dirty="0"/>
              <a:t>This question can be included in the post-event survey along with L1 questions and L4 estimated impact</a:t>
            </a:r>
          </a:p>
          <a:p>
            <a:pPr lvl="1"/>
            <a:r>
              <a:rPr lang="en-US" altLang="en-US" dirty="0"/>
              <a:t>Actual application: Usually measured 3-6 months after course completion (Research indicates about 80 days required to establish new behavior)</a:t>
            </a:r>
          </a:p>
          <a:p>
            <a:pPr lvl="2"/>
            <a:r>
              <a:rPr lang="en-US" altLang="en-US" dirty="0"/>
              <a:t>This question can be asked in the follow-up survey along with L4 actual impact</a:t>
            </a:r>
          </a:p>
          <a:p>
            <a:pPr lvl="2"/>
            <a:r>
              <a:rPr lang="en-US" altLang="en-US" dirty="0"/>
              <a:t>There are cases where actual application must be determined immediately after course completion (call centers, bank tellers, etc.)</a:t>
            </a:r>
          </a:p>
          <a:p>
            <a:r>
              <a:rPr lang="en-US" altLang="en-US" dirty="0"/>
              <a:t>By survey, observation, or completed action plan</a:t>
            </a:r>
          </a:p>
          <a:p>
            <a:r>
              <a:rPr lang="en-US" altLang="en-US" dirty="0"/>
              <a:t>Should be done for all key programs, often with Level 4 and 5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6768-5629-4D06-B08B-6DF3F7972DBD}" type="datetime5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pPr/>
              <a:t>26-Mar-23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06CF2914-45BD-42BE-93D0-61589614B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1008FDF-D529-460E-B69B-A02F5A1A9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>
                <a:solidFill>
                  <a:prstClr val="white"/>
                </a:solidFill>
              </a:rPr>
              <a:pPr/>
              <a:t>18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781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D55CB-340C-4587-A99F-5A57A6D5A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Level 3: Application or Behavior (continued)</a:t>
            </a:r>
            <a:br>
              <a:rPr lang="en-US" dirty="0"/>
            </a:b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5A776-6B9D-4F72-82FB-0342628219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4A5B6-A587-BD47-8B1E-DC3DA0554FC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9BC94-63F7-4ABB-B74D-CD2770686D9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C92D254-E088-4377-A7A6-43202A9A65BC}" type="datetime5">
              <a:rPr lang="en-US" smtClean="0"/>
              <a:t>26-Mar-23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46087-47BC-472E-B83C-F9B55E9AF85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Center For Talent Reporting                                  www.centerfortalentreporting.org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C8A06-AE7B-4CF0-B6A0-ECAED5668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1755647"/>
            <a:ext cx="4073526" cy="4568953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Questions for both measures for survey </a:t>
            </a:r>
          </a:p>
          <a:p>
            <a:pPr lvl="1"/>
            <a:r>
              <a:rPr lang="en-US" altLang="en-US" sz="1900" dirty="0"/>
              <a:t>Intent to apply</a:t>
            </a:r>
          </a:p>
          <a:p>
            <a:pPr lvl="2"/>
            <a:r>
              <a:rPr lang="en-US" altLang="en-US" sz="1600" dirty="0"/>
              <a:t>“I plan to apply what I learned in this course on the job”	</a:t>
            </a:r>
          </a:p>
          <a:p>
            <a:pPr lvl="3"/>
            <a:r>
              <a:rPr lang="en-US" altLang="en-US" sz="1400" dirty="0"/>
              <a:t>Results reported as % of participants selecting top two boxes or raw score</a:t>
            </a:r>
          </a:p>
          <a:p>
            <a:pPr lvl="2"/>
            <a:r>
              <a:rPr lang="en-US" altLang="en-US" sz="1600" dirty="0"/>
              <a:t>“What percentage of the content of this course do you think you will be to apply on the job?”</a:t>
            </a:r>
          </a:p>
          <a:p>
            <a:pPr lvl="3"/>
            <a:r>
              <a:rPr lang="en-US" altLang="en-US" sz="1400" dirty="0"/>
              <a:t>Results reported as average % applied. (1-% applied = % scrap)</a:t>
            </a:r>
          </a:p>
          <a:p>
            <a:pPr lvl="1"/>
            <a:r>
              <a:rPr lang="en-US" altLang="en-US" sz="1900" dirty="0"/>
              <a:t>Actual application</a:t>
            </a:r>
          </a:p>
          <a:p>
            <a:pPr lvl="2"/>
            <a:r>
              <a:rPr lang="en-US" altLang="en-US" sz="1600" dirty="0"/>
              <a:t>“I have applied what I learned in the course”</a:t>
            </a:r>
          </a:p>
          <a:p>
            <a:pPr lvl="3"/>
            <a:r>
              <a:rPr lang="en-US" altLang="en-US" sz="1400" dirty="0"/>
              <a:t>Results reported as % of participants selecting top two boxes or raw score</a:t>
            </a:r>
            <a:endParaRPr lang="en-US" sz="1400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626C8EB-8EB3-4793-90B2-30306B5C85E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fontScale="77500" lnSpcReduction="20000"/>
          </a:bodyPr>
          <a:lstStyle/>
          <a:p>
            <a:pPr lvl="2"/>
            <a:r>
              <a:rPr lang="en-US" altLang="en-US" sz="1900" dirty="0"/>
              <a:t>“What percentage of the content of this course have you applied on the job?”</a:t>
            </a:r>
          </a:p>
          <a:p>
            <a:pPr lvl="3"/>
            <a:r>
              <a:rPr lang="en-US" altLang="en-US" sz="1700" dirty="0"/>
              <a:t>Results reported as average % applied. (1-% applied = % scrap)</a:t>
            </a:r>
          </a:p>
          <a:p>
            <a:pPr lvl="2"/>
            <a:r>
              <a:rPr lang="en-US" altLang="en-US" sz="1900" dirty="0"/>
              <a:t>“Describe one thing you are doing differently as a result of the course you took.”</a:t>
            </a:r>
          </a:p>
          <a:p>
            <a:pPr lvl="3"/>
            <a:r>
              <a:rPr lang="en-US" altLang="en-US" sz="1700" dirty="0"/>
              <a:t>Results reported as % doing at least one thing differently</a:t>
            </a:r>
          </a:p>
          <a:p>
            <a:r>
              <a:rPr lang="en-US" altLang="en-US" sz="2600" dirty="0"/>
              <a:t>Observation by supervisor or expert may also be used for actual application</a:t>
            </a:r>
          </a:p>
          <a:p>
            <a:pPr lvl="1"/>
            <a:r>
              <a:rPr lang="en-US" altLang="en-US" dirty="0"/>
              <a:t>Results reported as % who correctly applied knowledge or behavior</a:t>
            </a:r>
          </a:p>
          <a:p>
            <a:r>
              <a:rPr lang="en-US" altLang="en-US" sz="2600" dirty="0"/>
              <a:t>Action plans</a:t>
            </a:r>
          </a:p>
          <a:p>
            <a:pPr lvl="1"/>
            <a:r>
              <a:rPr lang="en-US" altLang="en-US" dirty="0"/>
              <a:t>Completion often requires application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737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 for Today’s Webinar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98474" y="2057400"/>
            <a:ext cx="8354173" cy="4114800"/>
          </a:xfrm>
        </p:spPr>
        <p:txBody>
          <a:bodyPr/>
          <a:lstStyle/>
          <a:p>
            <a:pPr marL="228600" lvl="1">
              <a:spcBef>
                <a:spcPts val="2000"/>
              </a:spcBef>
              <a:buClr>
                <a:srgbClr val="ED1C29"/>
              </a:buClr>
              <a:buFont typeface="Arial"/>
              <a:buChar char="•"/>
            </a:pPr>
            <a:r>
              <a:rPr lang="en-US" sz="1800" b="1" dirty="0"/>
              <a:t>Members can access All PPTs and Recordings anytime on the website at Members Resource Center page.</a:t>
            </a:r>
          </a:p>
          <a:p>
            <a:pPr marL="228600" lvl="1">
              <a:spcBef>
                <a:spcPts val="2000"/>
              </a:spcBef>
              <a:buClr>
                <a:srgbClr val="ED1C29"/>
              </a:buClr>
              <a:buFont typeface="Arial"/>
              <a:buChar char="•"/>
            </a:pPr>
            <a:r>
              <a:rPr lang="en-US" sz="1800" dirty="0"/>
              <a:t>PowerPoint and link to recording will be sent within 24 hours. </a:t>
            </a:r>
          </a:p>
          <a:p>
            <a:pPr marL="228600" lvl="1">
              <a:spcBef>
                <a:spcPts val="2000"/>
              </a:spcBef>
              <a:buClr>
                <a:srgbClr val="ED1C29"/>
              </a:buClr>
              <a:buFont typeface="Arial"/>
              <a:buChar char="•"/>
            </a:pPr>
            <a:r>
              <a:rPr lang="en-US" sz="1800" dirty="0"/>
              <a:t>To ask a question during the webinar, type a question in the Question box</a:t>
            </a:r>
          </a:p>
          <a:p>
            <a:r>
              <a:rPr lang="en-US" sz="1800" dirty="0"/>
              <a:t>We will take questions at the end, too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Center for Talent Reporting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39A26-2E62-4332-8381-306FE67E17B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519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99A5FCD-C423-4093-81BF-D37AC1CBC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4: Results and Impact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9F4F7C1-8000-47D5-94F4-5BE55B6F1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Level 4 is defined differently by Kirkpatrick and Phillips</a:t>
            </a:r>
          </a:p>
          <a:p>
            <a:pPr lvl="1"/>
            <a:r>
              <a:rPr lang="en-US" dirty="0"/>
              <a:t>Kirkpatrick defines it as </a:t>
            </a:r>
            <a:r>
              <a:rPr lang="en-US" i="1" dirty="0"/>
              <a:t>Results</a:t>
            </a:r>
          </a:p>
          <a:p>
            <a:pPr lvl="1"/>
            <a:r>
              <a:rPr lang="en-US" dirty="0"/>
              <a:t>Phillips as </a:t>
            </a:r>
            <a:r>
              <a:rPr lang="en-US" i="1" dirty="0"/>
              <a:t>Impact</a:t>
            </a:r>
          </a:p>
          <a:p>
            <a:r>
              <a:rPr lang="en-US" dirty="0"/>
              <a:t>We will examine both in greater detail in a moment</a:t>
            </a:r>
          </a:p>
          <a:p>
            <a:r>
              <a:rPr lang="en-US" dirty="0"/>
              <a:t>Note, though, that some do measure results (not necessarily in Kirkpatrick terms) several ways in surveys</a:t>
            </a:r>
          </a:p>
          <a:p>
            <a:pPr lvl="1"/>
            <a:r>
              <a:rPr lang="en-US" dirty="0"/>
              <a:t>Improvement in job performance</a:t>
            </a:r>
          </a:p>
          <a:p>
            <a:pPr lvl="1"/>
            <a:r>
              <a:rPr lang="en-US" dirty="0"/>
              <a:t>Met goal owner or leader expectations for contributing to the achievement of the goal</a:t>
            </a:r>
          </a:p>
          <a:p>
            <a:pPr lvl="1"/>
            <a:r>
              <a:rPr lang="en-US" dirty="0"/>
              <a:t>Both can be measured using a 5 or 7-point Likert scale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C6FB46-405D-496C-A9C7-6A24A9740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Center for Talent Reporting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BABA9E-0388-4280-B3B5-16675E202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39A26-2E62-4332-8381-306FE67E17B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427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504A70A0-164A-460B-A0AD-A91CE5998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Level 4: Phillips Impact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E03883-9B56-451C-8505-57272D6B4D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9A26-2E62-4332-8381-306FE67E17B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3CDF3-A4CE-4E80-97DD-17036B32656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AE8F8C9-87CB-4D54-AF83-C961812DB0F0}" type="datetime5">
              <a:rPr lang="en-US" smtClean="0"/>
              <a:t>26-Mar-23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DE894-5FE3-4CCA-86A9-190B672777F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Center For Talent Reporting                                  www.centerfortalentreporting.org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0BB1759-5D0D-4263-8A09-26A4EA092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Measures the isolated impact of learning</a:t>
            </a:r>
          </a:p>
          <a:p>
            <a:r>
              <a:rPr lang="en-US" altLang="en-US" dirty="0"/>
              <a:t>Metric is usually one that is already reported regularly. Examples</a:t>
            </a:r>
          </a:p>
          <a:p>
            <a:pPr lvl="1"/>
            <a:r>
              <a:rPr lang="en-US" altLang="en-US" dirty="0"/>
              <a:t>Sales</a:t>
            </a:r>
          </a:p>
          <a:p>
            <a:pPr lvl="1"/>
            <a:r>
              <a:rPr lang="en-US" altLang="en-US" dirty="0"/>
              <a:t>Number of injuries</a:t>
            </a:r>
          </a:p>
          <a:p>
            <a:pPr lvl="1"/>
            <a:r>
              <a:rPr lang="en-US" altLang="en-US" dirty="0"/>
              <a:t>Leadership score on Employee Engagement survey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20633AC-C489-42FE-AB40-4C686181DC86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Five ways to calculate</a:t>
            </a:r>
          </a:p>
          <a:p>
            <a:pPr lvl="1"/>
            <a:r>
              <a:rPr lang="en-US" altLang="en-US" sz="1900" dirty="0"/>
              <a:t>Control group</a:t>
            </a:r>
          </a:p>
          <a:p>
            <a:pPr lvl="1"/>
            <a:r>
              <a:rPr lang="en-US" altLang="en-US" sz="1900" dirty="0"/>
              <a:t>Trend line</a:t>
            </a:r>
          </a:p>
          <a:p>
            <a:pPr lvl="1"/>
            <a:r>
              <a:rPr lang="en-US" altLang="en-US" sz="1900" dirty="0"/>
              <a:t>Regression</a:t>
            </a:r>
          </a:p>
          <a:p>
            <a:pPr lvl="1"/>
            <a:r>
              <a:rPr lang="en-US" altLang="en-US" sz="1900" dirty="0"/>
              <a:t>Participant estimation</a:t>
            </a:r>
          </a:p>
          <a:p>
            <a:pPr lvl="2"/>
            <a:r>
              <a:rPr lang="en-US" altLang="en-US" sz="1700" dirty="0"/>
              <a:t>Initial and Final</a:t>
            </a:r>
          </a:p>
          <a:p>
            <a:pPr lvl="1"/>
            <a:r>
              <a:rPr lang="en-US" altLang="en-US" sz="1900" dirty="0"/>
              <a:t>Expert opinion</a:t>
            </a:r>
          </a:p>
          <a:p>
            <a:r>
              <a:rPr lang="en-US" altLang="en-US" sz="2100" dirty="0"/>
              <a:t>Level 4 Impact is also the preferred outcome measure</a:t>
            </a:r>
          </a:p>
          <a:p>
            <a:pPr lvl="1"/>
            <a:endParaRPr lang="en-US" altLang="en-US" sz="1900" dirty="0"/>
          </a:p>
        </p:txBody>
      </p:sp>
    </p:spTree>
    <p:extLst>
      <p:ext uri="{BB962C8B-B14F-4D97-AF65-F5344CB8AC3E}">
        <p14:creationId xmlns:p14="http://schemas.microsoft.com/office/powerpoint/2010/main" val="2747235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Level 5: ROI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3F2A119-6A96-4616-9671-55E7BE7EEA12}" type="datetime5">
              <a:rPr lang="en-US" smtClean="0"/>
              <a:t>26-Mar-23</a:t>
            </a:fld>
            <a:endParaRPr lang="en-US" dirty="0"/>
          </a:p>
        </p:txBody>
      </p:sp>
      <p:sp>
        <p:nvSpPr>
          <p:cNvPr id="13317" name="Rectangle 3"/>
          <p:cNvSpPr>
            <a:spLocks noGrp="1" noChangeArrowheads="1"/>
          </p:cNvSpPr>
          <p:nvPr>
            <p:ph idx="1"/>
          </p:nvPr>
        </p:nvSpPr>
        <p:spPr>
          <a:xfrm>
            <a:off x="498474" y="1755647"/>
            <a:ext cx="5368925" cy="4416552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Measures the Return on Investment (ROI) and Net Benefit from learning</a:t>
            </a:r>
          </a:p>
          <a:p>
            <a:r>
              <a:rPr lang="en-US" altLang="en-US" dirty="0"/>
              <a:t>Assigns dollar benefits to the Level 4 impact of learning and then compares the benefits to the costs</a:t>
            </a:r>
          </a:p>
          <a:p>
            <a:pPr lvl="1"/>
            <a:r>
              <a:rPr lang="en-US" altLang="en-US" dirty="0"/>
              <a:t>Formula: ROI = Net benefit / Total cost</a:t>
            </a:r>
          </a:p>
          <a:p>
            <a:pPr lvl="1"/>
            <a:r>
              <a:rPr lang="en-US" altLang="en-US" dirty="0"/>
              <a:t>Where 	</a:t>
            </a:r>
          </a:p>
          <a:p>
            <a:pPr lvl="2"/>
            <a:r>
              <a:rPr lang="en-US" altLang="en-US" dirty="0"/>
              <a:t>Net benefit = Gross benefit (dollar value of the impact) – Total cost</a:t>
            </a:r>
          </a:p>
          <a:p>
            <a:pPr lvl="2"/>
            <a:r>
              <a:rPr lang="en-US" altLang="en-US" dirty="0"/>
              <a:t>Total cost = All costs of the training including the opportunity cost of participant’s time</a:t>
            </a:r>
          </a:p>
          <a:p>
            <a:r>
              <a:rPr lang="en-US" altLang="en-US" dirty="0"/>
              <a:t>Strongly recommended for high impact, high cost programs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817D5952-155F-4278-B540-9FB8B8BE374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Center For Talent Reporting                                  www.centerfortalentreporting.org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D6F3E6C-3475-49D2-BA9A-89256B8E51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9A26-2E62-4332-8381-306FE67E17B4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6137214-B929-42D4-8224-7BD5F1C04F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8948" y="2651001"/>
            <a:ext cx="1828800" cy="186771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ROI Example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Say Level 4 impact was 30% reduction in injuries</a:t>
            </a:r>
          </a:p>
          <a:p>
            <a:r>
              <a:rPr lang="en-US" altLang="en-US" dirty="0"/>
              <a:t>Your safety engineers tell you the value of the 30% reduction is $250,000 (Gross benefit)</a:t>
            </a:r>
          </a:p>
          <a:p>
            <a:r>
              <a:rPr lang="en-US" altLang="en-US" dirty="0"/>
              <a:t>Net benefit = Gross benefit – Total cost of training</a:t>
            </a:r>
          </a:p>
          <a:p>
            <a:r>
              <a:rPr lang="en-US" altLang="en-US" dirty="0"/>
              <a:t>If total cost of training was $150,000</a:t>
            </a:r>
          </a:p>
          <a:p>
            <a:r>
              <a:rPr lang="en-US" altLang="en-US" dirty="0"/>
              <a:t>Then Net benefit = $250,000 - $150,000 = $100,000</a:t>
            </a:r>
          </a:p>
          <a:p>
            <a:r>
              <a:rPr lang="en-US" altLang="en-US" dirty="0"/>
              <a:t>ROI = Net benefit / Total cost </a:t>
            </a:r>
          </a:p>
          <a:p>
            <a:pPr lvl="1"/>
            <a:r>
              <a:rPr lang="en-US" altLang="en-US" dirty="0"/>
              <a:t>= $100,000 / $150,000 = 67%  </a:t>
            </a:r>
          </a:p>
          <a:p>
            <a:r>
              <a:rPr lang="en-US" altLang="en-US" dirty="0"/>
              <a:t>Generally, any ROI greater than 25% or 30% is good                                             </a:t>
            </a:r>
          </a:p>
          <a:p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FE65-5AA0-4280-A27C-A1459E14CFD2}" type="datetime5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pPr/>
              <a:t>26-Mar-23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D03422-76C2-45B6-B779-18E756BE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074D54-5432-4B48-9E7F-2E0DF34C4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>
                <a:solidFill>
                  <a:prstClr val="white"/>
                </a:solidFill>
              </a:rPr>
              <a:pPr/>
              <a:t>23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Common Effectiveness Measures for L&amp;D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D537-6F41-4964-8F48-2EC343E458ED}" type="datetime5">
              <a:rPr lang="en-US" smtClean="0"/>
              <a:t>26-Mar-23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Center For Talent Reporting                                  www.centerfortalentreporting.org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7A65E7-2D47-4ABA-B64F-936A53E6B93B}"/>
              </a:ext>
            </a:extLst>
          </p:cNvPr>
          <p:cNvSpPr/>
          <p:nvPr/>
        </p:nvSpPr>
        <p:spPr>
          <a:xfrm>
            <a:off x="1447800" y="880034"/>
            <a:ext cx="223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                                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F2F0F35-3CBE-45E2-966C-E90C707639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516321"/>
              </p:ext>
            </p:extLst>
          </p:nvPr>
        </p:nvGraphicFramePr>
        <p:xfrm>
          <a:off x="1524000" y="1447800"/>
          <a:ext cx="4746108" cy="4770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504313" imgH="6536994" progId="Excel.Sheet.12">
                  <p:embed/>
                </p:oleObj>
              </mc:Choice>
              <mc:Fallback>
                <p:oleObj name="Worksheet" r:id="rId2" imgW="6504313" imgH="653699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24000" y="1447800"/>
                        <a:ext cx="4746108" cy="4770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9197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Recommended Effectiveness Measures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4A5B6-A587-BD47-8B1E-DC3DA0554FC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29ADCFE-F25E-4FAE-B98E-ED7241DE7514}" type="datetime5">
              <a:rPr lang="en-US" smtClean="0"/>
              <a:t>26-Mar-23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Center For Talent Reporting                                  www.centerfortalentreporting.org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a program level</a:t>
            </a:r>
          </a:p>
          <a:p>
            <a:pPr lvl="1"/>
            <a:r>
              <a:rPr lang="en-US" dirty="0"/>
              <a:t>Level 1 Participant reaction</a:t>
            </a:r>
          </a:p>
          <a:p>
            <a:pPr lvl="1"/>
            <a:r>
              <a:rPr lang="en-US" dirty="0"/>
              <a:t>Level 1 Goal owner reaction</a:t>
            </a:r>
          </a:p>
          <a:p>
            <a:pPr lvl="1"/>
            <a:r>
              <a:rPr lang="en-US" dirty="0"/>
              <a:t>Level 2 as appropriate</a:t>
            </a:r>
          </a:p>
          <a:p>
            <a:pPr lvl="1"/>
            <a:r>
              <a:rPr lang="en-US" dirty="0"/>
              <a:t>Level 3 for most programs</a:t>
            </a:r>
          </a:p>
          <a:p>
            <a:pPr lvl="1"/>
            <a:r>
              <a:rPr lang="en-US" dirty="0"/>
              <a:t>Levels 4 and 5 for key programs</a:t>
            </a:r>
          </a:p>
          <a:p>
            <a:pPr lvl="1"/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A05A039-BEDB-4DC3-9A19-07BFFAC2AB6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At a department level</a:t>
            </a:r>
          </a:p>
          <a:p>
            <a:pPr lvl="1"/>
            <a:r>
              <a:rPr lang="en-US" dirty="0"/>
              <a:t>Average &amp; distribution of level 1 participant reaction</a:t>
            </a:r>
          </a:p>
          <a:p>
            <a:pPr lvl="1"/>
            <a:r>
              <a:rPr lang="en-US" dirty="0"/>
              <a:t>Average &amp; distribution of level 1 goal owner reaction</a:t>
            </a:r>
          </a:p>
          <a:p>
            <a:pPr lvl="1"/>
            <a:r>
              <a:rPr lang="en-US" dirty="0"/>
              <a:t>Average &amp; distribution of level 2 as appropriate</a:t>
            </a:r>
          </a:p>
          <a:p>
            <a:pPr lvl="1"/>
            <a:r>
              <a:rPr lang="en-US" dirty="0"/>
              <a:t>Average &amp; distribution of level 3 for most programs</a:t>
            </a:r>
          </a:p>
          <a:p>
            <a:pPr lvl="1"/>
            <a:r>
              <a:rPr lang="en-US" dirty="0"/>
              <a:t>Summary of levels 4 and 5 for key programs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20" name="Picture 1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0AA49E0-DD11-4365-8918-ABD7A7F31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5720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08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on Outcome Measures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9A26-2E62-4332-8381-306FE67E17B4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Center for Talent Reporting</a:t>
            </a:r>
          </a:p>
        </p:txBody>
      </p:sp>
    </p:spTree>
    <p:extLst>
      <p:ext uri="{BB962C8B-B14F-4D97-AF65-F5344CB8AC3E}">
        <p14:creationId xmlns:p14="http://schemas.microsoft.com/office/powerpoint/2010/main" val="1036652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 Measures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most powerful type of measure</a:t>
            </a:r>
          </a:p>
          <a:p>
            <a:r>
              <a:rPr lang="en-US" dirty="0"/>
              <a:t>Shows the impact of learning on the organization’s goal</a:t>
            </a:r>
          </a:p>
          <a:p>
            <a:r>
              <a:rPr lang="en-US" dirty="0"/>
              <a:t>In the TDRp framework, Phillip’s level 4 isolated impact is the desired outcome measure</a:t>
            </a:r>
          </a:p>
          <a:p>
            <a:pPr lvl="1"/>
            <a:r>
              <a:rPr lang="en-US" dirty="0"/>
              <a:t>If not feasible, then a Kirkpatrick approach to meeting goal owner expectations and/or improvement in job performance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Center for Talent Reporting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39A26-2E62-4332-8381-306FE67E17B4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8578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Impact?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Impact is the contribution to a business or HR goal from a learning program or initiative</a:t>
            </a:r>
          </a:p>
          <a:p>
            <a:pPr lvl="1"/>
            <a:r>
              <a:rPr lang="en-US" dirty="0"/>
              <a:t>Requires the isolation of the contribution from learning</a:t>
            </a:r>
          </a:p>
          <a:p>
            <a:pPr lvl="0"/>
            <a:r>
              <a:rPr lang="en-US" dirty="0"/>
              <a:t>For example, </a:t>
            </a:r>
          </a:p>
          <a:p>
            <a:pPr lvl="1"/>
            <a:r>
              <a:rPr lang="en-US" dirty="0"/>
              <a:t>You might have a sales training program in support of a goal to increase sales by 10%</a:t>
            </a:r>
          </a:p>
          <a:p>
            <a:pPr lvl="2"/>
            <a:r>
              <a:rPr lang="en-US" dirty="0"/>
              <a:t>If sales rise by 9%, how much of the 9% increase was due to training?</a:t>
            </a:r>
          </a:p>
          <a:p>
            <a:pPr lvl="1"/>
            <a:r>
              <a:rPr lang="en-US" dirty="0"/>
              <a:t>You might have a goal to increase employee engagement by 3 points</a:t>
            </a:r>
          </a:p>
          <a:p>
            <a:pPr lvl="2"/>
            <a:r>
              <a:rPr lang="en-US" dirty="0"/>
              <a:t>If engagement increases by 2.5 points, how much of the 2.5 point increase was due to learning?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88DE-58F7-435E-A165-3754EDB401AA}" type="datetime5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pPr/>
              <a:t>26-Mar-23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39A26-2E62-4332-8381-306FE67E17B4}" type="slidenum">
              <a:rPr lang="en-US" smtClean="0">
                <a:solidFill>
                  <a:prstClr val="white"/>
                </a:solidFill>
              </a:rPr>
              <a:pPr/>
              <a:t>28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0493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 Measures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impact of your initiatives on the organization’s goals</a:t>
            </a:r>
          </a:p>
          <a:p>
            <a:pPr lvl="1"/>
            <a:r>
              <a:rPr lang="en-US" dirty="0"/>
              <a:t>May be expressed quantitatively or qualitatively</a:t>
            </a:r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Impact of learning on sales</a:t>
            </a:r>
          </a:p>
          <a:p>
            <a:pPr lvl="1"/>
            <a:r>
              <a:rPr lang="en-US" dirty="0"/>
              <a:t>Impact of learning on quality</a:t>
            </a:r>
          </a:p>
          <a:p>
            <a:pPr lvl="1"/>
            <a:r>
              <a:rPr lang="en-US" dirty="0"/>
              <a:t>Impact of learning on patient or customer satisfaction</a:t>
            </a:r>
          </a:p>
          <a:p>
            <a:pPr lvl="1"/>
            <a:r>
              <a:rPr lang="en-US" dirty="0"/>
              <a:t>Impact of learning on employee engagement)</a:t>
            </a:r>
          </a:p>
          <a:p>
            <a:r>
              <a:rPr lang="en-US" dirty="0"/>
              <a:t>Bottom line, some measure of impact or success will be needed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761FC-C05D-4BDF-9263-A3E6BC8F0384}" type="datetime5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pPr/>
              <a:t>26-Mar-23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>
                <a:solidFill>
                  <a:prstClr val="white"/>
                </a:solidFill>
              </a:rPr>
              <a:pPr/>
              <a:t>29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82769B4-DEE0-41C1-9D5B-C95E372154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970" y="3200400"/>
            <a:ext cx="1037637" cy="103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6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Facilitator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B62FC3-316B-4E22-BF26-B0AC1EA54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99" y="1371600"/>
            <a:ext cx="8439101" cy="4845766"/>
          </a:xfrm>
        </p:spPr>
        <p:txBody>
          <a:bodyPr/>
          <a:lstStyle/>
          <a:p>
            <a:r>
              <a:rPr lang="en-US" sz="1600" dirty="0"/>
              <a:t>Executive Director, Center for Talent Reporting</a:t>
            </a:r>
          </a:p>
          <a:p>
            <a:r>
              <a:rPr lang="en-US" sz="1600" dirty="0"/>
              <a:t>Founder and Former President, Caterpillar University</a:t>
            </a:r>
          </a:p>
          <a:p>
            <a:pPr lvl="1"/>
            <a:r>
              <a:rPr lang="en-US" sz="1200" dirty="0"/>
              <a:t>2005 1st Place in ATD BEST Awards</a:t>
            </a:r>
          </a:p>
          <a:p>
            <a:pPr lvl="1"/>
            <a:r>
              <a:rPr lang="en-US" sz="1200" dirty="0"/>
              <a:t>2006 CLO of the Year</a:t>
            </a:r>
          </a:p>
          <a:p>
            <a:r>
              <a:rPr lang="en-US" sz="1600" dirty="0"/>
              <a:t>Former Chief Economist, Caterpillar Inc.</a:t>
            </a:r>
          </a:p>
          <a:p>
            <a:pPr lvl="1"/>
            <a:r>
              <a:rPr lang="en-US" sz="1200" dirty="0"/>
              <a:t>Ph.D. in Economics, Masters in Business Administration</a:t>
            </a:r>
          </a:p>
          <a:p>
            <a:r>
              <a:rPr lang="en-US" sz="1600" dirty="0"/>
              <a:t>Author, </a:t>
            </a:r>
            <a:r>
              <a:rPr lang="en-US" sz="1600" i="1" dirty="0"/>
              <a:t>The Business of Learning </a:t>
            </a:r>
            <a:r>
              <a:rPr lang="en-US" sz="1600" dirty="0"/>
              <a:t>(second edition), and </a:t>
            </a:r>
            <a:r>
              <a:rPr lang="en-US" sz="1600" i="1" dirty="0"/>
              <a:t>Measurement Demystified (2021) &amp; Measurement Demystified Field Guide (2022) </a:t>
            </a:r>
            <a:r>
              <a:rPr lang="en-US" sz="1600" dirty="0"/>
              <a:t>with Peggy Parskey  (ATD Press)                                                             </a:t>
            </a:r>
          </a:p>
          <a:p>
            <a:r>
              <a:rPr lang="en-US" sz="1600" dirty="0"/>
              <a:t>Adjunct Professor in Human Capital Development </a:t>
            </a:r>
          </a:p>
          <a:p>
            <a:pPr lvl="1"/>
            <a:r>
              <a:rPr lang="en-US" sz="1200" dirty="0"/>
              <a:t>Bellevue University (PhD program)</a:t>
            </a:r>
          </a:p>
          <a:p>
            <a:pPr lvl="1"/>
            <a:r>
              <a:rPr lang="en-US" sz="1200" dirty="0"/>
              <a:t>University of Southern Mississippi (PhD program)</a:t>
            </a:r>
          </a:p>
          <a:p>
            <a:pPr lvl="1"/>
            <a:r>
              <a:rPr lang="en-US" sz="1200" dirty="0"/>
              <a:t>George Mason University (Executive Education program)</a:t>
            </a:r>
          </a:p>
          <a:p>
            <a:r>
              <a:rPr lang="en-US" sz="1600" dirty="0"/>
              <a:t>Member, ISO Working Group on Metrics</a:t>
            </a:r>
          </a:p>
          <a:p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81A20-8605-48E3-8B1E-28FC5D376983}" type="datetime5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26-Mar-23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292929">
                  <a:lumMod val="75000"/>
                  <a:lumOff val="2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                                  www.centerfortalentreporting.org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 Placeholder 8"/>
          <p:cNvSpPr txBox="1">
            <a:spLocks/>
          </p:cNvSpPr>
          <p:nvPr/>
        </p:nvSpPr>
        <p:spPr>
          <a:xfrm>
            <a:off x="498474" y="1885950"/>
            <a:ext cx="6988176" cy="3657600"/>
          </a:xfrm>
          <a:prstGeom prst="rect">
            <a:avLst/>
          </a:prstGeom>
        </p:spPr>
        <p:txBody>
          <a:bodyPr lIns="68576" tIns="34289" rIns="68576" bIns="34289"/>
          <a:lstStyle/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67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pic>
        <p:nvPicPr>
          <p:cNvPr id="9" name="Picture 6" descr="The Business of Learning - Second Edition: How to Manage Corporate Training to Improve Your Bottom Line by [Vance, David L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558" y="4324135"/>
            <a:ext cx="968853" cy="12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go.i4cp.com/l/11852/2013-02-12/ql38d/11852/86411/DaveVanceHead.jpg">
            <a:extLst>
              <a:ext uri="{FF2B5EF4-FFF2-40B4-BE49-F238E27FC236}">
                <a16:creationId xmlns:a16="http://schemas.microsoft.com/office/drawing/2014/main" id="{12C9AA62-EDA6-4A39-B8B1-980896448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4310" y="1580973"/>
            <a:ext cx="1131413" cy="1740637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B30330-E248-4792-94CE-98E4110EB3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930" y="4814425"/>
            <a:ext cx="838201" cy="1197430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1DC5207-5569-42DA-AF2A-250BF5DE5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723" y="4324135"/>
            <a:ext cx="1218127" cy="108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74395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CEOs Want (2010)</a:t>
            </a:r>
            <a:br>
              <a:rPr lang="en-US" dirty="0"/>
            </a:br>
            <a:r>
              <a:rPr lang="en-US" dirty="0"/>
              <a:t>Research from Jack and Patti Phillips: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9A26-2E62-4332-8381-306FE67E17B4}" type="slidenum">
              <a:rPr lang="en-US" smtClean="0">
                <a:solidFill>
                  <a:prstClr val="white"/>
                </a:solidFill>
              </a:rPr>
              <a:pPr/>
              <a:t>30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13B079A-95D6-4CC6-BA1C-1B081275CADE}" type="datetime5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pPr/>
              <a:t>26-Mar-23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35F6CF-D956-48C0-B49E-9EB7D279857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37" y="1905001"/>
            <a:ext cx="7299297" cy="3815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02540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96677-4F1A-4C67-9AD7-7884F13BC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Progress Have We Made?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7BE8C6-0064-469E-9913-C23819C69F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9A26-2E62-4332-8381-306FE67E17B4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1B9A2-9EF6-4CEC-93F1-552FD3620EE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4525C1C-964E-460E-A3FF-90D87B222402}" type="datetime5">
              <a:rPr lang="en-US" smtClean="0"/>
              <a:t>26-Mar-23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FDCD4-FEE8-4D94-8DF8-BA5ADD73F1B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Center for Talent Reporting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A2D2983-1FF0-4DB7-9CAE-1D2BE32EA2ED}"/>
              </a:ext>
            </a:extLst>
          </p:cNvPr>
          <p:cNvGraphicFramePr>
            <a:graphicFrameLocks/>
          </p:cNvGraphicFramePr>
          <p:nvPr/>
        </p:nvGraphicFramePr>
        <p:xfrm>
          <a:off x="539140" y="1583531"/>
          <a:ext cx="4808768" cy="3270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B18473D-BF76-4F60-AE4F-331183BF2A67}"/>
              </a:ext>
            </a:extLst>
          </p:cNvPr>
          <p:cNvSpPr txBox="1"/>
          <p:nvPr/>
        </p:nvSpPr>
        <p:spPr>
          <a:xfrm>
            <a:off x="6234764" y="3710840"/>
            <a:ext cx="2343150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i="1" dirty="0">
                <a:solidFill>
                  <a:srgbClr val="292929"/>
                </a:solidFill>
              </a:rPr>
              <a:t>L&amp;D still focuses a great deal of energy on gathering and reporting activity and cost data.  </a:t>
            </a:r>
          </a:p>
          <a:p>
            <a:endParaRPr lang="en-US" sz="1350" i="1" dirty="0">
              <a:solidFill>
                <a:srgbClr val="292929"/>
              </a:solidFill>
            </a:endParaRPr>
          </a:p>
          <a:p>
            <a:r>
              <a:rPr lang="en-US" sz="1350" i="1" dirty="0">
                <a:solidFill>
                  <a:srgbClr val="292929"/>
                </a:solidFill>
              </a:rPr>
              <a:t>CEOs want more focus on behavior, results and ROI.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24FC199-FCA3-491E-860E-6F37B83B6E16}"/>
              </a:ext>
            </a:extLst>
          </p:cNvPr>
          <p:cNvGraphicFramePr>
            <a:graphicFrameLocks noGrp="1"/>
          </p:cNvGraphicFramePr>
          <p:nvPr/>
        </p:nvGraphicFramePr>
        <p:xfrm>
          <a:off x="6275273" y="2228850"/>
          <a:ext cx="2052897" cy="1223488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1353886">
                  <a:extLst>
                    <a:ext uri="{9D8B030D-6E8A-4147-A177-3AD203B41FA5}">
                      <a16:colId xmlns:a16="http://schemas.microsoft.com/office/drawing/2014/main" val="2356549106"/>
                    </a:ext>
                  </a:extLst>
                </a:gridCol>
                <a:gridCol w="699011">
                  <a:extLst>
                    <a:ext uri="{9D8B030D-6E8A-4147-A177-3AD203B41FA5}">
                      <a16:colId xmlns:a16="http://schemas.microsoft.com/office/drawing/2014/main" val="3873299833"/>
                    </a:ext>
                  </a:extLst>
                </a:gridCol>
              </a:tblGrid>
              <a:tr h="16716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Level  of Measurement        2019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549436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Level 1: Reaction</a:t>
                      </a:r>
                      <a:endParaRPr lang="en-US" sz="1100" b="0" i="0" u="none" strike="noStrike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83%</a:t>
                      </a:r>
                      <a:endParaRPr lang="en-US" sz="1100" b="0" i="0" u="none" strike="noStrike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7771059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Level 2: Learning</a:t>
                      </a:r>
                      <a:endParaRPr lang="en-US" sz="1100" b="0" i="0" u="none" strike="noStrike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80%</a:t>
                      </a:r>
                      <a:endParaRPr lang="en-US" sz="1100" b="0" i="0" u="none" strike="noStrike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7895948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Level 3: Behavior</a:t>
                      </a:r>
                      <a:endParaRPr lang="en-US" sz="1100" b="0" i="0" u="none" strike="noStrike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54%</a:t>
                      </a:r>
                      <a:endParaRPr lang="en-US" sz="1100" b="0" i="0" u="none" strike="noStrike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4938178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Level 4: Results</a:t>
                      </a:r>
                      <a:endParaRPr lang="en-US" sz="1100" b="0" i="0" u="none" strike="noStrike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38%</a:t>
                      </a:r>
                      <a:endParaRPr lang="en-US" sz="1100" b="0" i="0" u="none" strike="noStrike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7565710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Level 5: ROI</a:t>
                      </a:r>
                      <a:endParaRPr lang="en-US" sz="1100" b="0" i="0" u="none" strike="noStrike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16%</a:t>
                      </a:r>
                      <a:endParaRPr lang="en-US" sz="1100" b="0" i="0" u="none" strike="noStrike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213795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None</a:t>
                      </a:r>
                      <a:endParaRPr lang="en-US" sz="1100" b="0" i="0" u="none" strike="noStrike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5%</a:t>
                      </a:r>
                      <a:endParaRPr lang="en-US" sz="1100" b="0" i="0" u="none" strike="noStrike" dirty="0"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2422468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4B40FF3-381F-4576-928F-B693E8CC1472}"/>
              </a:ext>
            </a:extLst>
          </p:cNvPr>
          <p:cNvSpPr txBox="1"/>
          <p:nvPr/>
        </p:nvSpPr>
        <p:spPr>
          <a:xfrm>
            <a:off x="457200" y="5040592"/>
            <a:ext cx="34852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u="sng" dirty="0">
                <a:solidFill>
                  <a:srgbClr val="292929"/>
                </a:solidFill>
              </a:rPr>
              <a:t>Sources</a:t>
            </a:r>
            <a:r>
              <a:rPr lang="en-US" sz="750" dirty="0">
                <a:solidFill>
                  <a:srgbClr val="292929"/>
                </a:solidFill>
              </a:rPr>
              <a:t> </a:t>
            </a:r>
          </a:p>
          <a:p>
            <a:r>
              <a:rPr lang="en-US" sz="750" dirty="0">
                <a:solidFill>
                  <a:srgbClr val="292929"/>
                </a:solidFill>
              </a:rPr>
              <a:t>2019: ATD: Effective Evaluation Measuring Learning Programs for Success</a:t>
            </a:r>
          </a:p>
          <a:p>
            <a:r>
              <a:rPr lang="en-US" sz="750" dirty="0">
                <a:solidFill>
                  <a:srgbClr val="292929"/>
                </a:solidFill>
              </a:rPr>
              <a:t>2015, 2009 : ATD: Evaluating Learning: Getting to Measurements That Matter</a:t>
            </a:r>
          </a:p>
          <a:p>
            <a:r>
              <a:rPr lang="en-US" sz="750" dirty="0">
                <a:solidFill>
                  <a:srgbClr val="292929"/>
                </a:solidFill>
              </a:rPr>
              <a:t>2002: ASTD 2002 State of the Industry Report</a:t>
            </a:r>
          </a:p>
        </p:txBody>
      </p:sp>
    </p:spTree>
    <p:extLst>
      <p:ext uri="{BB962C8B-B14F-4D97-AF65-F5344CB8AC3E}">
        <p14:creationId xmlns:p14="http://schemas.microsoft.com/office/powerpoint/2010/main" val="16386386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and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225" y="1734104"/>
            <a:ext cx="8354173" cy="4419600"/>
          </a:xfrm>
        </p:spPr>
        <p:txBody>
          <a:bodyPr/>
          <a:lstStyle/>
          <a:p>
            <a:r>
              <a:rPr lang="en-US" dirty="0"/>
              <a:t>The Katzell/ Kirkpatrick Four Levels (40s-60s)</a:t>
            </a:r>
          </a:p>
          <a:p>
            <a:pPr lvl="1"/>
            <a:r>
              <a:rPr lang="en-US" dirty="0"/>
              <a:t>Level 1: Reaction</a:t>
            </a:r>
          </a:p>
          <a:p>
            <a:pPr lvl="1"/>
            <a:r>
              <a:rPr lang="en-US" dirty="0"/>
              <a:t>Level 2: Learning</a:t>
            </a:r>
          </a:p>
          <a:p>
            <a:pPr lvl="1"/>
            <a:r>
              <a:rPr lang="en-US" dirty="0"/>
              <a:t>Level 3: Behavior </a:t>
            </a:r>
          </a:p>
          <a:p>
            <a:pPr lvl="1"/>
            <a:r>
              <a:rPr lang="en-US" dirty="0"/>
              <a:t>Level 4: Results </a:t>
            </a:r>
          </a:p>
          <a:p>
            <a:r>
              <a:rPr lang="en-US" dirty="0"/>
              <a:t>In the 1970s Jack Phillips </a:t>
            </a:r>
          </a:p>
          <a:p>
            <a:pPr lvl="1"/>
            <a:r>
              <a:rPr lang="en-US" dirty="0"/>
              <a:t>Redefined Level 3 to be Application</a:t>
            </a:r>
          </a:p>
          <a:p>
            <a:pPr lvl="1"/>
            <a:r>
              <a:rPr lang="en-US" dirty="0"/>
              <a:t>Redefined Level 4 to be Impact</a:t>
            </a:r>
          </a:p>
          <a:p>
            <a:pPr lvl="1"/>
            <a:r>
              <a:rPr lang="en-US" dirty="0"/>
              <a:t>Added Return on Investment (ROI) as Level 5</a:t>
            </a:r>
          </a:p>
          <a:p>
            <a:pPr lvl="2"/>
            <a:r>
              <a:rPr lang="en-US" dirty="0"/>
              <a:t>ROI=Net Benefit / Program Cost</a:t>
            </a:r>
          </a:p>
          <a:p>
            <a:pPr lvl="2"/>
            <a:r>
              <a:rPr lang="en-US" dirty="0"/>
              <a:t>Where Net Benefit is the monetary value of impact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42DB-7530-4AE2-BCD2-AEB6B0D850AC}" type="datetime5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pPr/>
              <a:t>26-Mar-23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>
                <a:solidFill>
                  <a:prstClr val="white"/>
                </a:solidFill>
              </a:rPr>
              <a:pPr/>
              <a:t>32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0418" name="Picture 2" descr="Image result for donald kirkpatrick">
            <a:extLst>
              <a:ext uri="{FF2B5EF4-FFF2-40B4-BE49-F238E27FC236}">
                <a16:creationId xmlns:a16="http://schemas.microsoft.com/office/drawing/2014/main" id="{6206A3C9-FC97-4B29-AAD9-FBDEB9770F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3" r="22253"/>
          <a:stretch/>
        </p:blipFill>
        <p:spPr bwMode="auto">
          <a:xfrm>
            <a:off x="6636128" y="1825544"/>
            <a:ext cx="1449001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JackPhillips1">
            <a:extLst>
              <a:ext uri="{FF2B5EF4-FFF2-40B4-BE49-F238E27FC236}">
                <a16:creationId xmlns:a16="http://schemas.microsoft.com/office/drawing/2014/main" id="{33D443FC-4043-4A43-985B-9251BBF507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36128" y="3943904"/>
            <a:ext cx="144900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61802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Versus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Kirkpatricks (Don originally, now Jim and Wendy) focus on results</a:t>
            </a:r>
          </a:p>
          <a:p>
            <a:pPr lvl="1"/>
            <a:r>
              <a:rPr lang="en-US" dirty="0"/>
              <a:t>Did the business or HR measure improve after the training?</a:t>
            </a:r>
          </a:p>
          <a:p>
            <a:pPr lvl="1"/>
            <a:r>
              <a:rPr lang="en-US" dirty="0"/>
              <a:t>Can you establish a compelling chain of evidence that training played a role in the improvement?</a:t>
            </a:r>
          </a:p>
          <a:p>
            <a:pPr lvl="2"/>
            <a:r>
              <a:rPr lang="en-US" dirty="0"/>
              <a:t>Training -&gt; X -&gt; Y -&gt; Results</a:t>
            </a:r>
          </a:p>
          <a:p>
            <a:pPr lvl="3"/>
            <a:r>
              <a:rPr lang="en-US" dirty="0"/>
              <a:t>Sales training -&gt; More prospect calls -&gt; More proposals -&gt; Higher sales</a:t>
            </a:r>
          </a:p>
          <a:p>
            <a:pPr lvl="1"/>
            <a:r>
              <a:rPr lang="en-US" dirty="0"/>
              <a:t>If so, the training contributed to the results</a:t>
            </a:r>
          </a:p>
          <a:p>
            <a:r>
              <a:rPr lang="en-US" dirty="0"/>
              <a:t>So, results do not reflect the isolated contribution from training</a:t>
            </a:r>
          </a:p>
          <a:p>
            <a:pPr lvl="1"/>
            <a:r>
              <a:rPr lang="en-US" dirty="0"/>
              <a:t>They do not believe it can or should be isolated (who gets the credit issue)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D79A-761E-4526-92F0-3D8DE14BE0A8}" type="datetime5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pPr/>
              <a:t>26-Mar-23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>
                <a:solidFill>
                  <a:prstClr val="white"/>
                </a:solidFill>
              </a:rPr>
              <a:pPr/>
              <a:t>33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6851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Versus Impact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Phillips (Jack and Patti) focus on isolated impact and ROI</a:t>
            </a:r>
          </a:p>
          <a:p>
            <a:pPr lvl="1"/>
            <a:r>
              <a:rPr lang="en-US" dirty="0"/>
              <a:t>Not sufficient to know that the business or HR measure improved when training was provided.</a:t>
            </a:r>
          </a:p>
          <a:p>
            <a:pPr lvl="1"/>
            <a:r>
              <a:rPr lang="en-US" dirty="0"/>
              <a:t>Need to know how much of the improvement was due to training</a:t>
            </a:r>
          </a:p>
          <a:p>
            <a:pPr lvl="1"/>
            <a:r>
              <a:rPr lang="en-US" dirty="0"/>
              <a:t>Without isolated impact how do you know if the training was worthwhile (positive ROI)</a:t>
            </a:r>
          </a:p>
          <a:p>
            <a:pPr lvl="2"/>
            <a:r>
              <a:rPr lang="en-US" dirty="0"/>
              <a:t>Training may have an impact but still not be worth doing</a:t>
            </a:r>
          </a:p>
          <a:p>
            <a:r>
              <a:rPr lang="en-US" dirty="0"/>
              <a:t>“Isolation issue” is one of the most contentious topics in learning</a:t>
            </a:r>
          </a:p>
          <a:p>
            <a:pPr lvl="1"/>
            <a:r>
              <a:rPr lang="en-US" dirty="0"/>
              <a:t>Primary reason more don’t use Impact and ROI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1125-DE27-4311-96B4-7637812B3397}" type="datetime5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pPr/>
              <a:t>26-Mar-23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>
                <a:solidFill>
                  <a:prstClr val="white"/>
                </a:solidFill>
              </a:rPr>
              <a:pPr/>
              <a:t>34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5916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on Expectations (ROE) in a Nutshell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4A5B6-A587-BD47-8B1E-DC3DA0554FCF}" type="slidenum">
              <a:rPr lang="en-US" smtClean="0">
                <a:solidFill>
                  <a:prstClr val="white"/>
                </a:solidFill>
              </a:rPr>
              <a:pPr/>
              <a:t>35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DCEBBA-613C-49B6-9311-30D13C0B832A}" type="datetime5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pPr/>
              <a:t>26-Mar-23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Coined by Don and Jim Kirkpatrick </a:t>
            </a:r>
          </a:p>
          <a:p>
            <a:pPr lvl="1"/>
            <a:r>
              <a:rPr lang="en-US" dirty="0"/>
              <a:t>Appears in their 2007 book </a:t>
            </a:r>
            <a:r>
              <a:rPr lang="en-US" i="1" dirty="0"/>
              <a:t>Implementing the Four Levels</a:t>
            </a:r>
          </a:p>
          <a:p>
            <a:pPr lvl="1"/>
            <a:r>
              <a:rPr lang="en-US" dirty="0"/>
              <a:t>More in </a:t>
            </a:r>
            <a:r>
              <a:rPr lang="en-US" i="1" dirty="0"/>
              <a:t>Training on Trial </a:t>
            </a:r>
            <a:r>
              <a:rPr lang="en-US" dirty="0"/>
              <a:t>by Jim and Wendy Kirkpatrick in 2010</a:t>
            </a:r>
          </a:p>
          <a:p>
            <a:pPr lvl="1"/>
            <a:r>
              <a:rPr lang="en-US" dirty="0"/>
              <a:t>Also in a T&amp;D article in August 2010 ROE’s Rising Star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7ABB160-6B23-45CD-B93F-17D621682D7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ROE is not a number but an approach to answer the question </a:t>
            </a:r>
          </a:p>
          <a:p>
            <a:pPr lvl="1"/>
            <a:r>
              <a:rPr lang="en-US" dirty="0"/>
              <a:t>“Did we meet our mutual expectations?”</a:t>
            </a:r>
          </a:p>
          <a:p>
            <a:r>
              <a:rPr lang="en-US" dirty="0"/>
              <a:t>Two key components</a:t>
            </a:r>
          </a:p>
          <a:p>
            <a:pPr lvl="1"/>
            <a:r>
              <a:rPr lang="en-US" dirty="0"/>
              <a:t>Expectations</a:t>
            </a:r>
          </a:p>
          <a:p>
            <a:pPr lvl="2"/>
            <a:r>
              <a:rPr lang="en-US" dirty="0"/>
              <a:t>Reaching agreement with the goal owner upfront on what the impact or result of training initiative will be</a:t>
            </a:r>
          </a:p>
          <a:p>
            <a:pPr lvl="1"/>
            <a:r>
              <a:rPr lang="en-US" dirty="0"/>
              <a:t>Return</a:t>
            </a:r>
          </a:p>
          <a:p>
            <a:pPr lvl="2"/>
            <a:r>
              <a:rPr lang="en-US" dirty="0"/>
              <a:t>How do the initiative’s results compare to the agreed-upon expectations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4355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Issue of Isolation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752600"/>
            <a:ext cx="8354173" cy="4419599"/>
          </a:xfrm>
        </p:spPr>
        <p:txBody>
          <a:bodyPr/>
          <a:lstStyle/>
          <a:p>
            <a:r>
              <a:rPr lang="en-US" dirty="0"/>
              <a:t>Most controversial aspect of ROI</a:t>
            </a:r>
          </a:p>
          <a:p>
            <a:r>
              <a:rPr lang="en-US" dirty="0"/>
              <a:t>Various methods to do this</a:t>
            </a:r>
          </a:p>
          <a:p>
            <a:pPr lvl="1"/>
            <a:r>
              <a:rPr lang="en-US" dirty="0"/>
              <a:t>Control group</a:t>
            </a:r>
          </a:p>
          <a:p>
            <a:pPr lvl="1"/>
            <a:r>
              <a:rPr lang="en-US" dirty="0"/>
              <a:t>Trend Line</a:t>
            </a:r>
          </a:p>
          <a:p>
            <a:pPr lvl="1"/>
            <a:r>
              <a:rPr lang="en-US" dirty="0"/>
              <a:t>Forecast using regression</a:t>
            </a:r>
          </a:p>
          <a:p>
            <a:pPr lvl="1"/>
            <a:r>
              <a:rPr lang="en-US" dirty="0"/>
              <a:t>Participant and manager estimation</a:t>
            </a:r>
          </a:p>
          <a:p>
            <a:pPr lvl="1"/>
            <a:r>
              <a:rPr lang="en-US" dirty="0"/>
              <a:t>Expert opinion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1F745-0EDE-4699-B97A-4C0DB1B36845}" type="datetime5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pPr/>
              <a:t>26-Mar-23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>
                <a:solidFill>
                  <a:prstClr val="white"/>
                </a:solidFill>
              </a:rPr>
              <a:pPr/>
              <a:t>36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6367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6ECFB-B140-4FB6-9575-11DCC2B47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Groups and Trendlines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484B0-6906-496B-9E2E-422BE613E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Control groups</a:t>
            </a:r>
          </a:p>
          <a:p>
            <a:pPr lvl="1"/>
            <a:r>
              <a:rPr lang="en-US" dirty="0"/>
              <a:t>The gold standard. Only method to provide actual impact</a:t>
            </a:r>
          </a:p>
          <a:p>
            <a:pPr lvl="1"/>
            <a:r>
              <a:rPr lang="en-US" dirty="0"/>
              <a:t>Isolated impact will be difference between control group and experimental group</a:t>
            </a:r>
          </a:p>
          <a:p>
            <a:pPr lvl="1"/>
            <a:r>
              <a:rPr lang="en-US" dirty="0"/>
              <a:t>May be naturally occurring control groups</a:t>
            </a:r>
          </a:p>
          <a:p>
            <a:r>
              <a:rPr lang="en-US" dirty="0"/>
              <a:t>Trendline</a:t>
            </a:r>
          </a:p>
          <a:p>
            <a:pPr lvl="1"/>
            <a:r>
              <a:rPr lang="en-US" dirty="0"/>
              <a:t>Visual extrapolation</a:t>
            </a:r>
          </a:p>
          <a:p>
            <a:pPr marL="228600" lvl="1" indent="0">
              <a:buNone/>
            </a:pPr>
            <a:r>
              <a:rPr lang="en-US" dirty="0"/>
              <a:t>    of trend </a:t>
            </a:r>
          </a:p>
          <a:p>
            <a:pPr lvl="1"/>
            <a:r>
              <a:rPr lang="en-US" dirty="0"/>
              <a:t>Isolated impact is the </a:t>
            </a:r>
          </a:p>
          <a:p>
            <a:pPr marL="228600" lvl="1" indent="0">
              <a:buNone/>
            </a:pPr>
            <a:r>
              <a:rPr lang="en-US" dirty="0"/>
              <a:t>    difference between</a:t>
            </a:r>
          </a:p>
          <a:p>
            <a:pPr marL="228600" lvl="1" indent="0">
              <a:buNone/>
            </a:pPr>
            <a:r>
              <a:rPr lang="en-US" dirty="0"/>
              <a:t>    trend and actual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0CD923-DDDA-4AF9-A528-3ECC15469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CDBBBF-615D-4FE4-88D3-C882058C8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C234B0-28F5-4EC4-8E81-438E5E4A6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824" y="3880732"/>
            <a:ext cx="4746774" cy="229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924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and The Participant Estimation Method of Isolation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63298"/>
            <a:ext cx="8354173" cy="4508902"/>
          </a:xfrm>
        </p:spPr>
        <p:txBody>
          <a:bodyPr/>
          <a:lstStyle/>
          <a:p>
            <a:r>
              <a:rPr lang="en-US" dirty="0"/>
              <a:t>Regression</a:t>
            </a:r>
          </a:p>
          <a:p>
            <a:pPr lvl="1"/>
            <a:r>
              <a:rPr lang="en-US" sz="1800" dirty="0"/>
              <a:t>Statistical technique to estimate the value of a measure based on historical relationships</a:t>
            </a:r>
          </a:p>
          <a:p>
            <a:pPr lvl="1"/>
            <a:r>
              <a:rPr lang="en-US" sz="1800" dirty="0"/>
              <a:t>Isolated impact will be the difference between the estimated value without training and the actual value with training</a:t>
            </a:r>
          </a:p>
          <a:p>
            <a:pPr lvl="1"/>
            <a:r>
              <a:rPr lang="en-US" sz="1800" dirty="0"/>
              <a:t>Requires expertise in modeling</a:t>
            </a:r>
          </a:p>
          <a:p>
            <a:r>
              <a:rPr lang="en-US" dirty="0"/>
              <a:t>Participant estimation: use when other methods not available</a:t>
            </a:r>
          </a:p>
          <a:p>
            <a:pPr lvl="1"/>
            <a:r>
              <a:rPr lang="en-US" sz="1800" dirty="0"/>
              <a:t>Random sample of 30 or more</a:t>
            </a:r>
          </a:p>
          <a:p>
            <a:pPr lvl="1"/>
            <a:r>
              <a:rPr lang="en-US" sz="1800" dirty="0"/>
              <a:t>Each estimates the isolated impact</a:t>
            </a:r>
          </a:p>
          <a:p>
            <a:pPr lvl="1"/>
            <a:r>
              <a:rPr lang="en-US" sz="1800" dirty="0"/>
              <a:t>Each estimates their confidence level</a:t>
            </a:r>
          </a:p>
          <a:p>
            <a:pPr lvl="1"/>
            <a:r>
              <a:rPr lang="en-US" sz="1800" dirty="0"/>
              <a:t>Multiply the two together for a confidence-adjusted isolated impact</a:t>
            </a:r>
          </a:p>
          <a:p>
            <a:pPr lvl="1"/>
            <a:r>
              <a:rPr lang="en-US" sz="1800" dirty="0"/>
              <a:t>Average the confidence-adjusted isolated impact from all participants in sample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1F745-0EDE-4699-B97A-4C0DB1B36845}" type="datetime5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pPr/>
              <a:t>26-Mar-23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>
                <a:solidFill>
                  <a:prstClr val="white"/>
                </a:solidFill>
              </a:rPr>
              <a:pPr/>
              <a:t>38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0736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Participant Estimation Method for Isolating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Say district’s sales increased 9% after training</a:t>
            </a:r>
          </a:p>
          <a:p>
            <a:r>
              <a:rPr lang="en-US" dirty="0"/>
              <a:t>Isolating the impact of training on the 9% increase in sales</a:t>
            </a:r>
          </a:p>
          <a:p>
            <a:pPr lvl="1"/>
            <a:r>
              <a:rPr lang="en-US" dirty="0"/>
              <a:t>Ask each sales person for their estimate and confidence level</a:t>
            </a:r>
          </a:p>
          <a:p>
            <a:pPr lvl="2"/>
            <a:r>
              <a:rPr lang="en-US" dirty="0"/>
              <a:t>John: 80% due to training. 70% confident. Factor is 80%x70%=56%</a:t>
            </a:r>
          </a:p>
          <a:p>
            <a:pPr lvl="2"/>
            <a:r>
              <a:rPr lang="en-US" dirty="0"/>
              <a:t>Sue: 60% due to training. 50% confident. Factor is 60%x50%=30%</a:t>
            </a:r>
          </a:p>
          <a:p>
            <a:pPr lvl="2"/>
            <a:r>
              <a:rPr lang="en-US" dirty="0"/>
              <a:t>Gaj: 90% due to training. 80% confident. Factor is 90%x80%=72%</a:t>
            </a:r>
          </a:p>
          <a:p>
            <a:pPr lvl="2"/>
            <a:r>
              <a:rPr lang="en-US" dirty="0"/>
              <a:t>Tonya: 0% due to training. NA confidence. Factor is 0%</a:t>
            </a:r>
          </a:p>
          <a:p>
            <a:pPr lvl="2"/>
            <a:r>
              <a:rPr lang="en-US" dirty="0"/>
              <a:t>Jose: 50% due to training. 40% confident. Factor is 50%x40%=20%</a:t>
            </a:r>
          </a:p>
          <a:p>
            <a:pPr lvl="1"/>
            <a:r>
              <a:rPr lang="en-US" dirty="0"/>
              <a:t>Average all five factors</a:t>
            </a:r>
          </a:p>
          <a:p>
            <a:pPr lvl="2"/>
            <a:r>
              <a:rPr lang="en-US" dirty="0"/>
              <a:t>(56%+30%+72%+0%+20%)/5 = 178%/5=35.6% </a:t>
            </a:r>
          </a:p>
          <a:p>
            <a:pPr lvl="1"/>
            <a:r>
              <a:rPr lang="en-US" dirty="0"/>
              <a:t>Multiply the sales increase by the isolation factor</a:t>
            </a:r>
          </a:p>
          <a:p>
            <a:pPr lvl="2"/>
            <a:r>
              <a:rPr lang="en-US" dirty="0"/>
              <a:t>9% increase x 35.6% = 3.2% increase in sales due just to training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75F6-70CB-422C-8026-6FDD586DBEB8}" type="datetime5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pPr/>
              <a:t>26-Mar-23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>
                <a:solidFill>
                  <a:prstClr val="white"/>
                </a:solidFill>
              </a:rPr>
              <a:pPr/>
              <a:t>39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376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Center for Talent Reporting:</a:t>
            </a:r>
            <a:br>
              <a:rPr lang="en-US" dirty="0"/>
            </a:br>
            <a:r>
              <a:rPr lang="en-US" dirty="0"/>
              <a:t>The Home of TDRp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4A5B6-A587-BD47-8B1E-DC3DA0554FC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Center for Talent Reporting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Established October 2012</a:t>
            </a:r>
          </a:p>
          <a:p>
            <a:pPr lvl="1"/>
            <a:r>
              <a:rPr lang="en-US" dirty="0"/>
              <a:t>Nonprofit, member-based professional association (like ATD)</a:t>
            </a:r>
          </a:p>
          <a:p>
            <a:r>
              <a:rPr lang="en-US" dirty="0"/>
              <a:t>Mission</a:t>
            </a:r>
          </a:p>
          <a:p>
            <a:pPr lvl="1"/>
            <a:r>
              <a:rPr lang="en-US" dirty="0"/>
              <a:t>Improve and standardize the </a:t>
            </a:r>
            <a:r>
              <a:rPr lang="en-US" dirty="0">
                <a:solidFill>
                  <a:srgbClr val="FF0000"/>
                </a:solidFill>
              </a:rPr>
              <a:t>measurement, reporting, and management </a:t>
            </a:r>
            <a:r>
              <a:rPr lang="en-US" dirty="0"/>
              <a:t>of human capital to deliver significant business value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Offerings</a:t>
            </a:r>
          </a:p>
          <a:p>
            <a:pPr lvl="1"/>
            <a:r>
              <a:rPr lang="en-US" dirty="0"/>
              <a:t>Webinars</a:t>
            </a:r>
          </a:p>
          <a:p>
            <a:pPr lvl="1"/>
            <a:r>
              <a:rPr lang="en-US" dirty="0"/>
              <a:t>Measurement and Reporting Workshops</a:t>
            </a:r>
          </a:p>
          <a:p>
            <a:pPr lvl="1"/>
            <a:r>
              <a:rPr lang="en-US" dirty="0"/>
              <a:t>Coaching</a:t>
            </a:r>
          </a:p>
          <a:p>
            <a:pPr lvl="1"/>
            <a:r>
              <a:rPr lang="en-US" dirty="0"/>
              <a:t>Annual conference</a:t>
            </a:r>
          </a:p>
          <a:p>
            <a:pPr lvl="1"/>
            <a:r>
              <a:rPr lang="en-US" dirty="0"/>
              <a:t>Corporate memberships</a:t>
            </a:r>
          </a:p>
          <a:p>
            <a:pPr lvl="1"/>
            <a:r>
              <a:rPr lang="en-US" dirty="0"/>
              <a:t>Certification and accreditation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0136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Follow-Up Surveys Used to Determine Final Estimate of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Survey Monkey or vendor generated surveys</a:t>
            </a:r>
          </a:p>
          <a:p>
            <a:pPr lvl="1"/>
            <a:r>
              <a:rPr lang="en-US" sz="1800" dirty="0"/>
              <a:t>60-90 days after the training</a:t>
            </a:r>
          </a:p>
          <a:p>
            <a:r>
              <a:rPr lang="en-US" dirty="0"/>
              <a:t>Generic impact questions</a:t>
            </a:r>
          </a:p>
          <a:p>
            <a:pPr lvl="1"/>
            <a:r>
              <a:rPr lang="en-US" sz="1800" dirty="0"/>
              <a:t>What impact do you believe the training had on your performance</a:t>
            </a:r>
          </a:p>
          <a:p>
            <a:pPr lvl="2"/>
            <a:r>
              <a:rPr lang="en-US" sz="1600" dirty="0"/>
              <a:t>Decile intervals from 0% to 100%</a:t>
            </a:r>
          </a:p>
          <a:p>
            <a:pPr lvl="1"/>
            <a:r>
              <a:rPr lang="en-US" sz="1800" dirty="0"/>
              <a:t>A standard confidence factor is then applied to the average answer (50% to 65%)</a:t>
            </a:r>
          </a:p>
          <a:p>
            <a:r>
              <a:rPr lang="en-US" dirty="0"/>
              <a:t>Custom impact questions</a:t>
            </a:r>
          </a:p>
          <a:p>
            <a:pPr lvl="1"/>
            <a:r>
              <a:rPr lang="en-US" sz="1800" dirty="0"/>
              <a:t>How much did training contribute to the increase in your sales?</a:t>
            </a:r>
          </a:p>
          <a:p>
            <a:pPr lvl="2"/>
            <a:r>
              <a:rPr lang="en-US" sz="1600" dirty="0"/>
              <a:t>Decile intervals from 0% to 100%</a:t>
            </a:r>
          </a:p>
          <a:p>
            <a:pPr lvl="1"/>
            <a:r>
              <a:rPr lang="en-US" sz="1800" dirty="0"/>
              <a:t>How confident are you about this estimate?</a:t>
            </a:r>
          </a:p>
          <a:p>
            <a:pPr lvl="2"/>
            <a:r>
              <a:rPr lang="en-US" sz="1600" dirty="0"/>
              <a:t>Decile intervals from 0% to 100%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D22C-7A9A-4931-BEE4-F099C1554B53}" type="datetime5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pPr/>
              <a:t>26-Mar-23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>
                <a:solidFill>
                  <a:prstClr val="white"/>
                </a:solidFill>
              </a:rPr>
              <a:pPr/>
              <a:t>40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8087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Using Data from Generic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Average of 51 respondents = 60%</a:t>
            </a:r>
          </a:p>
          <a:p>
            <a:pPr lvl="1"/>
            <a:r>
              <a:rPr lang="en-US" dirty="0"/>
              <a:t>Note: if class is only 30 or less, then you need almost everyone to respond. If class is large, you need at least 30. Typical response rate is 30% which is fine. The higher the number and response rate the more confident you can be in the impact</a:t>
            </a:r>
          </a:p>
          <a:p>
            <a:r>
              <a:rPr lang="en-US" dirty="0"/>
              <a:t>Adopt standard confidence adjustment of 50%</a:t>
            </a:r>
          </a:p>
          <a:p>
            <a:r>
              <a:rPr lang="en-US" dirty="0"/>
              <a:t>Then, confidence-adjusted isolated contribution from learning is 60% x 50% = 30% contribution from learning</a:t>
            </a:r>
          </a:p>
          <a:p>
            <a:r>
              <a:rPr lang="en-US" dirty="0"/>
              <a:t>Sales from those who took the training increased by 9% after the training.</a:t>
            </a:r>
          </a:p>
          <a:p>
            <a:r>
              <a:rPr lang="en-US" dirty="0"/>
              <a:t>Impact from training = 9% x 30% = 2.7% increase in sales due just to training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7A6B-FC65-44C7-8109-F58AD80E90B6}" type="datetime5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pPr/>
              <a:t>26-Mar-23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>
                <a:solidFill>
                  <a:prstClr val="white"/>
                </a:solidFill>
              </a:rPr>
              <a:pPr/>
              <a:t>41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1741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Using Data from Custom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participant asked </a:t>
            </a:r>
          </a:p>
          <a:p>
            <a:pPr lvl="1"/>
            <a:r>
              <a:rPr lang="en-US" dirty="0"/>
              <a:t>How much their sales increased after the training</a:t>
            </a:r>
          </a:p>
          <a:p>
            <a:pPr lvl="1"/>
            <a:r>
              <a:rPr lang="en-US" dirty="0"/>
              <a:t>How much of this increase was due to the training</a:t>
            </a:r>
          </a:p>
          <a:p>
            <a:pPr lvl="1"/>
            <a:r>
              <a:rPr lang="en-US" dirty="0"/>
              <a:t>How confident they are in that estimate</a:t>
            </a:r>
          </a:p>
          <a:p>
            <a:r>
              <a:rPr lang="en-US" dirty="0"/>
              <a:t>Data entered into an excel spreadsheet</a:t>
            </a:r>
          </a:p>
          <a:p>
            <a:pPr lvl="1"/>
            <a:r>
              <a:rPr lang="en-US" dirty="0"/>
              <a:t>Confidence-adjusted isolated impact calculated for each</a:t>
            </a:r>
          </a:p>
          <a:p>
            <a:pPr lvl="2"/>
            <a:r>
              <a:rPr lang="en-US" dirty="0"/>
              <a:t>Sales increase x how much due to training x confidence</a:t>
            </a:r>
          </a:p>
          <a:p>
            <a:pPr lvl="1"/>
            <a:r>
              <a:rPr lang="en-US" dirty="0"/>
              <a:t>Average calculated for all responses</a:t>
            </a:r>
          </a:p>
          <a:p>
            <a:pPr lvl="2"/>
            <a:r>
              <a:rPr lang="en-US" dirty="0"/>
              <a:t>Suppose it is 2.4%</a:t>
            </a:r>
          </a:p>
          <a:p>
            <a:r>
              <a:rPr lang="en-US" dirty="0"/>
              <a:t>Impact from training = 2.4% increase in sales due just to training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9907-1F6E-4054-ACAA-5A03A5D73B2E}" type="datetime5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pPr/>
              <a:t>26-Mar-23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>
                <a:solidFill>
                  <a:prstClr val="white"/>
                </a:solidFill>
              </a:rPr>
              <a:pPr/>
              <a:t>42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8307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 for Outcome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Include anytime L&amp;D is supporting a high-level business of HR goal like sales, productivity, engagement or leadership</a:t>
            </a:r>
          </a:p>
          <a:p>
            <a:r>
              <a:rPr lang="en-US" dirty="0"/>
              <a:t>May be either quantitative or qualitative</a:t>
            </a:r>
          </a:p>
          <a:p>
            <a:pPr lvl="1"/>
            <a:r>
              <a:rPr lang="en-US" dirty="0"/>
              <a:t>Quantitative assigns a number to the impact of learning</a:t>
            </a:r>
          </a:p>
          <a:p>
            <a:pPr lvl="2"/>
            <a:r>
              <a:rPr lang="en-US" dirty="0"/>
              <a:t>Example of quantitative: Sales increased 3% due to learning</a:t>
            </a:r>
          </a:p>
          <a:p>
            <a:pPr lvl="1"/>
            <a:r>
              <a:rPr lang="en-US" dirty="0"/>
              <a:t>Qualitative assigns an adjective to the impact of learning where the adjectives scale in importance</a:t>
            </a:r>
          </a:p>
          <a:p>
            <a:pPr lvl="2"/>
            <a:r>
              <a:rPr lang="en-US" dirty="0"/>
              <a:t>Like low/medium/high or important/significant/very significant</a:t>
            </a:r>
          </a:p>
          <a:p>
            <a:pPr lvl="2"/>
            <a:r>
              <a:rPr lang="en-US" dirty="0"/>
              <a:t>Example of qualitative: Learning had a significant impact on sales</a:t>
            </a:r>
          </a:p>
          <a:p>
            <a:pPr lvl="2"/>
            <a:r>
              <a:rPr lang="en-US" dirty="0"/>
              <a:t>May be viewed as a way of describing the expectations of the Kirkpatrick approach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44574-EC84-4601-A5D3-2E5523952BAC}" type="datetime5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pPr/>
              <a:t>26-Mar-23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>
                <a:solidFill>
                  <a:prstClr val="white"/>
                </a:solidFill>
              </a:rPr>
              <a:pPr/>
              <a:t>43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5672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Center for Talent Reporting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9A26-2E62-4332-8381-306FE67E17B4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39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98474" y="1621536"/>
            <a:ext cx="8354173" cy="4550664"/>
          </a:xfrm>
        </p:spPr>
        <p:txBody>
          <a:bodyPr/>
          <a:lstStyle/>
          <a:p>
            <a:r>
              <a:rPr lang="en-US" dirty="0"/>
              <a:t>TDRp Provides a helpful framework to discuss and use three types of measures</a:t>
            </a:r>
          </a:p>
          <a:p>
            <a:pPr lvl="1"/>
            <a:r>
              <a:rPr lang="en-US" dirty="0"/>
              <a:t>Efficiency measures are about quantities: Foundational</a:t>
            </a:r>
          </a:p>
          <a:p>
            <a:pPr lvl="1"/>
            <a:r>
              <a:rPr lang="en-US" dirty="0"/>
              <a:t>Effectiveness measures are about quality: More powerful</a:t>
            </a:r>
          </a:p>
          <a:p>
            <a:pPr lvl="1"/>
            <a:r>
              <a:rPr lang="en-US" dirty="0"/>
              <a:t>Outcome measures are about impact: Most powerful</a:t>
            </a:r>
          </a:p>
          <a:p>
            <a:r>
              <a:rPr lang="en-US" dirty="0"/>
              <a:t>Effectiveness measures are the five Kirkpatrick/Phillips levels: reaction, learning, application, impact and ROI.</a:t>
            </a:r>
          </a:p>
          <a:p>
            <a:r>
              <a:rPr lang="en-US" dirty="0"/>
              <a:t>Outcome measures are the isolated impact of learning on the organizational goal. So, Phillips level 4 does double duty.</a:t>
            </a:r>
          </a:p>
          <a:p>
            <a:r>
              <a:rPr lang="en-US" dirty="0"/>
              <a:t>Next month, focus is on your measurement strategy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Center for Talent Reporting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39A26-2E62-4332-8381-306FE67E17B4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2271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More about Measurement &amp; Reporting, TDRp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4A5B6-A587-BD47-8B1E-DC3DA0554FCF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EA7D26-8621-4041-B7FA-B2410B19D1F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DD94BB1-E107-46B5-825F-42383FA7CC67}" type="datetime5">
              <a:rPr lang="en-US" smtClean="0"/>
              <a:t>26-Mar-23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22CF3F-E6E7-483B-A225-27C70DAD820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Center for Talent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2228850"/>
            <a:ext cx="4416425" cy="3604532"/>
          </a:xfrm>
        </p:spPr>
        <p:txBody>
          <a:bodyPr>
            <a:normAutofit lnSpcReduction="10000"/>
          </a:bodyPr>
          <a:lstStyle/>
          <a:p>
            <a:r>
              <a:rPr lang="en-US" sz="1800" b="1" i="1" dirty="0"/>
              <a:t>Measurement Demystified: Creating Your L&amp;D Measurement, Analytics and Reporting Strategy</a:t>
            </a:r>
            <a:r>
              <a:rPr lang="en-US" sz="1800" dirty="0"/>
              <a:t> (ATD Press, 2021)</a:t>
            </a:r>
          </a:p>
          <a:p>
            <a:pPr lvl="1"/>
            <a:r>
              <a:rPr lang="en-US" sz="1500" dirty="0"/>
              <a:t>By David Vance and Peggy Parskey</a:t>
            </a:r>
          </a:p>
          <a:p>
            <a:pPr lvl="1"/>
            <a:r>
              <a:rPr lang="en-US" sz="1500" dirty="0"/>
              <a:t>The definitive work on TDRp</a:t>
            </a:r>
          </a:p>
          <a:p>
            <a:r>
              <a:rPr lang="en-US" sz="1700" dirty="0"/>
              <a:t>Companion </a:t>
            </a:r>
            <a:r>
              <a:rPr lang="en-US" sz="1700" b="1" i="1" dirty="0"/>
              <a:t>Measurement Demystified Field Guide </a:t>
            </a:r>
            <a:r>
              <a:rPr lang="en-US" sz="1700" i="1" dirty="0"/>
              <a:t>(ATD Press, 2022) now available!</a:t>
            </a:r>
            <a:r>
              <a:rPr lang="en-US" sz="1700" dirty="0"/>
              <a:t> </a:t>
            </a:r>
          </a:p>
          <a:p>
            <a:r>
              <a:rPr lang="en-US" sz="1700" dirty="0"/>
              <a:t>Get both on </a:t>
            </a:r>
            <a:r>
              <a:rPr lang="en-US" sz="1700" dirty="0">
                <a:hlinkClick r:id="rId2"/>
              </a:rPr>
              <a:t>Amazon</a:t>
            </a:r>
            <a:r>
              <a:rPr lang="en-US" sz="1700" dirty="0"/>
              <a:t> </a:t>
            </a:r>
          </a:p>
          <a:p>
            <a:pPr lvl="1"/>
            <a:r>
              <a:rPr lang="en-US" sz="1500" dirty="0"/>
              <a:t>And a guide to reading both simultaneously at TD.org under Measurement Demystified</a:t>
            </a:r>
          </a:p>
          <a:p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11ED28-6B69-4EB3-AB94-A412375C375D}"/>
              </a:ext>
            </a:extLst>
          </p:cNvPr>
          <p:cNvSpPr txBox="1"/>
          <p:nvPr/>
        </p:nvSpPr>
        <p:spPr>
          <a:xfrm>
            <a:off x="4396310" y="5715000"/>
            <a:ext cx="3513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+mj-lt"/>
              </a:rPr>
              <a:t>DV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94B5FF-ADC6-42FC-BAB3-2702AB9D7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979" y="4033157"/>
            <a:ext cx="2205264" cy="19715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CAA776-C84A-4B6E-87C1-3C38C6BB0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587" y="1587207"/>
            <a:ext cx="1548047" cy="220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7045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Demystified Workshop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virtual workshop is a series of seven modules (two each month Sep-Nov)</a:t>
            </a:r>
            <a:endParaRPr lang="en-US" sz="1600" dirty="0"/>
          </a:p>
          <a:p>
            <a:pPr lvl="2"/>
            <a:r>
              <a:rPr lang="en-US" dirty="0"/>
              <a:t>September: TDRp framework, efficiency and effectiveness measures</a:t>
            </a:r>
          </a:p>
          <a:p>
            <a:pPr lvl="2"/>
            <a:r>
              <a:rPr lang="en-US" dirty="0"/>
              <a:t>October: Effectiveness &amp; outcome measures and selecting measures</a:t>
            </a:r>
          </a:p>
          <a:p>
            <a:pPr lvl="2"/>
            <a:r>
              <a:rPr lang="en-US" dirty="0"/>
              <a:t>November: Running learning like a business and reporting</a:t>
            </a:r>
          </a:p>
          <a:p>
            <a:pPr lvl="2"/>
            <a:r>
              <a:rPr lang="en-US" dirty="0"/>
              <a:t>December: Wrap up</a:t>
            </a:r>
          </a:p>
          <a:p>
            <a:pPr lvl="2"/>
            <a:r>
              <a:rPr lang="en-US" dirty="0"/>
              <a:t>Each has homework</a:t>
            </a:r>
          </a:p>
          <a:p>
            <a:r>
              <a:rPr lang="en-US" dirty="0"/>
              <a:t>$499 for CTR members, $749 for nonmembers</a:t>
            </a:r>
          </a:p>
          <a:p>
            <a:r>
              <a:rPr lang="en-US" dirty="0"/>
              <a:t>Special rate for alums!  Only $399</a:t>
            </a:r>
          </a:p>
          <a:p>
            <a:r>
              <a:rPr lang="en-US" dirty="0"/>
              <a:t>And copy of our new books </a:t>
            </a:r>
            <a:r>
              <a:rPr lang="en-US" b="1" i="1" dirty="0"/>
              <a:t>Measurement Demystified </a:t>
            </a:r>
            <a:r>
              <a:rPr lang="en-US" i="1" dirty="0"/>
              <a:t>and </a:t>
            </a:r>
            <a:r>
              <a:rPr lang="en-US" b="1" i="1" dirty="0"/>
              <a:t>Measurement Demystified The Field Guide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1863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228600"/>
            <a:ext cx="7556313" cy="1317626"/>
          </a:xfrm>
        </p:spPr>
        <p:txBody>
          <a:bodyPr/>
          <a:lstStyle/>
          <a:p>
            <a:r>
              <a:rPr lang="en-US" dirty="0"/>
              <a:t>Ways to Accelerate Your Mastery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5181600" cy="4416552"/>
          </a:xfrm>
        </p:spPr>
        <p:txBody>
          <a:bodyPr>
            <a:normAutofit/>
          </a:bodyPr>
          <a:lstStyle/>
          <a:p>
            <a:r>
              <a:rPr lang="en-US" sz="2400" dirty="0"/>
              <a:t>Webinars  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TDRp Webinar Series </a:t>
            </a:r>
          </a:p>
          <a:p>
            <a:pPr lvl="2"/>
            <a:r>
              <a:rPr lang="en-US" sz="1200" dirty="0">
                <a:solidFill>
                  <a:schemeClr val="tx1"/>
                </a:solidFill>
              </a:rPr>
              <a:t>Introduction to Measurement, Reporting, and TDR (1/17)</a:t>
            </a:r>
          </a:p>
          <a:p>
            <a:pPr lvl="2"/>
            <a:r>
              <a:rPr lang="en-US" sz="1200" dirty="0">
                <a:solidFill>
                  <a:schemeClr val="tx1"/>
                </a:solidFill>
              </a:rPr>
              <a:t>Focus on Efficiency Measures (2/15)   </a:t>
            </a:r>
          </a:p>
          <a:p>
            <a:pPr lvl="2"/>
            <a:r>
              <a:rPr lang="en-US" sz="1200" dirty="0">
                <a:solidFill>
                  <a:schemeClr val="tx1"/>
                </a:solidFill>
              </a:rPr>
              <a:t>Focus on Effectiveness and Outcome Measures (3/27) </a:t>
            </a:r>
          </a:p>
          <a:p>
            <a:pPr lvl="2"/>
            <a:r>
              <a:rPr lang="en-US" sz="1200" b="1" dirty="0">
                <a:solidFill>
                  <a:srgbClr val="FF474B"/>
                </a:solidFill>
              </a:rPr>
              <a:t>Selecting Your Measures (4/12)  </a:t>
            </a:r>
          </a:p>
          <a:p>
            <a:pPr lvl="2"/>
            <a:r>
              <a:rPr lang="en-US" sz="1200" dirty="0">
                <a:solidFill>
                  <a:schemeClr val="tx1"/>
                </a:solidFill>
              </a:rPr>
              <a:t>Reporting &amp; Running Learning Like a Business (5/16)</a:t>
            </a:r>
          </a:p>
          <a:p>
            <a:pPr lvl="2"/>
            <a:r>
              <a:rPr lang="en-US" sz="1200" dirty="0">
                <a:solidFill>
                  <a:schemeClr val="tx1"/>
                </a:solidFill>
              </a:rPr>
              <a:t>The Three TDRp Management Reports (6/14)</a:t>
            </a:r>
          </a:p>
          <a:p>
            <a:pPr lvl="2"/>
            <a:r>
              <a:rPr lang="en-US" sz="1200" dirty="0">
                <a:solidFill>
                  <a:schemeClr val="tx1"/>
                </a:solidFill>
              </a:rPr>
              <a:t>Creating Plan Numbers (7/19)</a:t>
            </a:r>
          </a:p>
          <a:p>
            <a:pPr lvl="2"/>
            <a:r>
              <a:rPr lang="en-US" sz="1200" dirty="0">
                <a:solidFill>
                  <a:schemeClr val="tx1"/>
                </a:solidFill>
              </a:rPr>
              <a:t>Reporting YTD Results and Creating Forecasts (8/9)  </a:t>
            </a:r>
          </a:p>
          <a:p>
            <a:pPr lvl="2"/>
            <a:r>
              <a:rPr lang="en-US" sz="1200" dirty="0">
                <a:solidFill>
                  <a:schemeClr val="tx1"/>
                </a:solidFill>
              </a:rPr>
              <a:t>Creating Your Measurement &amp; Reporting Strategy (9/13) 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The New ISO Standard for L&amp;D Metrics (4/19, 5/10)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Public Reporting: Are You Ready? (3/29, 9/6)</a:t>
            </a:r>
          </a:p>
          <a:p>
            <a:pPr lvl="1"/>
            <a:endParaRPr lang="en-US" sz="1600" dirty="0"/>
          </a:p>
          <a:p>
            <a:pPr lvl="1"/>
            <a:endParaRPr lang="en-US" sz="1800" dirty="0"/>
          </a:p>
        </p:txBody>
      </p:sp>
      <p:sp>
        <p:nvSpPr>
          <p:cNvPr id="17" name="Content Placeholder 16"/>
          <p:cNvSpPr>
            <a:spLocks noGrp="1"/>
          </p:cNvSpPr>
          <p:nvPr>
            <p:ph idx="13"/>
          </p:nvPr>
        </p:nvSpPr>
        <p:spPr>
          <a:xfrm>
            <a:off x="5257800" y="1755647"/>
            <a:ext cx="3733800" cy="441655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Virtual workshops </a:t>
            </a:r>
          </a:p>
          <a:p>
            <a:pPr lvl="1"/>
            <a:r>
              <a:rPr lang="en-US" sz="1700" dirty="0">
                <a:solidFill>
                  <a:srgbClr val="000000"/>
                </a:solidFill>
              </a:rPr>
              <a:t>Measurement Demystified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</a:p>
          <a:p>
            <a:pPr lvl="2"/>
            <a:r>
              <a:rPr lang="en-US" sz="1200" dirty="0">
                <a:solidFill>
                  <a:srgbClr val="FF0000"/>
                </a:solidFill>
              </a:rPr>
              <a:t>Sep-Dec: Registration open soon</a:t>
            </a:r>
          </a:p>
          <a:p>
            <a:pPr lvl="1"/>
            <a:r>
              <a:rPr lang="en-US" sz="1900" dirty="0">
                <a:solidFill>
                  <a:srgbClr val="000000"/>
                </a:solidFill>
              </a:rPr>
              <a:t>The New ISO Standard on L&amp;D Metrics</a:t>
            </a:r>
          </a:p>
          <a:p>
            <a:pPr lvl="2"/>
            <a:r>
              <a:rPr lang="en-US" sz="1200" dirty="0">
                <a:solidFill>
                  <a:srgbClr val="FF0000"/>
                </a:solidFill>
              </a:rPr>
              <a:t>June 21: Registration open</a:t>
            </a:r>
          </a:p>
          <a:p>
            <a:pPr lvl="1"/>
            <a:r>
              <a:rPr lang="en-US" sz="1700" dirty="0">
                <a:solidFill>
                  <a:srgbClr val="000000"/>
                </a:solidFill>
              </a:rPr>
              <a:t>Custom </a:t>
            </a:r>
          </a:p>
          <a:p>
            <a:pPr lvl="2"/>
            <a:r>
              <a:rPr lang="en-US" sz="1200" dirty="0">
                <a:solidFill>
                  <a:srgbClr val="000000"/>
                </a:solidFill>
              </a:rPr>
              <a:t>1, 2, or 3-day workshops 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Virtual coaching</a:t>
            </a:r>
            <a:endParaRPr lang="en-US" sz="2400" dirty="0"/>
          </a:p>
          <a:p>
            <a:r>
              <a:rPr lang="en-US" sz="2400" dirty="0"/>
              <a:t>Public Workshop on Implementing TDRP</a:t>
            </a:r>
          </a:p>
          <a:p>
            <a:pPr lvl="1"/>
            <a:r>
              <a:rPr lang="en-US" sz="1700" dirty="0"/>
              <a:t>November 7-8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                                  www.centerfortalentreporting.org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839A26-2E62-4332-8381-306FE67E17B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717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Become a Member of the</a:t>
            </a:r>
            <a:br>
              <a:rPr lang="en-US" dirty="0"/>
            </a:br>
            <a:r>
              <a:rPr lang="en-US" dirty="0"/>
              <a:t>Center for Talent Reporting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Benefits</a:t>
            </a:r>
          </a:p>
          <a:p>
            <a:pPr lvl="1"/>
            <a:r>
              <a:rPr lang="en-US" dirty="0"/>
              <a:t>Access to Recordings and PPTs for all 14 webinars</a:t>
            </a:r>
          </a:p>
          <a:p>
            <a:pPr lvl="1"/>
            <a:r>
              <a:rPr lang="en-US" dirty="0"/>
              <a:t>Access to Enhanced Content on the website</a:t>
            </a:r>
          </a:p>
          <a:p>
            <a:pPr lvl="2"/>
            <a:r>
              <a:rPr lang="en-US" dirty="0"/>
              <a:t>Formulas and references for over 700 measures</a:t>
            </a:r>
          </a:p>
          <a:p>
            <a:pPr lvl="2"/>
            <a:r>
              <a:rPr lang="en-US" dirty="0"/>
              <a:t>Excel versions of sample reports</a:t>
            </a:r>
          </a:p>
          <a:p>
            <a:pPr lvl="2"/>
            <a:r>
              <a:rPr lang="en-US" dirty="0"/>
              <a:t>Detailed implementation guidance</a:t>
            </a:r>
          </a:p>
          <a:p>
            <a:pPr lvl="2"/>
            <a:r>
              <a:rPr lang="en-US" dirty="0"/>
              <a:t>Members only page</a:t>
            </a:r>
          </a:p>
          <a:p>
            <a:pPr lvl="2"/>
            <a:r>
              <a:rPr lang="en-US" dirty="0"/>
              <a:t>Business acumen resources</a:t>
            </a:r>
          </a:p>
          <a:p>
            <a:pPr lvl="2"/>
            <a:r>
              <a:rPr lang="en-US" dirty="0"/>
              <a:t>Case studies</a:t>
            </a:r>
          </a:p>
          <a:p>
            <a:pPr lvl="1"/>
            <a:r>
              <a:rPr lang="en-US" dirty="0"/>
              <a:t>Discount on workshops and conference</a:t>
            </a:r>
          </a:p>
          <a:p>
            <a:r>
              <a:rPr lang="en-US" dirty="0"/>
              <a:t>Investment: Only $299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Center for Talent Reporting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840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Partners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811" y="914400"/>
            <a:ext cx="7209601" cy="914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want to thank the following partners for their support of the Center for Talent Reporting.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8474" y="6423585"/>
            <a:ext cx="5064126" cy="36576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Talent Development Reporting principles  •  CTR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808285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71100" y="2241933"/>
            <a:ext cx="2753982" cy="7578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rgbClr val="ED1C29"/>
              </a:buClr>
              <a:buSzPct val="75000"/>
              <a:buFont typeface="Arial"/>
              <a:buChar char="•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75000"/>
              <a:buFont typeface="Lucida Grande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rgbClr val="ED1C29"/>
              </a:buClr>
              <a:buSzPct val="75000"/>
              <a:buFont typeface="Lucida Grande"/>
              <a:buChar char="-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ED1C29"/>
              </a:buClr>
              <a:buSzPct val="75000"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525456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819400" y="4572000"/>
            <a:ext cx="5715000" cy="4949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rgbClr val="ED1C29"/>
              </a:buClr>
              <a:buSzPct val="75000"/>
              <a:buFont typeface="Arial"/>
              <a:buChar char="•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75000"/>
              <a:buFont typeface="Lucida Grande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rgbClr val="ED1C29"/>
              </a:buClr>
              <a:buSzPct val="75000"/>
              <a:buFont typeface="Lucida Grande"/>
              <a:buChar char="-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ED1C29"/>
              </a:buClr>
              <a:buSzPct val="75000"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39670" y="4419600"/>
            <a:ext cx="7556313" cy="523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rgbClr val="ED1C29"/>
              </a:buClr>
              <a:buSzPct val="75000"/>
              <a:buFont typeface="Arial"/>
              <a:buChar char="•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75000"/>
              <a:buFont typeface="Lucida Grande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rgbClr val="ED1C29"/>
              </a:buClr>
              <a:buSzPct val="75000"/>
              <a:buFont typeface="Lucida Grande"/>
              <a:buChar char="-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ED1C29"/>
              </a:buClr>
              <a:buSzPct val="75000"/>
              <a:buFont typeface="Arial"/>
              <a:buNone/>
              <a:tabLst/>
              <a:defRPr/>
            </a:pPr>
            <a:endParaRPr kumimoji="0" lang="en-US" sz="1600" b="0" i="0" u="sng" strike="noStrike" kern="1200" cap="none" spc="0" normalizeH="0" baseline="0" noProof="0" dirty="0">
              <a:ln>
                <a:noFill/>
              </a:ln>
              <a:solidFill>
                <a:srgbClr val="525456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2590800" y="2259964"/>
            <a:ext cx="6044267" cy="663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rgbClr val="ED1C29"/>
              </a:buClr>
              <a:buSzPct val="75000"/>
              <a:buFont typeface="Arial"/>
              <a:buChar char="•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75000"/>
              <a:buFont typeface="Lucida Grande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rgbClr val="ED1C29"/>
              </a:buClr>
              <a:buSzPct val="75000"/>
              <a:buFont typeface="Lucida Grande"/>
              <a:buChar char="-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ED1C29"/>
              </a:buClr>
              <a:buSzPct val="75000"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2545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PLATINUM PARTNER</a:t>
            </a:r>
          </a:p>
        </p:txBody>
      </p:sp>
      <p:pic>
        <p:nvPicPr>
          <p:cNvPr id="12" name="Picture 11" descr="CTR-sponsor-seals-founding_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00" y="2161578"/>
            <a:ext cx="814264" cy="824572"/>
          </a:xfrm>
          <a:prstGeom prst="rect">
            <a:avLst/>
          </a:prstGeom>
        </p:spPr>
      </p:pic>
      <p:sp>
        <p:nvSpPr>
          <p:cNvPr id="23" name="Content Placeholder 2"/>
          <p:cNvSpPr txBox="1">
            <a:spLocks/>
          </p:cNvSpPr>
          <p:nvPr/>
        </p:nvSpPr>
        <p:spPr>
          <a:xfrm>
            <a:off x="2403007" y="5943600"/>
            <a:ext cx="6359993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rgbClr val="ED1C29"/>
              </a:buClr>
              <a:buSzPct val="100000"/>
              <a:buFont typeface="Arial"/>
              <a:buChar char="•"/>
              <a:defRPr sz="2200" kern="120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00000"/>
              <a:buFont typeface="Lucida Grande"/>
              <a:buChar char="»"/>
              <a:defRPr sz="2000" kern="120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rgbClr val="ED1C29"/>
              </a:buClr>
              <a:buSzPct val="100000"/>
              <a:buFont typeface="Lucida Grande"/>
              <a:buChar char="-"/>
              <a:defRPr sz="1800" kern="120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§"/>
              <a:defRPr sz="1800" kern="1200" baseline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ED1C29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52545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Explorance is a Founding Partner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5197F2-08E8-4E5D-9462-43CAAFCAE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022" y="3247875"/>
            <a:ext cx="5127171" cy="210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926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Up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2000"/>
              </a:spcBef>
              <a:buClr>
                <a:srgbClr val="ED1C29"/>
              </a:buClr>
              <a:buFont typeface="Arial"/>
              <a:buChar char="•"/>
            </a:pPr>
            <a:r>
              <a:rPr lang="en-US" dirty="0"/>
              <a:t>PPT and link to Recording sent to all registrants within 24 hours</a:t>
            </a:r>
          </a:p>
          <a:p>
            <a:pPr marL="228600" lvl="1">
              <a:spcBef>
                <a:spcPts val="2000"/>
              </a:spcBef>
              <a:buClr>
                <a:srgbClr val="ED1C29"/>
              </a:buClr>
              <a:buFont typeface="Arial"/>
              <a:buChar char="•"/>
            </a:pPr>
            <a:r>
              <a:rPr lang="en-US" dirty="0"/>
              <a:t>All PPTs and Recordings available anytime to members at Member’s Resource Center page </a:t>
            </a:r>
          </a:p>
          <a:p>
            <a:pPr marL="228600" lvl="1">
              <a:spcBef>
                <a:spcPts val="2000"/>
              </a:spcBef>
              <a:buClr>
                <a:srgbClr val="ED1C29"/>
              </a:buClr>
              <a:buFont typeface="Arial"/>
              <a:buChar char="•"/>
            </a:pPr>
            <a:r>
              <a:rPr lang="en-US" dirty="0"/>
              <a:t>Contact Dave Vance </a:t>
            </a:r>
            <a:r>
              <a:rPr lang="en-US" dirty="0">
                <a:hlinkClick r:id="rId2"/>
              </a:rPr>
              <a:t>DVance@CenterforTalentReporting.org</a:t>
            </a:r>
            <a:r>
              <a:rPr lang="en-US" dirty="0"/>
              <a:t> with any questions about the recordings or PowerPoints</a:t>
            </a:r>
          </a:p>
          <a:p>
            <a:r>
              <a:rPr lang="en-US" sz="2800" b="1" dirty="0"/>
              <a:t>Questions?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Center for Talent Reporting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975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Partners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82" y="990600"/>
            <a:ext cx="7209601" cy="914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want to thank the following partners for their support of the Center for Talent Reporting.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8473" y="6423585"/>
            <a:ext cx="4742789" cy="365760"/>
          </a:xfrm>
        </p:spPr>
        <p:txBody>
          <a:bodyPr/>
          <a:lstStyle/>
          <a:p>
            <a:r>
              <a:rPr lang="en-US" b="1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  <a:endParaRPr lang="en-US" dirty="0">
              <a:solidFill>
                <a:srgbClr val="80828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8475" y="1828800"/>
            <a:ext cx="3082926" cy="523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rgbClr val="ED1C29"/>
              </a:buClr>
              <a:buSzPct val="75000"/>
              <a:buFont typeface="Arial"/>
              <a:buChar char="•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75000"/>
              <a:buFont typeface="Lucida Grande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rgbClr val="ED1C29"/>
              </a:buClr>
              <a:buSzPct val="75000"/>
              <a:buFont typeface="Lucida Grande"/>
              <a:buChar char="-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600" u="sng" dirty="0">
              <a:solidFill>
                <a:srgbClr val="525456">
                  <a:lumMod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77692" y="3191254"/>
            <a:ext cx="7556313" cy="523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rgbClr val="ED1C29"/>
              </a:buClr>
              <a:buSzPct val="75000"/>
              <a:buFont typeface="Arial"/>
              <a:buChar char="•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75000"/>
              <a:buFont typeface="Lucida Grande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rgbClr val="ED1C29"/>
              </a:buClr>
              <a:buSzPct val="75000"/>
              <a:buFont typeface="Lucida Grande"/>
              <a:buChar char="-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600" u="sng" dirty="0">
              <a:solidFill>
                <a:srgbClr val="525456">
                  <a:lumMod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726996" y="2267387"/>
            <a:ext cx="2853418" cy="523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rgbClr val="ED1C29"/>
              </a:buClr>
              <a:buSzPct val="75000"/>
              <a:buFont typeface="Arial"/>
              <a:buChar char="•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75000"/>
              <a:buFont typeface="Lucida Grande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rgbClr val="ED1C29"/>
              </a:buClr>
              <a:buSzPct val="75000"/>
              <a:buFont typeface="Lucida Grande"/>
              <a:buChar char="-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dirty="0">
                <a:solidFill>
                  <a:srgbClr val="525456">
                    <a:lumMod val="75000"/>
                  </a:srgbClr>
                </a:solidFill>
                <a:latin typeface="Arial"/>
                <a:cs typeface="Arial"/>
              </a:rPr>
              <a:t>BRONZE</a:t>
            </a:r>
            <a:r>
              <a:rPr lang="en-US" sz="1800" b="1" dirty="0">
                <a:solidFill>
                  <a:srgbClr val="292929">
                    <a:lumMod val="65000"/>
                    <a:lumOff val="35000"/>
                  </a:srgbClr>
                </a:solidFill>
                <a:latin typeface="Arial"/>
                <a:cs typeface="Arial"/>
              </a:rPr>
              <a:t> </a:t>
            </a:r>
            <a:r>
              <a:rPr lang="en-US" sz="1800" b="1" dirty="0">
                <a:solidFill>
                  <a:srgbClr val="292929"/>
                </a:solidFill>
                <a:latin typeface="Arial"/>
                <a:cs typeface="Arial"/>
              </a:rPr>
              <a:t>PARTNERS</a:t>
            </a:r>
          </a:p>
        </p:txBody>
      </p:sp>
      <p:pic>
        <p:nvPicPr>
          <p:cNvPr id="25" name="Picture 2" descr="http://www.knowledgeadvisors.com/wp-content/uploads/2012/08/roi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1" t="13771" b="24641"/>
          <a:stretch/>
        </p:blipFill>
        <p:spPr bwMode="auto">
          <a:xfrm>
            <a:off x="650078" y="3694285"/>
            <a:ext cx="3921922" cy="70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HC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809" y="3345446"/>
            <a:ext cx="3607943" cy="1516386"/>
          </a:xfrm>
          <a:prstGeom prst="rect">
            <a:avLst/>
          </a:prstGeom>
        </p:spPr>
      </p:pic>
      <p:sp>
        <p:nvSpPr>
          <p:cNvPr id="29" name="Content Placeholder 2"/>
          <p:cNvSpPr txBox="1">
            <a:spLocks/>
          </p:cNvSpPr>
          <p:nvPr/>
        </p:nvSpPr>
        <p:spPr>
          <a:xfrm>
            <a:off x="4648200" y="1983924"/>
            <a:ext cx="3091249" cy="523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rgbClr val="ED1C29"/>
              </a:buClr>
              <a:buSzPct val="75000"/>
              <a:buFont typeface="Arial"/>
              <a:buChar char="•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75000"/>
              <a:buFont typeface="Lucida Grande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rgbClr val="ED1C29"/>
              </a:buClr>
              <a:buSzPct val="75000"/>
              <a:buFont typeface="Lucida Grande"/>
              <a:buChar char="-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600" u="sng" dirty="0">
              <a:solidFill>
                <a:srgbClr val="525456">
                  <a:lumMod val="75000"/>
                </a:srgbClr>
              </a:solidFill>
              <a:latin typeface="Arial"/>
              <a:cs typeface="Arial"/>
            </a:endParaRPr>
          </a:p>
        </p:txBody>
      </p:sp>
      <p:pic>
        <p:nvPicPr>
          <p:cNvPr id="22" name="Picture 21" descr="CTR-sponsor-seals-bronze_1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639" y="2104534"/>
            <a:ext cx="887185" cy="887185"/>
          </a:xfrm>
          <a:prstGeom prst="rect">
            <a:avLst/>
          </a:prstGeom>
        </p:spPr>
      </p:pic>
      <p:sp>
        <p:nvSpPr>
          <p:cNvPr id="28" name="Content Placeholder 2"/>
          <p:cNvSpPr txBox="1">
            <a:spLocks/>
          </p:cNvSpPr>
          <p:nvPr/>
        </p:nvSpPr>
        <p:spPr>
          <a:xfrm>
            <a:off x="457200" y="5943600"/>
            <a:ext cx="8382000" cy="22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rgbClr val="ED1C29"/>
              </a:buClr>
              <a:buSzPct val="100000"/>
              <a:buFont typeface="Arial"/>
              <a:buChar char="•"/>
              <a:defRPr sz="2200" kern="120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00000"/>
              <a:buFont typeface="Lucida Grande"/>
              <a:buChar char="»"/>
              <a:defRPr sz="2000" kern="120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rgbClr val="ED1C29"/>
              </a:buClr>
              <a:buSzPct val="100000"/>
              <a:buFont typeface="Lucida Grande"/>
              <a:buChar char="-"/>
              <a:defRPr sz="1800" kern="120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§"/>
              <a:defRPr sz="1800" kern="1200" baseline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i="1" dirty="0">
                <a:solidFill>
                  <a:srgbClr val="525456">
                    <a:lumMod val="50000"/>
                  </a:srgbClr>
                </a:solidFill>
              </a:rPr>
              <a:t>Bellevue University Human Capital Lab and ROI Institute are Founding Bronze Partners</a:t>
            </a:r>
          </a:p>
        </p:txBody>
      </p:sp>
    </p:spTree>
    <p:extLst>
      <p:ext uri="{BB962C8B-B14F-4D97-AF65-F5344CB8AC3E}">
        <p14:creationId xmlns:p14="http://schemas.microsoft.com/office/powerpoint/2010/main" val="3968608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4648199" cy="2895600"/>
          </a:xfrm>
        </p:spPr>
        <p:txBody>
          <a:bodyPr>
            <a:normAutofit fontScale="92500"/>
          </a:bodyPr>
          <a:lstStyle/>
          <a:p>
            <a:pPr marL="344488" indent="-344488">
              <a:buBlip>
                <a:blip r:embed="rId3"/>
              </a:buBlip>
              <a:tabLst>
                <a:tab pos="344488" algn="l"/>
              </a:tabLst>
            </a:pPr>
            <a:r>
              <a:rPr lang="en-US" dirty="0"/>
              <a:t>Review of Measurement Framework and Efficiency Measures</a:t>
            </a:r>
          </a:p>
          <a:p>
            <a:pPr marL="344488" indent="-344488">
              <a:buBlip>
                <a:blip r:embed="rId3"/>
              </a:buBlip>
              <a:tabLst>
                <a:tab pos="344488" algn="l"/>
              </a:tabLst>
            </a:pPr>
            <a:r>
              <a:rPr lang="en-US" dirty="0"/>
              <a:t>Focus on Effectiveness Measures</a:t>
            </a:r>
          </a:p>
          <a:p>
            <a:pPr marL="344488" indent="-344488">
              <a:buBlip>
                <a:blip r:embed="rId3"/>
              </a:buBlip>
              <a:tabLst>
                <a:tab pos="344488" algn="l"/>
              </a:tabLst>
            </a:pPr>
            <a:r>
              <a:rPr lang="en-US" dirty="0"/>
              <a:t>Focus on Outcome Measures </a:t>
            </a:r>
          </a:p>
          <a:p>
            <a:pPr marL="344488" indent="-344488">
              <a:buBlip>
                <a:blip r:embed="rId3"/>
              </a:buBlip>
              <a:tabLst>
                <a:tab pos="344488" algn="l"/>
              </a:tabLst>
            </a:pPr>
            <a:r>
              <a:rPr lang="en-US" dirty="0"/>
              <a:t>Conclusion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3429000"/>
            <a:ext cx="2311400" cy="12192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Center for Talent Reporting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9A26-2E62-4332-8381-306FE67E17B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548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TDRp Framework and Efficiency Measures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Center for Talent Reporting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9A26-2E62-4332-8381-306FE67E17B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146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0C35CF4-467F-49B3-9461-34BFBDA9F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83CEBF-C570-44F6-8C85-9078FF7DF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701D78-F50F-4D1C-A5E6-A8AC25B06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2641C3-C6B1-49CA-BB98-EBD182AB8E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" y="457200"/>
            <a:ext cx="6934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80931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TDRP">
      <a:dk1>
        <a:srgbClr val="292929"/>
      </a:dk1>
      <a:lt1>
        <a:sysClr val="window" lastClr="FFFFFF"/>
      </a:lt1>
      <a:dk2>
        <a:srgbClr val="ED1C29"/>
      </a:dk2>
      <a:lt2>
        <a:srgbClr val="525456"/>
      </a:lt2>
      <a:accent1>
        <a:srgbClr val="FFFFFF"/>
      </a:accent1>
      <a:accent2>
        <a:srgbClr val="48AD97"/>
      </a:accent2>
      <a:accent3>
        <a:srgbClr val="97CB64"/>
      </a:accent3>
      <a:accent4>
        <a:srgbClr val="FCEF47"/>
      </a:accent4>
      <a:accent5>
        <a:srgbClr val="F68B33"/>
      </a:accent5>
      <a:accent6>
        <a:srgbClr val="525456"/>
      </a:accent6>
      <a:hlink>
        <a:srgbClr val="0000FF"/>
      </a:hlink>
      <a:folHlink>
        <a:srgbClr val="800080"/>
      </a:folHlink>
    </a:clrScheme>
    <a:fontScheme name="TDRP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tx2">
                <a:lumMod val="50000"/>
              </a:schemeClr>
            </a:gs>
            <a:gs pos="34000">
              <a:schemeClr val="tx2">
                <a:lumMod val="75000"/>
              </a:schemeClr>
            </a:gs>
            <a:gs pos="100000">
              <a:schemeClr val="tx2"/>
            </a:gs>
          </a:gsLst>
          <a:lin ang="162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1001">
          <a:schemeClr val="dk2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8_Advantage">
  <a:themeElements>
    <a:clrScheme name="TDRP">
      <a:dk1>
        <a:srgbClr val="292929"/>
      </a:dk1>
      <a:lt1>
        <a:sysClr val="window" lastClr="FFFFFF"/>
      </a:lt1>
      <a:dk2>
        <a:srgbClr val="ED1C29"/>
      </a:dk2>
      <a:lt2>
        <a:srgbClr val="525456"/>
      </a:lt2>
      <a:accent1>
        <a:srgbClr val="FFFFFF"/>
      </a:accent1>
      <a:accent2>
        <a:srgbClr val="48AD97"/>
      </a:accent2>
      <a:accent3>
        <a:srgbClr val="97CB64"/>
      </a:accent3>
      <a:accent4>
        <a:srgbClr val="FCEF47"/>
      </a:accent4>
      <a:accent5>
        <a:srgbClr val="F68B33"/>
      </a:accent5>
      <a:accent6>
        <a:srgbClr val="525456"/>
      </a:accent6>
      <a:hlink>
        <a:srgbClr val="0000FF"/>
      </a:hlink>
      <a:folHlink>
        <a:srgbClr val="800080"/>
      </a:folHlink>
    </a:clrScheme>
    <a:fontScheme name="TDRP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tx2">
                <a:lumMod val="50000"/>
              </a:schemeClr>
            </a:gs>
            <a:gs pos="34000">
              <a:schemeClr val="tx2">
                <a:lumMod val="75000"/>
              </a:schemeClr>
            </a:gs>
            <a:gs pos="100000">
              <a:schemeClr val="tx2"/>
            </a:gs>
          </a:gsLst>
          <a:lin ang="162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1001">
          <a:schemeClr val="dk2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9_Advantage">
  <a:themeElements>
    <a:clrScheme name="TDRP">
      <a:dk1>
        <a:srgbClr val="292929"/>
      </a:dk1>
      <a:lt1>
        <a:sysClr val="window" lastClr="FFFFFF"/>
      </a:lt1>
      <a:dk2>
        <a:srgbClr val="ED1C29"/>
      </a:dk2>
      <a:lt2>
        <a:srgbClr val="525456"/>
      </a:lt2>
      <a:accent1>
        <a:srgbClr val="FFFFFF"/>
      </a:accent1>
      <a:accent2>
        <a:srgbClr val="48AD97"/>
      </a:accent2>
      <a:accent3>
        <a:srgbClr val="97CB64"/>
      </a:accent3>
      <a:accent4>
        <a:srgbClr val="FCEF47"/>
      </a:accent4>
      <a:accent5>
        <a:srgbClr val="F68B33"/>
      </a:accent5>
      <a:accent6>
        <a:srgbClr val="525456"/>
      </a:accent6>
      <a:hlink>
        <a:srgbClr val="0000FF"/>
      </a:hlink>
      <a:folHlink>
        <a:srgbClr val="800080"/>
      </a:folHlink>
    </a:clrScheme>
    <a:fontScheme name="TDRP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tx2">
                <a:lumMod val="50000"/>
              </a:schemeClr>
            </a:gs>
            <a:gs pos="34000">
              <a:schemeClr val="tx2">
                <a:lumMod val="75000"/>
              </a:schemeClr>
            </a:gs>
            <a:gs pos="100000">
              <a:schemeClr val="tx2"/>
            </a:gs>
          </a:gsLst>
          <a:lin ang="162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1001">
          <a:schemeClr val="dk2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1_Advantage">
  <a:themeElements>
    <a:clrScheme name="TDRP">
      <a:dk1>
        <a:srgbClr val="292929"/>
      </a:dk1>
      <a:lt1>
        <a:sysClr val="window" lastClr="FFFFFF"/>
      </a:lt1>
      <a:dk2>
        <a:srgbClr val="ED1C29"/>
      </a:dk2>
      <a:lt2>
        <a:srgbClr val="525456"/>
      </a:lt2>
      <a:accent1>
        <a:srgbClr val="FFFFFF"/>
      </a:accent1>
      <a:accent2>
        <a:srgbClr val="48AD97"/>
      </a:accent2>
      <a:accent3>
        <a:srgbClr val="97CB64"/>
      </a:accent3>
      <a:accent4>
        <a:srgbClr val="FCEF47"/>
      </a:accent4>
      <a:accent5>
        <a:srgbClr val="F68B33"/>
      </a:accent5>
      <a:accent6>
        <a:srgbClr val="525456"/>
      </a:accent6>
      <a:hlink>
        <a:srgbClr val="0000FF"/>
      </a:hlink>
      <a:folHlink>
        <a:srgbClr val="800080"/>
      </a:folHlink>
    </a:clrScheme>
    <a:fontScheme name="TDRP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tx2">
                <a:lumMod val="50000"/>
              </a:schemeClr>
            </a:gs>
            <a:gs pos="34000">
              <a:schemeClr val="tx2">
                <a:lumMod val="75000"/>
              </a:schemeClr>
            </a:gs>
            <a:gs pos="100000">
              <a:schemeClr val="tx2"/>
            </a:gs>
          </a:gsLst>
          <a:lin ang="162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1001">
          <a:schemeClr val="dk2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2_Advantage">
  <a:themeElements>
    <a:clrScheme name="TDRP">
      <a:dk1>
        <a:srgbClr val="292929"/>
      </a:dk1>
      <a:lt1>
        <a:sysClr val="window" lastClr="FFFFFF"/>
      </a:lt1>
      <a:dk2>
        <a:srgbClr val="ED1C29"/>
      </a:dk2>
      <a:lt2>
        <a:srgbClr val="525456"/>
      </a:lt2>
      <a:accent1>
        <a:srgbClr val="FFFFFF"/>
      </a:accent1>
      <a:accent2>
        <a:srgbClr val="48AD97"/>
      </a:accent2>
      <a:accent3>
        <a:srgbClr val="97CB64"/>
      </a:accent3>
      <a:accent4>
        <a:srgbClr val="FCEF47"/>
      </a:accent4>
      <a:accent5>
        <a:srgbClr val="F68B33"/>
      </a:accent5>
      <a:accent6>
        <a:srgbClr val="525456"/>
      </a:accent6>
      <a:hlink>
        <a:srgbClr val="0000FF"/>
      </a:hlink>
      <a:folHlink>
        <a:srgbClr val="800080"/>
      </a:folHlink>
    </a:clrScheme>
    <a:fontScheme name="TDRP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tx2">
                <a:lumMod val="50000"/>
              </a:schemeClr>
            </a:gs>
            <a:gs pos="34000">
              <a:schemeClr val="tx2">
                <a:lumMod val="75000"/>
              </a:schemeClr>
            </a:gs>
            <a:gs pos="100000">
              <a:schemeClr val="tx2"/>
            </a:gs>
          </a:gsLst>
          <a:lin ang="162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1001">
          <a:schemeClr val="dk2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13_Advantage">
  <a:themeElements>
    <a:clrScheme name="TDRP">
      <a:dk1>
        <a:srgbClr val="292929"/>
      </a:dk1>
      <a:lt1>
        <a:sysClr val="window" lastClr="FFFFFF"/>
      </a:lt1>
      <a:dk2>
        <a:srgbClr val="ED1C29"/>
      </a:dk2>
      <a:lt2>
        <a:srgbClr val="525456"/>
      </a:lt2>
      <a:accent1>
        <a:srgbClr val="FFFFFF"/>
      </a:accent1>
      <a:accent2>
        <a:srgbClr val="48AD97"/>
      </a:accent2>
      <a:accent3>
        <a:srgbClr val="97CB64"/>
      </a:accent3>
      <a:accent4>
        <a:srgbClr val="FCEF47"/>
      </a:accent4>
      <a:accent5>
        <a:srgbClr val="F68B33"/>
      </a:accent5>
      <a:accent6>
        <a:srgbClr val="525456"/>
      </a:accent6>
      <a:hlink>
        <a:srgbClr val="0000FF"/>
      </a:hlink>
      <a:folHlink>
        <a:srgbClr val="800080"/>
      </a:folHlink>
    </a:clrScheme>
    <a:fontScheme name="TDRP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tx2">
                <a:lumMod val="50000"/>
              </a:schemeClr>
            </a:gs>
            <a:gs pos="34000">
              <a:schemeClr val="tx2">
                <a:lumMod val="75000"/>
              </a:schemeClr>
            </a:gs>
            <a:gs pos="100000">
              <a:schemeClr val="tx2"/>
            </a:gs>
          </a:gsLst>
          <a:lin ang="162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1001">
          <a:schemeClr val="dk2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16_Advantage">
  <a:themeElements>
    <a:clrScheme name="TDRP">
      <a:dk1>
        <a:srgbClr val="292929"/>
      </a:dk1>
      <a:lt1>
        <a:sysClr val="window" lastClr="FFFFFF"/>
      </a:lt1>
      <a:dk2>
        <a:srgbClr val="ED1C29"/>
      </a:dk2>
      <a:lt2>
        <a:srgbClr val="525456"/>
      </a:lt2>
      <a:accent1>
        <a:srgbClr val="FFFFFF"/>
      </a:accent1>
      <a:accent2>
        <a:srgbClr val="48AD97"/>
      </a:accent2>
      <a:accent3>
        <a:srgbClr val="97CB64"/>
      </a:accent3>
      <a:accent4>
        <a:srgbClr val="FCEF47"/>
      </a:accent4>
      <a:accent5>
        <a:srgbClr val="F68B33"/>
      </a:accent5>
      <a:accent6>
        <a:srgbClr val="525456"/>
      </a:accent6>
      <a:hlink>
        <a:srgbClr val="0000FF"/>
      </a:hlink>
      <a:folHlink>
        <a:srgbClr val="800080"/>
      </a:folHlink>
    </a:clrScheme>
    <a:fontScheme name="TDRP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tx2">
                <a:lumMod val="50000"/>
              </a:schemeClr>
            </a:gs>
            <a:gs pos="34000">
              <a:schemeClr val="tx2">
                <a:lumMod val="75000"/>
              </a:schemeClr>
            </a:gs>
            <a:gs pos="100000">
              <a:schemeClr val="tx2"/>
            </a:gs>
          </a:gsLst>
          <a:lin ang="162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1001">
          <a:schemeClr val="dk2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17_Advantage">
  <a:themeElements>
    <a:clrScheme name="TDRP">
      <a:dk1>
        <a:srgbClr val="292929"/>
      </a:dk1>
      <a:lt1>
        <a:sysClr val="window" lastClr="FFFFFF"/>
      </a:lt1>
      <a:dk2>
        <a:srgbClr val="ED1C29"/>
      </a:dk2>
      <a:lt2>
        <a:srgbClr val="525456"/>
      </a:lt2>
      <a:accent1>
        <a:srgbClr val="FFFFFF"/>
      </a:accent1>
      <a:accent2>
        <a:srgbClr val="48AD97"/>
      </a:accent2>
      <a:accent3>
        <a:srgbClr val="97CB64"/>
      </a:accent3>
      <a:accent4>
        <a:srgbClr val="FCEF47"/>
      </a:accent4>
      <a:accent5>
        <a:srgbClr val="F68B33"/>
      </a:accent5>
      <a:accent6>
        <a:srgbClr val="525456"/>
      </a:accent6>
      <a:hlink>
        <a:srgbClr val="0000FF"/>
      </a:hlink>
      <a:folHlink>
        <a:srgbClr val="800080"/>
      </a:folHlink>
    </a:clrScheme>
    <a:fontScheme name="TDRP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tx2">
                <a:lumMod val="50000"/>
              </a:schemeClr>
            </a:gs>
            <a:gs pos="34000">
              <a:schemeClr val="tx2">
                <a:lumMod val="75000"/>
              </a:schemeClr>
            </a:gs>
            <a:gs pos="100000">
              <a:schemeClr val="tx2"/>
            </a:gs>
          </a:gsLst>
          <a:lin ang="162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1001">
          <a:schemeClr val="dk2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18_Advantage">
  <a:themeElements>
    <a:clrScheme name="TDRP">
      <a:dk1>
        <a:srgbClr val="292929"/>
      </a:dk1>
      <a:lt1>
        <a:sysClr val="window" lastClr="FFFFFF"/>
      </a:lt1>
      <a:dk2>
        <a:srgbClr val="ED1C29"/>
      </a:dk2>
      <a:lt2>
        <a:srgbClr val="525456"/>
      </a:lt2>
      <a:accent1>
        <a:srgbClr val="FFFFFF"/>
      </a:accent1>
      <a:accent2>
        <a:srgbClr val="48AD97"/>
      </a:accent2>
      <a:accent3>
        <a:srgbClr val="97CB64"/>
      </a:accent3>
      <a:accent4>
        <a:srgbClr val="FCEF47"/>
      </a:accent4>
      <a:accent5>
        <a:srgbClr val="F68B33"/>
      </a:accent5>
      <a:accent6>
        <a:srgbClr val="525456"/>
      </a:accent6>
      <a:hlink>
        <a:srgbClr val="0000FF"/>
      </a:hlink>
      <a:folHlink>
        <a:srgbClr val="800080"/>
      </a:folHlink>
    </a:clrScheme>
    <a:fontScheme name="TDRP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tx2">
                <a:lumMod val="50000"/>
              </a:schemeClr>
            </a:gs>
            <a:gs pos="34000">
              <a:schemeClr val="tx2">
                <a:lumMod val="75000"/>
              </a:schemeClr>
            </a:gs>
            <a:gs pos="100000">
              <a:schemeClr val="tx2"/>
            </a:gs>
          </a:gsLst>
          <a:lin ang="162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1001">
          <a:schemeClr val="dk2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0_Advantage">
  <a:themeElements>
    <a:clrScheme name="TDRP">
      <a:dk1>
        <a:srgbClr val="292929"/>
      </a:dk1>
      <a:lt1>
        <a:sysClr val="window" lastClr="FFFFFF"/>
      </a:lt1>
      <a:dk2>
        <a:srgbClr val="ED1C29"/>
      </a:dk2>
      <a:lt2>
        <a:srgbClr val="525456"/>
      </a:lt2>
      <a:accent1>
        <a:srgbClr val="FFFFFF"/>
      </a:accent1>
      <a:accent2>
        <a:srgbClr val="48AD97"/>
      </a:accent2>
      <a:accent3>
        <a:srgbClr val="97CB64"/>
      </a:accent3>
      <a:accent4>
        <a:srgbClr val="FCEF47"/>
      </a:accent4>
      <a:accent5>
        <a:srgbClr val="F68B33"/>
      </a:accent5>
      <a:accent6>
        <a:srgbClr val="525456"/>
      </a:accent6>
      <a:hlink>
        <a:srgbClr val="0000FF"/>
      </a:hlink>
      <a:folHlink>
        <a:srgbClr val="800080"/>
      </a:folHlink>
    </a:clrScheme>
    <a:fontScheme name="TDRP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Advantage">
  <a:themeElements>
    <a:clrScheme name="TDRP">
      <a:dk1>
        <a:srgbClr val="292929"/>
      </a:dk1>
      <a:lt1>
        <a:sysClr val="window" lastClr="FFFFFF"/>
      </a:lt1>
      <a:dk2>
        <a:srgbClr val="ED1C29"/>
      </a:dk2>
      <a:lt2>
        <a:srgbClr val="525456"/>
      </a:lt2>
      <a:accent1>
        <a:srgbClr val="FFFFFF"/>
      </a:accent1>
      <a:accent2>
        <a:srgbClr val="48AD97"/>
      </a:accent2>
      <a:accent3>
        <a:srgbClr val="97CB64"/>
      </a:accent3>
      <a:accent4>
        <a:srgbClr val="FCEF47"/>
      </a:accent4>
      <a:accent5>
        <a:srgbClr val="F68B33"/>
      </a:accent5>
      <a:accent6>
        <a:srgbClr val="525456"/>
      </a:accent6>
      <a:hlink>
        <a:srgbClr val="0000FF"/>
      </a:hlink>
      <a:folHlink>
        <a:srgbClr val="800080"/>
      </a:folHlink>
    </a:clrScheme>
    <a:fontScheme name="TDRP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Custom Design">
  <a:themeElements>
    <a:clrScheme name="TDRP">
      <a:dk1>
        <a:srgbClr val="292929"/>
      </a:dk1>
      <a:lt1>
        <a:sysClr val="window" lastClr="FFFFFF"/>
      </a:lt1>
      <a:dk2>
        <a:srgbClr val="ED1C29"/>
      </a:dk2>
      <a:lt2>
        <a:srgbClr val="525456"/>
      </a:lt2>
      <a:accent1>
        <a:srgbClr val="FFFFFF"/>
      </a:accent1>
      <a:accent2>
        <a:srgbClr val="48AD97"/>
      </a:accent2>
      <a:accent3>
        <a:srgbClr val="97CB64"/>
      </a:accent3>
      <a:accent4>
        <a:srgbClr val="FCEF47"/>
      </a:accent4>
      <a:accent5>
        <a:srgbClr val="F68B33"/>
      </a:accent5>
      <a:accent6>
        <a:srgbClr val="525456"/>
      </a:accent6>
      <a:hlink>
        <a:srgbClr val="0000FF"/>
      </a:hlink>
      <a:folHlink>
        <a:srgbClr val="800080"/>
      </a:folHlink>
    </a:clrScheme>
    <a:fontScheme name="TDRP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Advantage">
  <a:themeElements>
    <a:clrScheme name="TDRP">
      <a:dk1>
        <a:srgbClr val="292929"/>
      </a:dk1>
      <a:lt1>
        <a:sysClr val="window" lastClr="FFFFFF"/>
      </a:lt1>
      <a:dk2>
        <a:srgbClr val="ED1C29"/>
      </a:dk2>
      <a:lt2>
        <a:srgbClr val="525456"/>
      </a:lt2>
      <a:accent1>
        <a:srgbClr val="FFFFFF"/>
      </a:accent1>
      <a:accent2>
        <a:srgbClr val="48AD97"/>
      </a:accent2>
      <a:accent3>
        <a:srgbClr val="97CB64"/>
      </a:accent3>
      <a:accent4>
        <a:srgbClr val="FCEF47"/>
      </a:accent4>
      <a:accent5>
        <a:srgbClr val="F68B33"/>
      </a:accent5>
      <a:accent6>
        <a:srgbClr val="525456"/>
      </a:accent6>
      <a:hlink>
        <a:srgbClr val="0000FF"/>
      </a:hlink>
      <a:folHlink>
        <a:srgbClr val="800080"/>
      </a:folHlink>
    </a:clrScheme>
    <a:fontScheme name="TDRP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tx2">
                <a:lumMod val="50000"/>
              </a:schemeClr>
            </a:gs>
            <a:gs pos="34000">
              <a:schemeClr val="tx2">
                <a:lumMod val="75000"/>
              </a:schemeClr>
            </a:gs>
            <a:gs pos="100000">
              <a:schemeClr val="tx2"/>
            </a:gs>
          </a:gsLst>
          <a:lin ang="162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1001">
          <a:schemeClr val="dk2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Advantage">
  <a:themeElements>
    <a:clrScheme name="TDRP">
      <a:dk1>
        <a:srgbClr val="292929"/>
      </a:dk1>
      <a:lt1>
        <a:sysClr val="window" lastClr="FFFFFF"/>
      </a:lt1>
      <a:dk2>
        <a:srgbClr val="ED1C29"/>
      </a:dk2>
      <a:lt2>
        <a:srgbClr val="525456"/>
      </a:lt2>
      <a:accent1>
        <a:srgbClr val="FFFFFF"/>
      </a:accent1>
      <a:accent2>
        <a:srgbClr val="48AD97"/>
      </a:accent2>
      <a:accent3>
        <a:srgbClr val="97CB64"/>
      </a:accent3>
      <a:accent4>
        <a:srgbClr val="FCEF47"/>
      </a:accent4>
      <a:accent5>
        <a:srgbClr val="F68B33"/>
      </a:accent5>
      <a:accent6>
        <a:srgbClr val="525456"/>
      </a:accent6>
      <a:hlink>
        <a:srgbClr val="0000FF"/>
      </a:hlink>
      <a:folHlink>
        <a:srgbClr val="800080"/>
      </a:folHlink>
    </a:clrScheme>
    <a:fontScheme name="TDRP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tx2">
                <a:lumMod val="50000"/>
              </a:schemeClr>
            </a:gs>
            <a:gs pos="34000">
              <a:schemeClr val="tx2">
                <a:lumMod val="75000"/>
              </a:schemeClr>
            </a:gs>
            <a:gs pos="100000">
              <a:schemeClr val="tx2"/>
            </a:gs>
          </a:gsLst>
          <a:lin ang="162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1001">
          <a:schemeClr val="dk2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Advantage">
  <a:themeElements>
    <a:clrScheme name="TDRP">
      <a:dk1>
        <a:srgbClr val="292929"/>
      </a:dk1>
      <a:lt1>
        <a:sysClr val="window" lastClr="FFFFFF"/>
      </a:lt1>
      <a:dk2>
        <a:srgbClr val="ED1C29"/>
      </a:dk2>
      <a:lt2>
        <a:srgbClr val="525456"/>
      </a:lt2>
      <a:accent1>
        <a:srgbClr val="FFFFFF"/>
      </a:accent1>
      <a:accent2>
        <a:srgbClr val="48AD97"/>
      </a:accent2>
      <a:accent3>
        <a:srgbClr val="97CB64"/>
      </a:accent3>
      <a:accent4>
        <a:srgbClr val="FCEF47"/>
      </a:accent4>
      <a:accent5>
        <a:srgbClr val="F68B33"/>
      </a:accent5>
      <a:accent6>
        <a:srgbClr val="525456"/>
      </a:accent6>
      <a:hlink>
        <a:srgbClr val="0000FF"/>
      </a:hlink>
      <a:folHlink>
        <a:srgbClr val="800080"/>
      </a:folHlink>
    </a:clrScheme>
    <a:fontScheme name="TDRP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tx2">
                <a:lumMod val="50000"/>
              </a:schemeClr>
            </a:gs>
            <a:gs pos="34000">
              <a:schemeClr val="tx2">
                <a:lumMod val="75000"/>
              </a:schemeClr>
            </a:gs>
            <a:gs pos="100000">
              <a:schemeClr val="tx2"/>
            </a:gs>
          </a:gsLst>
          <a:lin ang="162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1001">
          <a:schemeClr val="dk2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4_Advantage">
  <a:themeElements>
    <a:clrScheme name="TDRP">
      <a:dk1>
        <a:srgbClr val="292929"/>
      </a:dk1>
      <a:lt1>
        <a:sysClr val="window" lastClr="FFFFFF"/>
      </a:lt1>
      <a:dk2>
        <a:srgbClr val="ED1C29"/>
      </a:dk2>
      <a:lt2>
        <a:srgbClr val="525456"/>
      </a:lt2>
      <a:accent1>
        <a:srgbClr val="FFFFFF"/>
      </a:accent1>
      <a:accent2>
        <a:srgbClr val="48AD97"/>
      </a:accent2>
      <a:accent3>
        <a:srgbClr val="97CB64"/>
      </a:accent3>
      <a:accent4>
        <a:srgbClr val="FCEF47"/>
      </a:accent4>
      <a:accent5>
        <a:srgbClr val="F68B33"/>
      </a:accent5>
      <a:accent6>
        <a:srgbClr val="525456"/>
      </a:accent6>
      <a:hlink>
        <a:srgbClr val="0000FF"/>
      </a:hlink>
      <a:folHlink>
        <a:srgbClr val="800080"/>
      </a:folHlink>
    </a:clrScheme>
    <a:fontScheme name="TDRP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tx2">
                <a:lumMod val="50000"/>
              </a:schemeClr>
            </a:gs>
            <a:gs pos="34000">
              <a:schemeClr val="tx2">
                <a:lumMod val="75000"/>
              </a:schemeClr>
            </a:gs>
            <a:gs pos="100000">
              <a:schemeClr val="tx2"/>
            </a:gs>
          </a:gsLst>
          <a:lin ang="162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1001">
          <a:schemeClr val="dk2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Advantage">
  <a:themeElements>
    <a:clrScheme name="TDRP">
      <a:dk1>
        <a:srgbClr val="292929"/>
      </a:dk1>
      <a:lt1>
        <a:sysClr val="window" lastClr="FFFFFF"/>
      </a:lt1>
      <a:dk2>
        <a:srgbClr val="ED1C29"/>
      </a:dk2>
      <a:lt2>
        <a:srgbClr val="525456"/>
      </a:lt2>
      <a:accent1>
        <a:srgbClr val="FFFFFF"/>
      </a:accent1>
      <a:accent2>
        <a:srgbClr val="48AD97"/>
      </a:accent2>
      <a:accent3>
        <a:srgbClr val="97CB64"/>
      </a:accent3>
      <a:accent4>
        <a:srgbClr val="FCEF47"/>
      </a:accent4>
      <a:accent5>
        <a:srgbClr val="F68B33"/>
      </a:accent5>
      <a:accent6>
        <a:srgbClr val="525456"/>
      </a:accent6>
      <a:hlink>
        <a:srgbClr val="0000FF"/>
      </a:hlink>
      <a:folHlink>
        <a:srgbClr val="800080"/>
      </a:folHlink>
    </a:clrScheme>
    <a:fontScheme name="TDRP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tx2">
                <a:lumMod val="50000"/>
              </a:schemeClr>
            </a:gs>
            <a:gs pos="34000">
              <a:schemeClr val="tx2">
                <a:lumMod val="75000"/>
              </a:schemeClr>
            </a:gs>
            <a:gs pos="100000">
              <a:schemeClr val="tx2"/>
            </a:gs>
          </a:gsLst>
          <a:lin ang="162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1001">
          <a:schemeClr val="dk2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68490</TotalTime>
  <Words>4165</Words>
  <Application>Microsoft Office PowerPoint</Application>
  <PresentationFormat>On-screen Show (4:3)</PresentationFormat>
  <Paragraphs>594</Paragraphs>
  <Slides>50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74" baseType="lpstr">
      <vt:lpstr>Arial</vt:lpstr>
      <vt:lpstr>Calibri</vt:lpstr>
      <vt:lpstr>Lucida Grande</vt:lpstr>
      <vt:lpstr>Times New Roman</vt:lpstr>
      <vt:lpstr>Wingdings</vt:lpstr>
      <vt:lpstr>Wingdings 2</vt:lpstr>
      <vt:lpstr>Advantage</vt:lpstr>
      <vt:lpstr>20_Advantage</vt:lpstr>
      <vt:lpstr>1_Advantage</vt:lpstr>
      <vt:lpstr>4_Custom Design</vt:lpstr>
      <vt:lpstr>2_Advantage</vt:lpstr>
      <vt:lpstr>3_Advantage</vt:lpstr>
      <vt:lpstr>5_Advantage</vt:lpstr>
      <vt:lpstr>4_Advantage</vt:lpstr>
      <vt:lpstr>6_Advantage</vt:lpstr>
      <vt:lpstr>8_Advantage</vt:lpstr>
      <vt:lpstr>9_Advantage</vt:lpstr>
      <vt:lpstr>11_Advantage</vt:lpstr>
      <vt:lpstr>12_Advantage</vt:lpstr>
      <vt:lpstr>13_Advantage</vt:lpstr>
      <vt:lpstr>16_Advantage</vt:lpstr>
      <vt:lpstr>17_Advantage</vt:lpstr>
      <vt:lpstr>18_Advantage</vt:lpstr>
      <vt:lpstr>Worksheet</vt:lpstr>
      <vt:lpstr>Focus on Effectiveness and Outcome Measures  #3 in the Nine-part Series  </vt:lpstr>
      <vt:lpstr>Logistics for Today’s Webinar</vt:lpstr>
      <vt:lpstr>Your Facilitator</vt:lpstr>
      <vt:lpstr>The Center for Talent Reporting: The Home of TDRp</vt:lpstr>
      <vt:lpstr>Our Partners </vt:lpstr>
      <vt:lpstr>Our Partners </vt:lpstr>
      <vt:lpstr>Today’s Discussion</vt:lpstr>
      <vt:lpstr>Review of TDRp Framework and Efficiency Measures</vt:lpstr>
      <vt:lpstr> </vt:lpstr>
      <vt:lpstr>The Three Types of TDRp Measures</vt:lpstr>
      <vt:lpstr>A Good Measurement Strategy Will           Contain All Three Types </vt:lpstr>
      <vt:lpstr>Focus on Effectiveness Measures</vt:lpstr>
      <vt:lpstr>Effectiveness Measures</vt:lpstr>
      <vt:lpstr>L&amp;D Effectiveness Measures </vt:lpstr>
      <vt:lpstr>Level 1: Reaction or Satisfaction For Participants</vt:lpstr>
      <vt:lpstr>Level 1: Reaction or Satisfaction For Goal Owners</vt:lpstr>
      <vt:lpstr>Level 2: Learning</vt:lpstr>
      <vt:lpstr>Level 3: Application or Behavior</vt:lpstr>
      <vt:lpstr>Level 3: Application or Behavior (continued) </vt:lpstr>
      <vt:lpstr>Level 4: Results and Impact</vt:lpstr>
      <vt:lpstr>Level 4: Phillips Impact</vt:lpstr>
      <vt:lpstr>Level 5: ROI</vt:lpstr>
      <vt:lpstr>ROI Example</vt:lpstr>
      <vt:lpstr>Most Common Effectiveness Measures for L&amp;D</vt:lpstr>
      <vt:lpstr>Minimum Recommended Effectiveness Measures</vt:lpstr>
      <vt:lpstr>Focus on Outcome Measures</vt:lpstr>
      <vt:lpstr>Outcome Measures</vt:lpstr>
      <vt:lpstr>What Is Impact? </vt:lpstr>
      <vt:lpstr>Outcome Measures  </vt:lpstr>
      <vt:lpstr>What CEOs Want (2010) Research from Jack and Patti Phillips:</vt:lpstr>
      <vt:lpstr>How Much Progress Have We Made?</vt:lpstr>
      <vt:lpstr>Background and Context</vt:lpstr>
      <vt:lpstr>Results Versus Impact</vt:lpstr>
      <vt:lpstr>Results Versus Impact (continued)</vt:lpstr>
      <vt:lpstr>Return on Expectations (ROE) in a Nutshell</vt:lpstr>
      <vt:lpstr>The Issue of Isolation </vt:lpstr>
      <vt:lpstr>Control Groups and Trendlines</vt:lpstr>
      <vt:lpstr>Regression and The Participant Estimation Method of Isolation </vt:lpstr>
      <vt:lpstr>Example of Participant Estimation Method for Isolating Impact</vt:lpstr>
      <vt:lpstr>Follow-Up Surveys Used to Determine Final Estimate of Impact</vt:lpstr>
      <vt:lpstr>Example Using Data from Generic Survey</vt:lpstr>
      <vt:lpstr>Example Using Data from Custom Survey</vt:lpstr>
      <vt:lpstr>Recommendation for Outcome Measures</vt:lpstr>
      <vt:lpstr>Conclusion</vt:lpstr>
      <vt:lpstr>Summary</vt:lpstr>
      <vt:lpstr>Learn More about Measurement &amp; Reporting, TDRp</vt:lpstr>
      <vt:lpstr>Measurement Demystified Workshop</vt:lpstr>
      <vt:lpstr>Ways to Accelerate Your Mastery</vt:lpstr>
      <vt:lpstr>Become a Member of the Center for Talent Reporting</vt:lpstr>
      <vt:lpstr>Wrap Up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Susan3</dc:creator>
  <cp:lastModifiedBy>David Vance</cp:lastModifiedBy>
  <cp:revision>469</cp:revision>
  <cp:lastPrinted>2015-11-09T17:29:00Z</cp:lastPrinted>
  <dcterms:created xsi:type="dcterms:W3CDTF">2010-11-17T13:34:42Z</dcterms:created>
  <dcterms:modified xsi:type="dcterms:W3CDTF">2023-03-26T19:40:36Z</dcterms:modified>
</cp:coreProperties>
</file>