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674" r:id="rId2"/>
    <p:sldMasterId id="2147483676" r:id="rId3"/>
    <p:sldMasterId id="2147483682" r:id="rId4"/>
    <p:sldMasterId id="2147483684" r:id="rId5"/>
    <p:sldMasterId id="2147483690" r:id="rId6"/>
  </p:sldMasterIdLst>
  <p:notesMasterIdLst>
    <p:notesMasterId r:id="rId56"/>
  </p:notesMasterIdLst>
  <p:sldIdLst>
    <p:sldId id="257" r:id="rId7"/>
    <p:sldId id="780" r:id="rId8"/>
    <p:sldId id="1696" r:id="rId9"/>
    <p:sldId id="389" r:id="rId10"/>
    <p:sldId id="1697" r:id="rId11"/>
    <p:sldId id="262" r:id="rId12"/>
    <p:sldId id="263" r:id="rId13"/>
    <p:sldId id="748" r:id="rId14"/>
    <p:sldId id="664" r:id="rId15"/>
    <p:sldId id="386" r:id="rId16"/>
    <p:sldId id="345" r:id="rId17"/>
    <p:sldId id="760" r:id="rId18"/>
    <p:sldId id="777" r:id="rId19"/>
    <p:sldId id="391" r:id="rId20"/>
    <p:sldId id="351" r:id="rId21"/>
    <p:sldId id="350" r:id="rId22"/>
    <p:sldId id="356" r:id="rId23"/>
    <p:sldId id="401" r:id="rId24"/>
    <p:sldId id="763" r:id="rId25"/>
    <p:sldId id="357" r:id="rId26"/>
    <p:sldId id="358" r:id="rId27"/>
    <p:sldId id="762" r:id="rId28"/>
    <p:sldId id="766" r:id="rId29"/>
    <p:sldId id="388" r:id="rId30"/>
    <p:sldId id="387" r:id="rId31"/>
    <p:sldId id="349" r:id="rId32"/>
    <p:sldId id="778" r:id="rId33"/>
    <p:sldId id="768" r:id="rId34"/>
    <p:sldId id="767" r:id="rId35"/>
    <p:sldId id="769" r:id="rId36"/>
    <p:sldId id="770" r:id="rId37"/>
    <p:sldId id="761" r:id="rId38"/>
    <p:sldId id="774" r:id="rId39"/>
    <p:sldId id="775" r:id="rId40"/>
    <p:sldId id="776" r:id="rId41"/>
    <p:sldId id="773" r:id="rId42"/>
    <p:sldId id="360" r:id="rId43"/>
    <p:sldId id="771" r:id="rId44"/>
    <p:sldId id="764" r:id="rId45"/>
    <p:sldId id="772" r:id="rId46"/>
    <p:sldId id="337" r:id="rId47"/>
    <p:sldId id="392" r:id="rId48"/>
    <p:sldId id="1698" r:id="rId49"/>
    <p:sldId id="1679" r:id="rId50"/>
    <p:sldId id="1699" r:id="rId51"/>
    <p:sldId id="1680" r:id="rId52"/>
    <p:sldId id="395" r:id="rId53"/>
    <p:sldId id="606" r:id="rId54"/>
    <p:sldId id="393" r:id="rId5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6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E24CB49-2103-4B4E-961F-A4FA245767A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6A8B3E8-D46D-47F2-9F1B-CCE6D174B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7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8F3C-3DB4-8849-BEE5-29187FCFA79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5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B237-2281-46B9-A09A-1F3A1B3241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0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POLL #1: What is your HR Function (check all that apply)</a:t>
            </a:r>
          </a:p>
          <a:p>
            <a:pPr marL="171697" indent="-171697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Learning &amp; Development</a:t>
            </a:r>
          </a:p>
          <a:p>
            <a:pPr marL="171697" indent="-171697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Leadership Development</a:t>
            </a:r>
          </a:p>
          <a:p>
            <a:pPr marL="171697" indent="-171697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Capability Development (career planning and progression)</a:t>
            </a:r>
          </a:p>
          <a:p>
            <a:pPr marL="171697" indent="-171697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Talent Acquisition</a:t>
            </a:r>
          </a:p>
          <a:p>
            <a:pPr marL="171697" indent="-171697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8F3C-3DB4-8849-BEE5-29187FCFA79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3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image.jpg"/>
          <p:cNvPicPr>
            <a:picLocks noChangeAspect="1"/>
          </p:cNvPicPr>
          <p:nvPr userDrawn="1"/>
        </p:nvPicPr>
        <p:blipFill rotWithShape="1">
          <a:blip r:embed="rId2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620" y="228600"/>
            <a:ext cx="4178579" cy="4191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7534" y="52069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36576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4724398"/>
            <a:ext cx="3790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1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3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7556313" cy="1317626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3B4513D-F168-42F0-B207-97ECE84050DC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391100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4591E5AA-41D3-4E2B-9D5F-5FB8EEE20783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573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4591E5AA-41D3-4E2B-9D5F-5FB8EEE20783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223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4180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81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6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9883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n-US" sz="32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0FC2-C65E-40CF-8352-88C749E04BC8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9-Aug-22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798" y="381006"/>
            <a:ext cx="609600" cy="365125"/>
          </a:xfrm>
        </p:spPr>
        <p:txBody>
          <a:bodyPr/>
          <a:lstStyle/>
          <a:p>
            <a:fld id="{CB94A5B6-A587-BD47-8B1E-DC3DA0554F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3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04800"/>
            <a:ext cx="7556313" cy="1316736"/>
          </a:xfrm>
        </p:spPr>
        <p:txBody>
          <a:bodyPr/>
          <a:lstStyle>
            <a:lvl1pPr>
              <a:defRPr sz="3200"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52600"/>
            <a:ext cx="8354173" cy="4419600"/>
          </a:xfrm>
        </p:spPr>
        <p:txBody>
          <a:bodyPr>
            <a:noAutofit/>
          </a:bodyPr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9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F4418034-63F7-4D77-B94E-02B4A672978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9-Aug-22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8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124200"/>
            <a:ext cx="7556313" cy="1317626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00DBE00-1E27-499C-B437-EFF012A669A4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Center For Talent Reporting                                  www.centerfortalentreporting.org</a:t>
            </a:r>
          </a:p>
        </p:txBody>
      </p:sp>
    </p:spTree>
    <p:extLst>
      <p:ext uri="{BB962C8B-B14F-4D97-AF65-F5344CB8AC3E}">
        <p14:creationId xmlns:p14="http://schemas.microsoft.com/office/powerpoint/2010/main" val="73354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19067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1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3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19067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1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04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19067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1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73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0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19067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1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9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19067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1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84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3" r:id="rId2"/>
    <p:sldLayoutId id="2147483704" r:id="rId3"/>
    <p:sldLayoutId id="2147483705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19067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1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22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6" r:id="rId2"/>
    <p:sldLayoutId id="2147483711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5B01B.0FD91C30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amazon.com/Measurement-Demystified-Creating-Analytics-Reporting/dp/1950496899/ref=sr_1_1?crid=TMTOJ0Y9EA3K&amp;dchild=1&amp;keywords=measurement+demystified&amp;qid=1605377474&amp;sprefix=measureemnt+demys%2Caps%2C186&amp;sr=8-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Avance@CenterforTalentReporting.org" TargetMode="Externa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DVance@CenterforTalentReporting.org" TargetMode="External"/><Relationship Id="rId2" Type="http://schemas.openxmlformats.org/officeDocument/2006/relationships/hyperlink" Target="http://www.centerfortalentreporting.org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886200" cy="2472266"/>
          </a:xfrm>
        </p:spPr>
        <p:txBody>
          <a:bodyPr>
            <a:noAutofit/>
          </a:bodyPr>
          <a:lstStyle/>
          <a:p>
            <a:r>
              <a:rPr lang="en-US" sz="4400" b="1" dirty="0"/>
              <a:t>Reporting </a:t>
            </a:r>
            <a:r>
              <a:rPr lang="en-US" sz="3200" b="1" dirty="0"/>
              <a:t>and</a:t>
            </a:r>
            <a:r>
              <a:rPr lang="en-US" sz="4400" b="1" dirty="0"/>
              <a:t> Running Learning Like a Business</a:t>
            </a:r>
            <a:br>
              <a:rPr lang="en-US" sz="4400" b="1" dirty="0"/>
            </a:br>
            <a:br>
              <a:rPr lang="en-US" sz="3200" b="1" dirty="0"/>
            </a:br>
            <a:r>
              <a:rPr lang="en-US" sz="2400" b="1" dirty="0"/>
              <a:t>#5 in the Nine-part Series</a:t>
            </a:r>
            <a:br>
              <a:rPr lang="en-US" sz="3200" b="1" dirty="0"/>
            </a:br>
            <a:br>
              <a:rPr lang="en-US" sz="3200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953000"/>
            <a:ext cx="4038600" cy="121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David Vance</a:t>
            </a:r>
          </a:p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Executive Director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1242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Reporting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9E0DF09-BEA2-4610-B881-7617288AE386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</p:spTree>
    <p:extLst>
      <p:ext uri="{BB962C8B-B14F-4D97-AF65-F5344CB8AC3E}">
        <p14:creationId xmlns:p14="http://schemas.microsoft.com/office/powerpoint/2010/main" val="373324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Are the Connection Between Measures and the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critical role of reports</a:t>
            </a:r>
          </a:p>
          <a:p>
            <a:pPr lvl="1"/>
            <a:r>
              <a:rPr lang="en-US" dirty="0"/>
              <a:t>Measures =&gt; Reports =&gt; User </a:t>
            </a:r>
          </a:p>
          <a:p>
            <a:pPr lvl="1"/>
            <a:endParaRPr lang="en-US" dirty="0"/>
          </a:p>
          <a:p>
            <a:r>
              <a:rPr lang="en-US" dirty="0"/>
              <a:t>Reports should be designed to provide the user with the information they want</a:t>
            </a:r>
          </a:p>
          <a:p>
            <a:pPr lvl="1"/>
            <a:r>
              <a:rPr lang="en-US" dirty="0"/>
              <a:t>Single piece of information probably does not require a report</a:t>
            </a:r>
          </a:p>
          <a:p>
            <a:pPr lvl="1"/>
            <a:r>
              <a:rPr lang="en-US" dirty="0"/>
              <a:t>Multiple data elements generally will</a:t>
            </a:r>
          </a:p>
          <a:p>
            <a:pPr lvl="3"/>
            <a:r>
              <a:rPr lang="en-US" dirty="0"/>
              <a:t>One measure with multiple elements (number of participants by month)</a:t>
            </a:r>
          </a:p>
          <a:p>
            <a:pPr lvl="3"/>
            <a:r>
              <a:rPr lang="en-US" dirty="0"/>
              <a:t>Multiple measures each with single element (L1-L3 for the first quarter)</a:t>
            </a:r>
          </a:p>
          <a:p>
            <a:pPr lvl="3"/>
            <a:r>
              <a:rPr lang="en-US" dirty="0"/>
              <a:t>Multiple measures each with multiple elements (L1-L3 over eight quarters)</a:t>
            </a:r>
          </a:p>
          <a:p>
            <a:pPr lvl="1"/>
            <a:r>
              <a:rPr lang="en-US" dirty="0"/>
              <a:t>Written report or PPT may be preferred over a table or in addition to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3D98-9AD1-48EA-B456-6924FDE4804E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15F4-DB26-4C69-97EB-D9383B75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Requirements by Reason to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D449-813C-4CB6-819B-72D64C884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FA248-9686-4521-A0BA-D3F7ECEF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6A1D10-8131-4170-A714-6DCF63E8E5E8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9-Aug-22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14CE5-5651-41A4-A9EA-4EBF38CC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66776-7542-4007-A105-D723B001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ADD0C8-CD4C-4499-86C0-E49DF7E045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2000249"/>
            <a:ext cx="7502526" cy="3569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63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Scorecards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4418034-63F7-4D77-B94E-02B4A672978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9-Aug-22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</p:spTree>
    <p:extLst>
      <p:ext uri="{BB962C8B-B14F-4D97-AF65-F5344CB8AC3E}">
        <p14:creationId xmlns:p14="http://schemas.microsoft.com/office/powerpoint/2010/main" val="268544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Scorecard 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6" y="2015570"/>
            <a:ext cx="8354173" cy="4156629"/>
          </a:xfrm>
        </p:spPr>
        <p:txBody>
          <a:bodyPr/>
          <a:lstStyle/>
          <a:p>
            <a:r>
              <a:rPr lang="en-US" sz="2400" dirty="0"/>
              <a:t>Data in tabular form</a:t>
            </a:r>
          </a:p>
          <a:p>
            <a:pPr lvl="1"/>
            <a:r>
              <a:rPr lang="en-US" sz="2000" dirty="0"/>
              <a:t>Typically, rows are the measures, columns are the time periods</a:t>
            </a:r>
          </a:p>
          <a:p>
            <a:r>
              <a:rPr lang="en-US" sz="2400" dirty="0"/>
              <a:t>Use scorecards to inform (or monitor)</a:t>
            </a:r>
          </a:p>
          <a:p>
            <a:pPr lvl="1"/>
            <a:r>
              <a:rPr lang="en-US" sz="2000" dirty="0"/>
              <a:t>Show actual results by month, quarter, year-to-date, year</a:t>
            </a:r>
          </a:p>
          <a:p>
            <a:pPr lvl="1"/>
            <a:r>
              <a:rPr lang="en-US" sz="2000" dirty="0"/>
              <a:t>May include a comparison to</a:t>
            </a:r>
          </a:p>
          <a:p>
            <a:pPr lvl="2"/>
            <a:r>
              <a:rPr lang="en-US" dirty="0"/>
              <a:t>Prior month, quarter, year</a:t>
            </a:r>
          </a:p>
          <a:p>
            <a:pPr lvl="2"/>
            <a:r>
              <a:rPr lang="en-US" dirty="0"/>
              <a:t>Threshold or Benchmark</a:t>
            </a:r>
          </a:p>
          <a:p>
            <a:r>
              <a:rPr lang="en-US" sz="2400" dirty="0"/>
              <a:t>Scorecards will always be</a:t>
            </a:r>
          </a:p>
          <a:p>
            <a:pPr lvl="1"/>
            <a:r>
              <a:rPr lang="en-US" sz="2000" dirty="0"/>
              <a:t>Backwards looking</a:t>
            </a:r>
          </a:p>
          <a:p>
            <a:pPr lvl="1"/>
            <a:r>
              <a:rPr lang="en-US" sz="2000" dirty="0"/>
              <a:t>Static</a:t>
            </a:r>
          </a:p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233D-E5BE-4088-BDA1-24FEEB6EE547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8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Typical Table or Scorecard</a:t>
            </a:r>
            <a:br>
              <a:rPr lang="en-US" dirty="0"/>
            </a:br>
            <a:r>
              <a:rPr lang="en-US" sz="2400" dirty="0"/>
              <a:t>Purpose: Inform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5DD2-4AD9-4467-847D-53B29D69DBE6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221234"/>
              </p:ext>
            </p:extLst>
          </p:nvPr>
        </p:nvGraphicFramePr>
        <p:xfrm>
          <a:off x="609600" y="2133600"/>
          <a:ext cx="7765730" cy="3414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889723" imgH="6569368" progId="Excel.Sheet.12">
                  <p:embed/>
                </p:oleObj>
              </mc:Choice>
              <mc:Fallback>
                <p:oleObj name="Worksheet" r:id="rId2" imgW="9889723" imgH="6569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2133600"/>
                        <a:ext cx="7765730" cy="3414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35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Dashboards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4418034-63F7-4D77-B94E-02B4A672978A}" type="datetime5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9-Aug-22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</p:spTree>
    <p:extLst>
      <p:ext uri="{BB962C8B-B14F-4D97-AF65-F5344CB8AC3E}">
        <p14:creationId xmlns:p14="http://schemas.microsoft.com/office/powerpoint/2010/main" val="348782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09AB-39C0-4C91-B199-73EA4649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Summary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D0D5F-F564-4088-B26B-3ACDD7655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Like the scorecard, a dashboard is used for informing or monitoring</a:t>
            </a:r>
          </a:p>
          <a:p>
            <a:r>
              <a:rPr lang="en-US" sz="2400" dirty="0"/>
              <a:t>Will contain a visual display and/or be interactive</a:t>
            </a:r>
          </a:p>
          <a:p>
            <a:pPr lvl="1"/>
            <a:r>
              <a:rPr lang="en-US" sz="2000" dirty="0"/>
              <a:t>Speedometer, bar chart, line graph, pie charts</a:t>
            </a:r>
          </a:p>
          <a:p>
            <a:r>
              <a:rPr lang="en-US" sz="2400" dirty="0"/>
              <a:t>May contain a table but generally will have less data than a scorecard</a:t>
            </a:r>
          </a:p>
          <a:p>
            <a:pPr lvl="1"/>
            <a:r>
              <a:rPr lang="en-US" sz="2000" dirty="0"/>
              <a:t>Often will have summary measures</a:t>
            </a:r>
          </a:p>
          <a:p>
            <a:r>
              <a:rPr lang="en-US" sz="2400" dirty="0"/>
              <a:t>May contain a threshold for monitoring</a:t>
            </a:r>
          </a:p>
          <a:p>
            <a:pPr lvl="1"/>
            <a:r>
              <a:rPr lang="en-US" sz="2000" dirty="0"/>
              <a:t>Often will use color coding to denote status of measure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B9172-A722-4C88-A99C-8D4C7D07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1D10-8131-4170-A714-6DCF63E8E5E8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86DC7-EEEA-4F3C-B627-E148A31A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DA52F-BAB5-48E9-A806-D34D5F9B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5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9E7E-72B9-4327-A17F-FFE6E516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Example from Marathon</a:t>
            </a:r>
            <a:br>
              <a:rPr lang="en-US" dirty="0"/>
            </a:br>
            <a:r>
              <a:rPr lang="en-US" sz="2400" dirty="0"/>
              <a:t>Purpose: Inform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E98C-C74F-46FB-85AA-17EA4CA2A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15C5C-22A7-4940-8B05-962D904A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6FBD6-2665-4843-8675-100A70BA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C1D57-38F3-4F57-95B8-A61CAF756D9C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73" y="2128854"/>
            <a:ext cx="5943600" cy="346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F6485-A686-B734-32A5-BAFDB99C1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75" y="1697735"/>
            <a:ext cx="7021443" cy="41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9E7E-72B9-4327-A17F-FFE6E516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Example from MTM</a:t>
            </a:r>
            <a:br>
              <a:rPr lang="en-US" dirty="0"/>
            </a:br>
            <a:r>
              <a:rPr lang="en-US" sz="2400" dirty="0"/>
              <a:t>Purpose: Inform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E98C-C74F-46FB-85AA-17EA4CA2A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15C5C-22A7-4940-8B05-962D904A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6FBD6-2665-4843-8675-100A70BA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B8862-BABE-4F74-9A00-019E517DDD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32" y="2082980"/>
            <a:ext cx="5943600" cy="417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47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for Today’s Webinar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8474" y="2057400"/>
            <a:ext cx="8354173" cy="4114800"/>
          </a:xfrm>
        </p:spPr>
        <p:txBody>
          <a:bodyPr/>
          <a:lstStyle/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sz="1800" dirty="0"/>
              <a:t>PowerPoint and link to recording will be sent within 24 hours. </a:t>
            </a:r>
          </a:p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sz="1800" dirty="0"/>
              <a:t>To ask a question during the webinar, type a question in the Question box</a:t>
            </a:r>
          </a:p>
          <a:p>
            <a:r>
              <a:rPr lang="en-US" sz="1800" dirty="0"/>
              <a:t> We will take questions at the end, too</a:t>
            </a:r>
          </a:p>
          <a:p>
            <a:r>
              <a:rPr lang="en-US" sz="1800" b="1" dirty="0"/>
              <a:t> Members can access All PPTs and Recordings anytime on the website at Members Resource Center page.</a:t>
            </a:r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Center for Talent Reporting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70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0056-FECE-4992-ABC3-8CC21287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Departmental Dashboard</a:t>
            </a:r>
            <a:br>
              <a:rPr lang="en-US" dirty="0"/>
            </a:br>
            <a:r>
              <a:rPr lang="en-US" sz="2400" dirty="0"/>
              <a:t>Purpose: Monitor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FE742-6CFB-4124-9378-69BFE5E2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1D10-8131-4170-A714-6DCF63E8E5E8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DB348-4DAE-4730-9932-A220B074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06B9-F261-4B91-AC54-77584DAA06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381000"/>
            <a:ext cx="609600" cy="365125"/>
          </a:xfrm>
          <a:prstGeom prst="rect">
            <a:avLst/>
          </a:prstGeom>
        </p:spPr>
        <p:txBody>
          <a:bodyPr/>
          <a:lstStyle/>
          <a:p>
            <a:fld id="{CB94A5B6-A587-BD47-8B1E-DC3DA0554FC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569365"/>
              </p:ext>
            </p:extLst>
          </p:nvPr>
        </p:nvGraphicFramePr>
        <p:xfrm>
          <a:off x="69850" y="1905000"/>
          <a:ext cx="9005888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87075" imgH="3477901" progId="Excel.Sheet.12">
                  <p:embed/>
                </p:oleObj>
              </mc:Choice>
              <mc:Fallback>
                <p:oleObj name="Worksheet" r:id="rId2" imgW="10287075" imgH="34779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50" y="1905000"/>
                        <a:ext cx="9005888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213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886C02-05FB-447C-881A-8C97FAF0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Evaluation Reports</a:t>
            </a:r>
          </a:p>
        </p:txBody>
      </p:sp>
    </p:spTree>
    <p:extLst>
      <p:ext uri="{BB962C8B-B14F-4D97-AF65-F5344CB8AC3E}">
        <p14:creationId xmlns:p14="http://schemas.microsoft.com/office/powerpoint/2010/main" val="205164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F92184-971F-4EC5-9DA9-763D18BC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Evaluation and Custom Analysis Reports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69719-CDBA-4E6A-8817-2CD290500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Evaluation Report </a:t>
            </a:r>
          </a:p>
          <a:p>
            <a:pPr lvl="1"/>
            <a:r>
              <a:rPr lang="en-US" dirty="0"/>
              <a:t>Designed to share </a:t>
            </a:r>
            <a:r>
              <a:rPr lang="en-US" b="1" dirty="0"/>
              <a:t>evaluation</a:t>
            </a:r>
            <a:r>
              <a:rPr lang="en-US" dirty="0"/>
              <a:t> results for programs</a:t>
            </a:r>
          </a:p>
          <a:p>
            <a:pPr lvl="2"/>
            <a:r>
              <a:rPr lang="en-US" dirty="0"/>
              <a:t>A one-off report to share results at the end of a pilot, program</a:t>
            </a:r>
          </a:p>
          <a:p>
            <a:pPr lvl="3"/>
            <a:r>
              <a:rPr lang="en-US" dirty="0"/>
              <a:t>For example, was the sales training program effective?</a:t>
            </a:r>
          </a:p>
          <a:p>
            <a:pPr lvl="2"/>
            <a:r>
              <a:rPr lang="en-US" dirty="0"/>
              <a:t>Many varieties. May be PPT or text</a:t>
            </a:r>
          </a:p>
          <a:p>
            <a:pPr lvl="1"/>
            <a:r>
              <a:rPr lang="en-US" dirty="0"/>
              <a:t>Excellent for project wrap up, identifying opportunities for improvement</a:t>
            </a:r>
          </a:p>
          <a:p>
            <a:r>
              <a:rPr lang="en-US" dirty="0"/>
              <a:t>Custom Analysis Report </a:t>
            </a:r>
          </a:p>
          <a:p>
            <a:pPr lvl="1"/>
            <a:r>
              <a:rPr lang="en-US" dirty="0"/>
              <a:t>Designed to share results of research </a:t>
            </a:r>
            <a:r>
              <a:rPr lang="en-US" b="1" dirty="0"/>
              <a:t>analysis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 one-off report to share results at the end of a project</a:t>
            </a:r>
          </a:p>
          <a:p>
            <a:pPr lvl="3"/>
            <a:r>
              <a:rPr lang="en-US" dirty="0"/>
              <a:t>For example, does learning lead to higher employee engagement?</a:t>
            </a:r>
          </a:p>
          <a:p>
            <a:pPr lvl="2"/>
            <a:r>
              <a:rPr lang="en-US" dirty="0"/>
              <a:t>Many varieties. May be PPT or text</a:t>
            </a:r>
          </a:p>
          <a:p>
            <a:pPr lvl="1"/>
            <a:r>
              <a:rPr lang="en-US" dirty="0"/>
              <a:t>Excellent for project wrap up, identifying opportunities for improvement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F6EF2-F92B-44AD-81FC-31FDD655E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16212-93C0-495E-871A-A0B71DD6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56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38E8-758F-4F0D-B7F8-8D783A72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Program Evaluation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F1416-EF23-49E9-81DF-94B4B41F2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or need to be addressed</a:t>
            </a:r>
          </a:p>
          <a:p>
            <a:r>
              <a:rPr lang="en-US" dirty="0"/>
              <a:t>The plan to achieve the desired impact or meet expectations</a:t>
            </a:r>
          </a:p>
          <a:p>
            <a:pPr lvl="1"/>
            <a:r>
              <a:rPr lang="en-US" dirty="0"/>
              <a:t>Plans or targets for all key measures</a:t>
            </a:r>
          </a:p>
          <a:p>
            <a:r>
              <a:rPr lang="en-US" dirty="0"/>
              <a:t>Results of the implementation</a:t>
            </a:r>
          </a:p>
          <a:p>
            <a:pPr lvl="1"/>
            <a:r>
              <a:rPr lang="en-US" dirty="0"/>
              <a:t>Key efficiency measures</a:t>
            </a:r>
          </a:p>
          <a:p>
            <a:pPr lvl="1"/>
            <a:r>
              <a:rPr lang="en-US" dirty="0"/>
              <a:t>Key effectiveness measures</a:t>
            </a:r>
          </a:p>
          <a:p>
            <a:pPr lvl="1"/>
            <a:r>
              <a:rPr lang="en-US" dirty="0"/>
              <a:t>Results for the key business outcome measure</a:t>
            </a:r>
          </a:p>
          <a:p>
            <a:pPr lvl="1"/>
            <a:r>
              <a:rPr lang="en-US" dirty="0"/>
              <a:t>ROI of the program (if using Phillips)</a:t>
            </a:r>
          </a:p>
          <a:p>
            <a:pPr lvl="1"/>
            <a:r>
              <a:rPr lang="en-US" dirty="0"/>
              <a:t>Lessons learned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BC52B-5DAE-4288-BC2D-F1CEB74B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12DD0-27BD-4225-85D5-F05A9CEC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55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Simple Program Evaluation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2022 Sales Training Initiative</a:t>
            </a:r>
          </a:p>
          <a:p>
            <a:r>
              <a:rPr lang="en-US" sz="1800" dirty="0"/>
              <a:t>Goal was to help achieve the company goal of 10% higher sales</a:t>
            </a:r>
          </a:p>
          <a:p>
            <a:pPr lvl="1"/>
            <a:r>
              <a:rPr lang="en-US" sz="1600" dirty="0"/>
              <a:t>Sales and learning departments agreed consultative selling skills and product features training should contribute to 3% higher sales</a:t>
            </a:r>
          </a:p>
          <a:p>
            <a:r>
              <a:rPr lang="en-US" sz="1800" dirty="0"/>
              <a:t>Extensive training and coaching provided to all 73 sales reps</a:t>
            </a:r>
          </a:p>
          <a:p>
            <a:pPr lvl="1"/>
            <a:r>
              <a:rPr lang="en-US" sz="1600" dirty="0"/>
              <a:t>Consultative selling skills based on advice of most successful reps</a:t>
            </a:r>
          </a:p>
          <a:p>
            <a:pPr lvl="1"/>
            <a:r>
              <a:rPr lang="en-US" sz="1600" dirty="0"/>
              <a:t>Expectations to sales reps clearly articulated by VP of Sales</a:t>
            </a:r>
          </a:p>
          <a:p>
            <a:pPr lvl="1"/>
            <a:r>
              <a:rPr lang="en-US" sz="1600" dirty="0"/>
              <a:t>80 hours of training from January 1 – February 28</a:t>
            </a:r>
          </a:p>
          <a:p>
            <a:pPr lvl="1"/>
            <a:r>
              <a:rPr lang="en-US" sz="1600" dirty="0"/>
              <a:t>Individual coaching and reinforcement by sales supervisors through June 30</a:t>
            </a:r>
          </a:p>
          <a:p>
            <a:pPr lvl="1"/>
            <a:r>
              <a:rPr lang="en-US" sz="1600" dirty="0"/>
              <a:t>Monthly meetings between reps and supervisors to review progress</a:t>
            </a:r>
          </a:p>
          <a:p>
            <a:pPr lvl="1"/>
            <a:r>
              <a:rPr lang="en-US" sz="1600" dirty="0"/>
              <a:t>Incentives for reps and supervisors revised to support the initiative</a:t>
            </a:r>
          </a:p>
          <a:p>
            <a:r>
              <a:rPr lang="en-US" sz="1800" dirty="0"/>
              <a:t>Effort completed on time and at budgeted cost of $325,000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EE42-244F-4C8D-87CE-AF75E7940505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30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Simple Project Summary</a:t>
            </a:r>
            <a:br>
              <a:rPr lang="en-US" dirty="0"/>
            </a:br>
            <a:r>
              <a:rPr lang="en-US" dirty="0"/>
              <a:t>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Training was well received and application rate was high</a:t>
            </a:r>
          </a:p>
          <a:p>
            <a:pPr lvl="1"/>
            <a:r>
              <a:rPr lang="en-US" sz="1600" dirty="0"/>
              <a:t>90% agreed that the training was a worthwhile investment and would recommend it to others</a:t>
            </a:r>
          </a:p>
          <a:p>
            <a:pPr lvl="1"/>
            <a:r>
              <a:rPr lang="en-US" sz="1600" dirty="0"/>
              <a:t>84% had applied key concepts and 100% had used the product features training after 90 days </a:t>
            </a:r>
          </a:p>
          <a:p>
            <a:r>
              <a:rPr lang="en-US" sz="1800" dirty="0"/>
              <a:t>Sample feedback</a:t>
            </a:r>
          </a:p>
          <a:p>
            <a:pPr lvl="1"/>
            <a:r>
              <a:rPr lang="en-US" dirty="0"/>
              <a:t>“</a:t>
            </a:r>
            <a:r>
              <a:rPr lang="en-US" sz="1600" dirty="0"/>
              <a:t>One of the best programs I have ever attended. The content was clear, powerful and relevant. Instructors were great and I really appreciated the coaching afterwards. This program allows me to increase my sales by at least 20%.”</a:t>
            </a:r>
          </a:p>
          <a:p>
            <a:pPr lvl="1"/>
            <a:r>
              <a:rPr lang="en-US" sz="1600" dirty="0"/>
              <a:t>“I would strongly recommend this program to anyone who wants to dramatically improve their performance.”</a:t>
            </a:r>
          </a:p>
          <a:p>
            <a:r>
              <a:rPr lang="en-US" sz="1800" dirty="0"/>
              <a:t>With the help of this program, sales increased 11% for the year, exceeding plan of 10%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F5D-97F8-4F33-9E22-9538E1097823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20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Simple Project Summary</a:t>
            </a:r>
            <a:br>
              <a:rPr lang="en-US" dirty="0"/>
            </a:br>
            <a:r>
              <a:rPr lang="en-US" dirty="0"/>
              <a:t>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sales and learning departments believe that this initiative, including all the work by the sales supervisors to reinforce the learning and hold their reps accountable, contributed at least 3% higher sales resulting in an additional $585,000 in gross profit.</a:t>
            </a:r>
          </a:p>
          <a:p>
            <a:pPr lvl="1"/>
            <a:r>
              <a:rPr lang="en-US" sz="1600" dirty="0"/>
              <a:t>Standard industry methodology used to isolate the impact of training which includes</a:t>
            </a:r>
          </a:p>
          <a:p>
            <a:pPr lvl="2"/>
            <a:r>
              <a:rPr lang="en-US" sz="1400" dirty="0"/>
              <a:t>Adjusting for self-reported data</a:t>
            </a:r>
            <a:endParaRPr lang="en-US" sz="1800" dirty="0"/>
          </a:p>
          <a:p>
            <a:r>
              <a:rPr lang="en-US" sz="1800" dirty="0"/>
              <a:t>After subtracting the costs associated with the effort, including the time of the reps and supervisors, the initiative was responsible for $260,000 in net profit.</a:t>
            </a:r>
          </a:p>
          <a:p>
            <a:pPr lvl="1"/>
            <a:r>
              <a:rPr lang="en-US" sz="1600" dirty="0"/>
              <a:t>The ROI is conservatively estimated at 80%</a:t>
            </a:r>
          </a:p>
          <a:p>
            <a:r>
              <a:rPr lang="en-US" sz="1800" dirty="0"/>
              <a:t>Lessons learned:</a:t>
            </a:r>
          </a:p>
          <a:p>
            <a:pPr lvl="1"/>
            <a:r>
              <a:rPr lang="en-US" sz="1600" dirty="0"/>
              <a:t>Executive sponsorship and supervisor reinforcement are critical</a:t>
            </a:r>
          </a:p>
          <a:p>
            <a:pPr lvl="1"/>
            <a:r>
              <a:rPr lang="en-US" sz="1600" dirty="0"/>
              <a:t>Further gains from learning are possible for 2023</a:t>
            </a:r>
          </a:p>
          <a:p>
            <a:pPr lvl="1"/>
            <a:r>
              <a:rPr lang="en-US" sz="1600" dirty="0"/>
              <a:t>Participant feedback provided numerous ideas for improvement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F5D-97F8-4F33-9E22-9538E1097823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50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886C02-05FB-447C-881A-8C97FAF0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Analysis Reports</a:t>
            </a:r>
          </a:p>
        </p:txBody>
      </p:sp>
    </p:spTree>
    <p:extLst>
      <p:ext uri="{BB962C8B-B14F-4D97-AF65-F5344CB8AC3E}">
        <p14:creationId xmlns:p14="http://schemas.microsoft.com/office/powerpoint/2010/main" val="3380218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38E8-758F-4F0D-B7F8-8D783A72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Custom Analysis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F1416-EF23-49E9-81DF-94B4B41F2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question to be answered</a:t>
            </a:r>
          </a:p>
          <a:p>
            <a:pPr lvl="1"/>
            <a:r>
              <a:rPr lang="en-US" dirty="0"/>
              <a:t>For example, “Is there a relationship between the amount or type of learning and employee retention?”</a:t>
            </a:r>
          </a:p>
          <a:p>
            <a:r>
              <a:rPr lang="en-US" dirty="0"/>
              <a:t>Brief description of the analysis</a:t>
            </a:r>
          </a:p>
          <a:p>
            <a:pPr lvl="1"/>
            <a:r>
              <a:rPr lang="en-US" dirty="0"/>
              <a:t>Methodology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Problems encountered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Summary</a:t>
            </a:r>
          </a:p>
          <a:p>
            <a:r>
              <a:rPr lang="en-US" dirty="0"/>
              <a:t>Opportunities for further research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BC52B-5DAE-4288-BC2D-F1CEB74B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12DD0-27BD-4225-85D5-F05A9CEC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99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1B7D-B263-4B04-9D98-029EB00C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Custom Analysis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35539-3432-406B-85E3-54B474F2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Hypotheses</a:t>
            </a:r>
          </a:p>
          <a:p>
            <a:pPr lvl="1"/>
            <a:r>
              <a:rPr lang="en-US" dirty="0"/>
              <a:t>More learning will lead to higher rates of employee engagement and retention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Methodology</a:t>
            </a:r>
          </a:p>
          <a:p>
            <a:pPr lvl="2"/>
            <a:r>
              <a:rPr lang="en-US" dirty="0"/>
              <a:t>Cross sectional analysis using correlation and regression</a:t>
            </a:r>
          </a:p>
          <a:p>
            <a:pPr lvl="2"/>
            <a:r>
              <a:rPr lang="en-US" dirty="0"/>
              <a:t>Analysis at enterprise level plus by key demographics like BU, region, age, tenure</a:t>
            </a:r>
          </a:p>
          <a:p>
            <a:pPr lvl="1"/>
            <a:r>
              <a:rPr lang="en-US" dirty="0"/>
              <a:t>Data</a:t>
            </a:r>
          </a:p>
          <a:p>
            <a:pPr lvl="2"/>
            <a:r>
              <a:rPr lang="en-US" dirty="0"/>
              <a:t>Pulled from corporate HRIS and LMS for last year by employee for</a:t>
            </a:r>
          </a:p>
          <a:p>
            <a:pPr lvl="3"/>
            <a:r>
              <a:rPr lang="en-US" dirty="0"/>
              <a:t>Engagement</a:t>
            </a:r>
          </a:p>
          <a:p>
            <a:pPr lvl="3"/>
            <a:r>
              <a:rPr lang="en-US" dirty="0"/>
              <a:t>Retention</a:t>
            </a:r>
          </a:p>
          <a:p>
            <a:pPr lvl="3"/>
            <a:r>
              <a:rPr lang="en-US" dirty="0"/>
              <a:t>Number of courses and hours</a:t>
            </a:r>
          </a:p>
          <a:p>
            <a:pPr lvl="3"/>
            <a:r>
              <a:rPr lang="en-US" dirty="0"/>
              <a:t>Type of course and number of documents accessed on portal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Data pulled from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65173-5A3B-42B5-AFF3-6117F584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DC2B5-D7D5-4668-AF63-1AB420D7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4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Facilitator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62FC3-316B-4E22-BF26-B0AC1EA5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99" y="1371600"/>
            <a:ext cx="8439101" cy="4845766"/>
          </a:xfrm>
        </p:spPr>
        <p:txBody>
          <a:bodyPr/>
          <a:lstStyle/>
          <a:p>
            <a:r>
              <a:rPr lang="en-US" sz="1600" dirty="0"/>
              <a:t>Executive Director, Center for Talent Reporting</a:t>
            </a:r>
          </a:p>
          <a:p>
            <a:r>
              <a:rPr lang="en-US" sz="1600" dirty="0"/>
              <a:t>Founder and Former President, Caterpillar University</a:t>
            </a:r>
          </a:p>
          <a:p>
            <a:pPr lvl="1"/>
            <a:r>
              <a:rPr lang="en-US" sz="1200" dirty="0"/>
              <a:t>2005 1st Place in ATD BEST Awards</a:t>
            </a:r>
          </a:p>
          <a:p>
            <a:pPr lvl="1"/>
            <a:r>
              <a:rPr lang="en-US" sz="1200" dirty="0"/>
              <a:t>2006 CLO of the Year</a:t>
            </a:r>
          </a:p>
          <a:p>
            <a:r>
              <a:rPr lang="en-US" sz="1600" dirty="0"/>
              <a:t>Former Chief Economist, Caterpillar Inc.</a:t>
            </a:r>
          </a:p>
          <a:p>
            <a:pPr lvl="1"/>
            <a:r>
              <a:rPr lang="en-US" sz="1200" dirty="0"/>
              <a:t>Ph.D. in Economics, Masters in Business Administration</a:t>
            </a:r>
          </a:p>
          <a:p>
            <a:r>
              <a:rPr lang="en-US" sz="1600" dirty="0"/>
              <a:t>Author, </a:t>
            </a:r>
            <a:r>
              <a:rPr lang="en-US" sz="1600" i="1" dirty="0"/>
              <a:t>The Business of Learning </a:t>
            </a:r>
            <a:r>
              <a:rPr lang="en-US" sz="1600" dirty="0"/>
              <a:t>(second edition), and </a:t>
            </a:r>
            <a:r>
              <a:rPr lang="en-US" sz="1600" i="1" dirty="0"/>
              <a:t>Measurement Demystified (2021) &amp; Measurement Demystified Field Guide (2022) </a:t>
            </a:r>
            <a:r>
              <a:rPr lang="en-US" sz="1600" dirty="0"/>
              <a:t>with Peggy Parskey  (ATD Press)                                                             </a:t>
            </a:r>
          </a:p>
          <a:p>
            <a:r>
              <a:rPr lang="en-US" sz="1600" dirty="0"/>
              <a:t>Adjunct Professor in Human Capital Development </a:t>
            </a:r>
          </a:p>
          <a:p>
            <a:pPr lvl="1"/>
            <a:r>
              <a:rPr lang="en-US" sz="1200" dirty="0"/>
              <a:t>Bellevue University (PhD program)</a:t>
            </a:r>
          </a:p>
          <a:p>
            <a:pPr lvl="1"/>
            <a:r>
              <a:rPr lang="en-US" sz="1200" dirty="0"/>
              <a:t>University of Southern Mississippi (PhD program)</a:t>
            </a:r>
          </a:p>
          <a:p>
            <a:pPr lvl="1"/>
            <a:r>
              <a:rPr lang="en-US" sz="1200" dirty="0"/>
              <a:t>George Mason University (Executive Education program)</a:t>
            </a:r>
          </a:p>
          <a:p>
            <a:r>
              <a:rPr lang="en-US" sz="1600" dirty="0"/>
              <a:t>Member, ISO Working Group on Metrics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81A20-8605-48E3-8B1E-28FC5D376983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9-Aug-22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498474" y="1885950"/>
            <a:ext cx="6988176" cy="3657600"/>
          </a:xfrm>
          <a:prstGeom prst="rect">
            <a:avLst/>
          </a:prstGeom>
        </p:spPr>
        <p:txBody>
          <a:bodyPr lIns="68576" tIns="34289" rIns="68576" bIns="34289"/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6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pic>
        <p:nvPicPr>
          <p:cNvPr id="9" name="Picture 6" descr="The Business of Learning - Second Edition: How to Manage Corporate Training to Improve Your Bottom Line by [Vance, David L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58" y="4324135"/>
            <a:ext cx="968853" cy="12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o.i4cp.com/l/11852/2013-02-12/ql38d/11852/86411/DaveVanceHead.jpg">
            <a:extLst>
              <a:ext uri="{FF2B5EF4-FFF2-40B4-BE49-F238E27FC236}">
                <a16:creationId xmlns:a16="http://schemas.microsoft.com/office/drawing/2014/main" id="{12C9AA62-EDA6-4A39-B8B1-98089644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4310" y="1580973"/>
            <a:ext cx="1131413" cy="174063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30330-E248-4792-94CE-98E4110EB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30" y="4814425"/>
            <a:ext cx="838201" cy="119743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1DC5207-5569-42DA-AF2A-250BF5DE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23" y="4324135"/>
            <a:ext cx="1218127" cy="10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0591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1B7D-B263-4B04-9D98-029EB00C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Custom Analysis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35539-3432-406B-85E3-54B474F2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  <a:p>
            <a:pPr lvl="1"/>
            <a:r>
              <a:rPr lang="en-US" dirty="0"/>
              <a:t>Statistically significant and positive relationship between </a:t>
            </a:r>
          </a:p>
          <a:p>
            <a:pPr lvl="2"/>
            <a:r>
              <a:rPr lang="en-US" dirty="0"/>
              <a:t>Self-directed learning and engagement</a:t>
            </a:r>
          </a:p>
          <a:p>
            <a:pPr lvl="2"/>
            <a:r>
              <a:rPr lang="en-US" dirty="0"/>
              <a:t>Program-related learning and engagement</a:t>
            </a:r>
          </a:p>
          <a:p>
            <a:pPr lvl="1"/>
            <a:r>
              <a:rPr lang="en-US" dirty="0"/>
              <a:t>Relationship strongest for </a:t>
            </a:r>
          </a:p>
          <a:p>
            <a:pPr lvl="2"/>
            <a:r>
              <a:rPr lang="en-US" dirty="0"/>
              <a:t>Young employees</a:t>
            </a:r>
          </a:p>
          <a:p>
            <a:pPr lvl="2"/>
            <a:r>
              <a:rPr lang="en-US" dirty="0"/>
              <a:t>New employees based in North America</a:t>
            </a:r>
          </a:p>
          <a:p>
            <a:pPr lvl="1"/>
            <a:r>
              <a:rPr lang="en-US" dirty="0"/>
              <a:t>No relationship found between</a:t>
            </a:r>
          </a:p>
          <a:p>
            <a:pPr lvl="2"/>
            <a:r>
              <a:rPr lang="en-US" dirty="0"/>
              <a:t>Compliance learning and engagement (or retention)</a:t>
            </a:r>
          </a:p>
          <a:p>
            <a:pPr lvl="2"/>
            <a:r>
              <a:rPr lang="en-US" dirty="0"/>
              <a:t>Self-directed learning and retention</a:t>
            </a:r>
          </a:p>
          <a:p>
            <a:pPr lvl="2"/>
            <a:r>
              <a:rPr lang="en-US" dirty="0"/>
              <a:t>Program-related learning and retention</a:t>
            </a:r>
          </a:p>
          <a:p>
            <a:pPr lvl="1"/>
            <a:r>
              <a:rPr lang="en-US" dirty="0"/>
              <a:t>Other findings</a:t>
            </a:r>
          </a:p>
          <a:p>
            <a:pPr lvl="2"/>
            <a:r>
              <a:rPr lang="en-US" dirty="0"/>
              <a:t>Gender did not appear to influence the results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Data pulled from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65173-5A3B-42B5-AFF3-6117F584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DC2B5-D7D5-4668-AF63-1AB420D7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51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1B7D-B263-4B04-9D98-029EB00C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Custom Analysis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35539-3432-406B-85E3-54B474F2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Hypothesis was confirmed for  the relationship between learning and engagement for self-directed and program-related learning</a:t>
            </a:r>
          </a:p>
          <a:p>
            <a:pPr lvl="1"/>
            <a:r>
              <a:rPr lang="en-US" dirty="0"/>
              <a:t>Employees find these two types of learning to be of high value</a:t>
            </a:r>
          </a:p>
          <a:p>
            <a:pPr lvl="1"/>
            <a:r>
              <a:rPr lang="en-US" dirty="0"/>
              <a:t>Compliance training does not lead to higher engagement or retention</a:t>
            </a:r>
          </a:p>
          <a:p>
            <a:r>
              <a:rPr lang="en-US" dirty="0"/>
              <a:t>Opportunities for Further Research</a:t>
            </a:r>
          </a:p>
          <a:p>
            <a:pPr lvl="1"/>
            <a:r>
              <a:rPr lang="en-US" dirty="0"/>
              <a:t>Extend the time period to test for impact on retention</a:t>
            </a:r>
          </a:p>
          <a:p>
            <a:r>
              <a:rPr lang="en-US" dirty="0"/>
              <a:t>Actions for next year’s business plan</a:t>
            </a:r>
          </a:p>
          <a:p>
            <a:pPr lvl="1"/>
            <a:r>
              <a:rPr lang="en-US" dirty="0"/>
              <a:t>Increase spending on self-directed learning</a:t>
            </a:r>
          </a:p>
          <a:p>
            <a:pPr lvl="1"/>
            <a:r>
              <a:rPr lang="en-US" dirty="0"/>
              <a:t>Increase marketing for self-directed learning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65173-5A3B-42B5-AFF3-6117F584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DC2B5-D7D5-4668-AF63-1AB420D7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0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886C02-05FB-447C-881A-8C97FAF0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Learning Like a Business</a:t>
            </a:r>
          </a:p>
        </p:txBody>
      </p:sp>
    </p:spTree>
    <p:extLst>
      <p:ext uri="{BB962C8B-B14F-4D97-AF65-F5344CB8AC3E}">
        <p14:creationId xmlns:p14="http://schemas.microsoft.com/office/powerpoint/2010/main" val="3309205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C84BBF-7EB4-47DF-8519-9AB44B15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Run Learning Like a Business?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7F7F8-A072-4CAC-BA3F-2E3AD4227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6" y="2500684"/>
            <a:ext cx="8354173" cy="367151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Create a plan with specific, measurable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Execute the plan with discipline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Additional elements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Strategic alignment of learning to business goals and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Robust measurement strategy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91576-B534-46A5-9941-CC6244BB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F13500-0ABD-4051-A77B-9170ED9F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58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C84BBF-7EB4-47DF-8519-9AB44B15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Run Learning Like a Business?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7F7F8-A072-4CAC-BA3F-2E3AD4227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6" y="1932168"/>
            <a:ext cx="8354173" cy="4240032"/>
          </a:xfrm>
        </p:spPr>
        <p:txBody>
          <a:bodyPr/>
          <a:lstStyle/>
          <a:p>
            <a:r>
              <a:rPr lang="en-US" dirty="0"/>
              <a:t>Create a plan with specific, measurable goals</a:t>
            </a:r>
          </a:p>
          <a:p>
            <a:pPr lvl="1"/>
            <a:r>
              <a:rPr lang="en-US" dirty="0"/>
              <a:t>Targets or plan numbers for all key measures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Efficiency measures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Effectiveness measures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Outcome measures if applicable</a:t>
            </a:r>
          </a:p>
          <a:p>
            <a:pPr lvl="1"/>
            <a:r>
              <a:rPr lang="en-US" dirty="0"/>
              <a:t>Clarity of roles and responsibilities for all parties</a:t>
            </a:r>
          </a:p>
          <a:p>
            <a:r>
              <a:rPr lang="en-US" dirty="0"/>
              <a:t>Execute the plan with discipline</a:t>
            </a:r>
          </a:p>
          <a:p>
            <a:pPr lvl="1"/>
            <a:r>
              <a:rPr lang="en-US" dirty="0"/>
              <a:t>Requires monthly management reports including</a:t>
            </a:r>
          </a:p>
          <a:p>
            <a:pPr lvl="2"/>
            <a:r>
              <a:rPr lang="en-US" dirty="0"/>
              <a:t>Plan</a:t>
            </a:r>
          </a:p>
          <a:p>
            <a:pPr lvl="2"/>
            <a:r>
              <a:rPr lang="en-US" dirty="0"/>
              <a:t>Year-to-date Results, YTD Results compared to Plan</a:t>
            </a:r>
          </a:p>
          <a:p>
            <a:pPr lvl="2"/>
            <a:r>
              <a:rPr lang="en-US" dirty="0"/>
              <a:t>Forecast, Forecast compared to Plan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91576-B534-46A5-9941-CC6244BB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F13500-0ABD-4051-A77B-9170ED9F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9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AC71-8532-47B6-A9E3-76875306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ABE3-F1F1-438B-8D69-A631DFF27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transparency and accountability</a:t>
            </a:r>
          </a:p>
          <a:p>
            <a:r>
              <a:rPr lang="en-US" dirty="0"/>
              <a:t>Need to be comfortable with uncertainty</a:t>
            </a:r>
          </a:p>
          <a:p>
            <a:r>
              <a:rPr lang="en-US" dirty="0"/>
              <a:t>Need to be comfortable making plans and forecasts in the face of uncertainty</a:t>
            </a:r>
          </a:p>
          <a:p>
            <a:r>
              <a:rPr lang="en-US" dirty="0"/>
              <a:t>Plans and forecast will be wrong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Many in our profession do not want to be accountable and are uncomfortable with setting plans and uncertainty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CA201-F73D-43C2-BFE3-8B597FF4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16555-720A-48A0-BAD1-D9A81462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96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886C02-05FB-447C-881A-8C97FAF0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Reports</a:t>
            </a:r>
          </a:p>
        </p:txBody>
      </p:sp>
    </p:spTree>
    <p:extLst>
      <p:ext uri="{BB962C8B-B14F-4D97-AF65-F5344CB8AC3E}">
        <p14:creationId xmlns:p14="http://schemas.microsoft.com/office/powerpoint/2010/main" val="1168169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Reports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Generated at least monthly to actively manage the key measures of a program to successful conclusion</a:t>
            </a:r>
          </a:p>
          <a:p>
            <a:pPr lvl="1"/>
            <a:r>
              <a:rPr lang="en-US" dirty="0"/>
              <a:t>Must answer two questions to ensure planned results are achieved</a:t>
            </a:r>
          </a:p>
          <a:p>
            <a:pPr lvl="2"/>
            <a:r>
              <a:rPr lang="en-US" dirty="0"/>
              <a:t>Are we on plan?</a:t>
            </a:r>
          </a:p>
          <a:p>
            <a:pPr lvl="2"/>
            <a:r>
              <a:rPr lang="en-US" dirty="0"/>
              <a:t>Will we end the year on plan?</a:t>
            </a:r>
          </a:p>
          <a:p>
            <a:pPr lvl="1"/>
            <a:r>
              <a:rPr lang="en-US" dirty="0"/>
              <a:t>Will contain for each measure</a:t>
            </a:r>
          </a:p>
          <a:p>
            <a:pPr lvl="2"/>
            <a:r>
              <a:rPr lang="en-US" dirty="0"/>
              <a:t>Plan</a:t>
            </a:r>
          </a:p>
          <a:p>
            <a:pPr lvl="2"/>
            <a:r>
              <a:rPr lang="en-US" dirty="0"/>
              <a:t>Year-to-date results</a:t>
            </a:r>
          </a:p>
          <a:p>
            <a:pPr lvl="2"/>
            <a:r>
              <a:rPr lang="en-US" dirty="0"/>
              <a:t>Comparison of YTD results to plan</a:t>
            </a:r>
          </a:p>
          <a:p>
            <a:pPr lvl="2"/>
            <a:r>
              <a:rPr lang="en-US" dirty="0"/>
              <a:t>Forecast </a:t>
            </a:r>
          </a:p>
          <a:p>
            <a:pPr lvl="2"/>
            <a:r>
              <a:rPr lang="en-US" dirty="0"/>
              <a:t>Comparison of forecast to plan </a:t>
            </a:r>
          </a:p>
          <a:p>
            <a:pPr lvl="1"/>
            <a:r>
              <a:rPr lang="en-US" dirty="0"/>
              <a:t>Similar to reports used by sales and manufacturing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DB55-517B-4EEE-AB20-95D78BCBF225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51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C68E-AEC8-4717-96EE-0D80CDA9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Management Report</a:t>
            </a:r>
            <a:br>
              <a:rPr lang="en-US" dirty="0"/>
            </a:br>
            <a:r>
              <a:rPr lang="en-US" sz="2800" dirty="0"/>
              <a:t>Purpose: Manage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EDF441-E5D3-4496-87B2-502549973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349" y="2055411"/>
            <a:ext cx="8050401" cy="393987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63EBE-1BE1-46DF-AA21-39427EE4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54964-FFD1-4F36-8DFD-FB0FA73A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09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F907-4D1A-4122-9A35-1F0E2EA1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 Three Types of Reports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7D861-C4F4-4885-BAD9-10A75E35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3C2A8-46EE-4FC6-82B5-9C1B5FDE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39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501364-18C8-4375-B600-AA16C3B78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F2EEAD5-B2BC-41C1-89CE-868737CE7B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651825"/>
              </p:ext>
            </p:extLst>
          </p:nvPr>
        </p:nvGraphicFramePr>
        <p:xfrm>
          <a:off x="687788" y="2382838"/>
          <a:ext cx="7478201" cy="269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26786" imgH="2089944" progId="Excel.Sheet.12">
                  <p:embed/>
                </p:oleObj>
              </mc:Choice>
              <mc:Fallback>
                <p:oleObj name="Worksheet" r:id="rId2" imgW="6226786" imgH="20899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7788" y="2382838"/>
                        <a:ext cx="7478201" cy="2690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482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Center for Talent Reporting:</a:t>
            </a:r>
            <a:br>
              <a:rPr lang="en-US" dirty="0"/>
            </a:br>
            <a:r>
              <a:rPr lang="en-US" dirty="0"/>
              <a:t>The Home of TDRp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Established October 2012</a:t>
            </a:r>
          </a:p>
          <a:p>
            <a:pPr lvl="1"/>
            <a:r>
              <a:rPr lang="en-US" dirty="0"/>
              <a:t>Nonprofit, member-based professional association (like ATD)</a:t>
            </a:r>
          </a:p>
          <a:p>
            <a:r>
              <a:rPr lang="en-US" dirty="0"/>
              <a:t>Mission</a:t>
            </a:r>
          </a:p>
          <a:p>
            <a:pPr lvl="1"/>
            <a:r>
              <a:rPr lang="en-US" dirty="0"/>
              <a:t>Improve and standardize the </a:t>
            </a:r>
            <a:r>
              <a:rPr lang="en-US" dirty="0">
                <a:solidFill>
                  <a:srgbClr val="FF0000"/>
                </a:solidFill>
              </a:rPr>
              <a:t>measurement, reporting, and management </a:t>
            </a:r>
            <a:r>
              <a:rPr lang="en-US" dirty="0"/>
              <a:t>of human capital to deliver significant business value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Offerings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Measurement and Reporting Workshops</a:t>
            </a:r>
          </a:p>
          <a:p>
            <a:pPr lvl="1"/>
            <a:r>
              <a:rPr lang="en-US" dirty="0"/>
              <a:t>Coaching</a:t>
            </a:r>
          </a:p>
          <a:p>
            <a:pPr lvl="1"/>
            <a:r>
              <a:rPr lang="en-US" dirty="0"/>
              <a:t>Annual conference</a:t>
            </a:r>
          </a:p>
          <a:p>
            <a:pPr lvl="1"/>
            <a:r>
              <a:rPr lang="en-US" dirty="0"/>
              <a:t>Corporate memberships</a:t>
            </a:r>
          </a:p>
          <a:p>
            <a:pPr lvl="1"/>
            <a:r>
              <a:rPr lang="en-US" dirty="0"/>
              <a:t>Certification and accreditation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13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9729-529A-4EE0-BD52-F7C71812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TDRp Management Reports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F75042-0748-433D-8AD2-56AACFA85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274" y="2196477"/>
            <a:ext cx="6134100" cy="32058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FDF39-A865-4442-B3DE-809CFABF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37603-B3A2-4ADB-ACE7-E7197997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87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41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</a:p>
        </p:txBody>
      </p:sp>
    </p:spTree>
    <p:extLst>
      <p:ext uri="{BB962C8B-B14F-4D97-AF65-F5344CB8AC3E}">
        <p14:creationId xmlns:p14="http://schemas.microsoft.com/office/powerpoint/2010/main" val="978411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TDRP Designed to Meet Your Measurement and Reporting Needs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2225" y="1904337"/>
            <a:ext cx="8354173" cy="3504647"/>
          </a:xfrm>
        </p:spPr>
        <p:txBody>
          <a:bodyPr/>
          <a:lstStyle/>
          <a:p>
            <a:r>
              <a:rPr lang="en-US" dirty="0"/>
              <a:t>Simple, consistent approach</a:t>
            </a:r>
          </a:p>
          <a:p>
            <a:r>
              <a:rPr lang="en-US" dirty="0"/>
              <a:t>Use standard definitions to extract and convert data into three types of measures</a:t>
            </a:r>
          </a:p>
          <a:p>
            <a:r>
              <a:rPr lang="en-US" dirty="0"/>
              <a:t>Choose the appropriate measures depending on the learning</a:t>
            </a:r>
          </a:p>
          <a:p>
            <a:pPr lvl="1"/>
            <a:r>
              <a:rPr lang="en-US" sz="1800" dirty="0"/>
              <a:t>Strategic programs: Always include efficiency and effectiveness measures. Often outcome measures</a:t>
            </a:r>
          </a:p>
          <a:p>
            <a:pPr lvl="1"/>
            <a:r>
              <a:rPr lang="en-US" sz="1800" dirty="0"/>
              <a:t>Non-strategic programs: Measure at least efficiency and effectiveness measures</a:t>
            </a:r>
          </a:p>
          <a:p>
            <a:r>
              <a:rPr lang="en-US" dirty="0"/>
              <a:t>Use in scorecards, dashboards, program evaluation reports, custom analysis reports or management reports depending on their purpose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22-May-2017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38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 about Measurement &amp; Reporting, TDRp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A7D26-8621-4041-B7FA-B2410B19D1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D94BB1-E107-46B5-825F-42383FA7CC67}" type="datetime5">
              <a:rPr lang="en-US" smtClean="0"/>
              <a:t>9-Aug-22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2CF3F-E6E7-483B-A225-27C70DAD82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228850"/>
            <a:ext cx="4416425" cy="3604532"/>
          </a:xfrm>
        </p:spPr>
        <p:txBody>
          <a:bodyPr>
            <a:normAutofit lnSpcReduction="10000"/>
          </a:bodyPr>
          <a:lstStyle/>
          <a:p>
            <a:r>
              <a:rPr lang="en-US" sz="1800" b="1" i="1" dirty="0"/>
              <a:t>Measurement Demystified: Creating Your L&amp;D Measurement, Analytics and Reporting Strategy</a:t>
            </a:r>
            <a:r>
              <a:rPr lang="en-US" sz="1800" dirty="0"/>
              <a:t> (ATD Press, 2021)</a:t>
            </a:r>
          </a:p>
          <a:p>
            <a:pPr lvl="1"/>
            <a:r>
              <a:rPr lang="en-US" sz="1500" dirty="0"/>
              <a:t>By David Vance and Peggy Parskey</a:t>
            </a:r>
          </a:p>
          <a:p>
            <a:pPr lvl="1"/>
            <a:r>
              <a:rPr lang="en-US" sz="1500" dirty="0"/>
              <a:t>The definitive work on TDRp</a:t>
            </a:r>
          </a:p>
          <a:p>
            <a:r>
              <a:rPr lang="en-US" sz="1700" dirty="0"/>
              <a:t>Companion </a:t>
            </a:r>
            <a:r>
              <a:rPr lang="en-US" sz="1700" b="1" i="1" dirty="0"/>
              <a:t>Measurement Demystified Field Guide </a:t>
            </a:r>
            <a:r>
              <a:rPr lang="en-US" sz="1700" i="1" dirty="0"/>
              <a:t>(ATD Press, 2022) now available!</a:t>
            </a:r>
            <a:r>
              <a:rPr lang="en-US" sz="1700" dirty="0"/>
              <a:t> </a:t>
            </a:r>
          </a:p>
          <a:p>
            <a:r>
              <a:rPr lang="en-US" sz="1700" dirty="0"/>
              <a:t>Get both on </a:t>
            </a:r>
            <a:r>
              <a:rPr lang="en-US" sz="1700" dirty="0">
                <a:hlinkClick r:id="rId2"/>
              </a:rPr>
              <a:t>Amazon</a:t>
            </a:r>
            <a:r>
              <a:rPr lang="en-US" sz="1700" dirty="0"/>
              <a:t> </a:t>
            </a:r>
          </a:p>
          <a:p>
            <a:pPr lvl="1"/>
            <a:r>
              <a:rPr lang="en-US" sz="1500" dirty="0"/>
              <a:t>And a guide to reading both simultaneously at TD.org/</a:t>
            </a:r>
            <a:r>
              <a:rPr lang="en-US" sz="1500" dirty="0" err="1"/>
              <a:t>MeasurementFieldGuide</a:t>
            </a:r>
            <a:endParaRPr lang="en-US" sz="15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1ED28-6B69-4EB3-AB94-A412375C375D}"/>
              </a:ext>
            </a:extLst>
          </p:cNvPr>
          <p:cNvSpPr txBox="1"/>
          <p:nvPr/>
        </p:nvSpPr>
        <p:spPr>
          <a:xfrm>
            <a:off x="4396310" y="5715000"/>
            <a:ext cx="3513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DV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4B5FF-ADC6-42FC-BAB3-2702AB9D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979" y="4033157"/>
            <a:ext cx="2205264" cy="1971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CAA776-C84A-4B6E-87C1-3C38C6BB0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87" y="1587207"/>
            <a:ext cx="1548047" cy="22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84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Demystified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open-enrollment virtual workshop is a series of seven modules</a:t>
            </a:r>
            <a:endParaRPr lang="en-US" sz="1600" dirty="0"/>
          </a:p>
          <a:p>
            <a:pPr lvl="2"/>
            <a:r>
              <a:rPr lang="en-US" sz="1600" dirty="0"/>
              <a:t>September 8 &amp; 20: TDRp framework, efficiency and effectiveness measures</a:t>
            </a:r>
          </a:p>
          <a:p>
            <a:pPr lvl="2"/>
            <a:r>
              <a:rPr lang="en-US" sz="1600" dirty="0"/>
              <a:t>October 13 &amp; 27: Effectiveness &amp; outcome measures and selecting measures</a:t>
            </a:r>
          </a:p>
          <a:p>
            <a:pPr lvl="2"/>
            <a:r>
              <a:rPr lang="en-US" sz="1600" dirty="0"/>
              <a:t>November 17, Dec 1 &amp;15: Running learning like a business, reporting and strategy</a:t>
            </a:r>
          </a:p>
          <a:p>
            <a:r>
              <a:rPr lang="en-US" dirty="0"/>
              <a:t>$499 for all seven for CTR members ($799 nonmembers)</a:t>
            </a:r>
          </a:p>
          <a:p>
            <a:r>
              <a:rPr lang="en-US" dirty="0"/>
              <a:t>Special rate for alums!  Only $399 for all three</a:t>
            </a:r>
          </a:p>
          <a:p>
            <a:r>
              <a:rPr lang="en-US" dirty="0"/>
              <a:t>And copy of our new books </a:t>
            </a:r>
            <a:r>
              <a:rPr lang="en-US" b="1" i="1" dirty="0"/>
              <a:t>Measurement Demystified and Measurement Demystified Field Guide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022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Accelerate Your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5181600" cy="441655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Webinars (Live and Recorded)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TDRp Webinar Series for 2022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Introduction to Measurement, Reporting, and TDR (4/13)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Focus on Efficiency Measures (5/4)   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Focus on Effectiveness and Outcome Measures (6/8)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Selecting Your Measures (7/20) 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Reporting &amp; Running Learning Like a Business (8/10)</a:t>
            </a:r>
          </a:p>
          <a:p>
            <a:pPr lvl="2"/>
            <a:r>
              <a:rPr lang="en-US" sz="1200" b="1" dirty="0">
                <a:solidFill>
                  <a:srgbClr val="C00000"/>
                </a:solidFill>
              </a:rPr>
              <a:t>The Three TDRp Management Reports (9/7)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Creating Plan Numbers (10/12)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Reporting YTD Results and Creating Forecasts (11/16) 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Creating Your Measurement &amp; Reporting Strategy (12/14) 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Public Reporting: Are You Ready? (pending SEC announcement)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Recorded Webinars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Change Management for TDRp (Recorded)          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Senior Leaders  (Recorded)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Accounting Basics   (Recorded)                    </a:t>
            </a:r>
          </a:p>
          <a:p>
            <a:pPr lvl="2"/>
            <a:r>
              <a:rPr lang="en-US" sz="1200" dirty="0"/>
              <a:t>Financial Acumen Part 1 &amp;2  (Recorded)            </a:t>
            </a:r>
            <a:endParaRPr lang="en-US" sz="1200" b="1" dirty="0">
              <a:solidFill>
                <a:srgbClr val="FF0000"/>
              </a:solidFill>
            </a:endParaRPr>
          </a:p>
          <a:p>
            <a:pPr lvl="2"/>
            <a:r>
              <a:rPr lang="en-US" sz="1200" dirty="0"/>
              <a:t>Data Gathering Considerations   (Recorded)</a:t>
            </a:r>
          </a:p>
          <a:p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5257800" y="1755647"/>
            <a:ext cx="3733800" cy="4416552"/>
          </a:xfrm>
        </p:spPr>
        <p:txBody>
          <a:bodyPr>
            <a:normAutofit/>
          </a:bodyPr>
          <a:lstStyle/>
          <a:p>
            <a:r>
              <a:rPr lang="en-US" sz="2400" dirty="0"/>
              <a:t>Virtual workshops 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Measurement Demystified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Sep – Dec: Registration now open 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Human Capital Reporting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TBD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Custom 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1, 2, or 3-day workshops 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Virtual Coaching</a:t>
            </a:r>
            <a:endParaRPr lang="en-US" sz="2400" dirty="0"/>
          </a:p>
          <a:p>
            <a:r>
              <a:rPr lang="en-US" sz="2400" dirty="0"/>
              <a:t>Conference (virtual)</a:t>
            </a:r>
          </a:p>
          <a:p>
            <a:pPr lvl="1"/>
            <a:r>
              <a:rPr lang="en-US" sz="1700" dirty="0"/>
              <a:t>November 2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0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79B0-270A-4A58-B8CD-C5F7060D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CTR Conference:</a:t>
            </a:r>
            <a:br>
              <a:rPr lang="en-US" dirty="0"/>
            </a:br>
            <a:r>
              <a:rPr lang="en-US" dirty="0"/>
              <a:t>Ten-Year Anniversary of TDRp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E88E8-E90A-473E-A1F5-3B79658B6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621536"/>
            <a:ext cx="8354173" cy="4550664"/>
          </a:xfrm>
        </p:spPr>
        <p:txBody>
          <a:bodyPr/>
          <a:lstStyle/>
          <a:p>
            <a:r>
              <a:rPr lang="en-US" dirty="0"/>
              <a:t>Virtual </a:t>
            </a:r>
          </a:p>
          <a:p>
            <a:pPr lvl="1"/>
            <a:r>
              <a:rPr lang="en-US" dirty="0"/>
              <a:t>November 2, 10-4 ET </a:t>
            </a:r>
          </a:p>
          <a:p>
            <a:r>
              <a:rPr lang="en-US" dirty="0"/>
              <a:t>Topics include</a:t>
            </a:r>
          </a:p>
          <a:p>
            <a:pPr lvl="1"/>
            <a:r>
              <a:rPr lang="en-US" sz="1800" dirty="0"/>
              <a:t>History of measurement</a:t>
            </a:r>
          </a:p>
          <a:p>
            <a:pPr lvl="1"/>
            <a:r>
              <a:rPr lang="en-US" sz="1800" dirty="0"/>
              <a:t>History and evolution of TDRp</a:t>
            </a:r>
          </a:p>
          <a:p>
            <a:pPr lvl="1"/>
            <a:r>
              <a:rPr lang="en-US" sz="1800" dirty="0"/>
              <a:t>Current state of TDRp</a:t>
            </a:r>
          </a:p>
          <a:p>
            <a:pPr lvl="1"/>
            <a:r>
              <a:rPr lang="en-US" sz="1800" dirty="0"/>
              <a:t>Lessons learned and unfinished business</a:t>
            </a:r>
          </a:p>
          <a:p>
            <a:pPr lvl="1"/>
            <a:r>
              <a:rPr lang="en-US" sz="1800" dirty="0"/>
              <a:t>Future of measurement and reporting</a:t>
            </a:r>
          </a:p>
          <a:p>
            <a:r>
              <a:rPr lang="en-US" sz="2000" dirty="0"/>
              <a:t>Breakout sessions to discuss and share</a:t>
            </a:r>
          </a:p>
          <a:p>
            <a:r>
              <a:rPr lang="en-US" dirty="0"/>
              <a:t>Learn more and register at </a:t>
            </a:r>
            <a:r>
              <a:rPr lang="en-US" b="1" dirty="0"/>
              <a:t>ctrconference.com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54FEE-16EA-48F8-99F7-D74644BB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40C31-7B2A-4DF1-8EED-3752901D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16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a Member of the</a:t>
            </a:r>
            <a:br>
              <a:rPr lang="en-US" dirty="0"/>
            </a:br>
            <a:r>
              <a:rPr lang="en-US" dirty="0"/>
              <a:t>Center for Talent Reporting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Access to Recordings and PPTs for all 20 webinars</a:t>
            </a:r>
          </a:p>
          <a:p>
            <a:pPr lvl="1"/>
            <a:r>
              <a:rPr lang="en-US" dirty="0"/>
              <a:t>Access to Enhanced Content on the website</a:t>
            </a:r>
          </a:p>
          <a:p>
            <a:pPr lvl="2"/>
            <a:r>
              <a:rPr lang="en-US" dirty="0"/>
              <a:t>Formulas and references for over 700 measures</a:t>
            </a:r>
          </a:p>
          <a:p>
            <a:pPr lvl="2"/>
            <a:r>
              <a:rPr lang="en-US" dirty="0"/>
              <a:t>Excel versions of sample reports</a:t>
            </a:r>
          </a:p>
          <a:p>
            <a:pPr lvl="2"/>
            <a:r>
              <a:rPr lang="en-US" dirty="0"/>
              <a:t>Detailed implementation guidance</a:t>
            </a:r>
          </a:p>
          <a:p>
            <a:pPr lvl="2"/>
            <a:r>
              <a:rPr lang="en-US" dirty="0"/>
              <a:t>Members only page</a:t>
            </a:r>
          </a:p>
          <a:p>
            <a:pPr lvl="2"/>
            <a:r>
              <a:rPr lang="en-US" dirty="0"/>
              <a:t>Business acumen resources</a:t>
            </a:r>
          </a:p>
          <a:p>
            <a:pPr lvl="2"/>
            <a:r>
              <a:rPr lang="en-US" dirty="0"/>
              <a:t>Case studies</a:t>
            </a:r>
          </a:p>
          <a:p>
            <a:pPr lvl="1"/>
            <a:r>
              <a:rPr lang="en-US" dirty="0"/>
              <a:t>Discount on workshops and conference</a:t>
            </a:r>
          </a:p>
          <a:p>
            <a:r>
              <a:rPr lang="en-US" dirty="0"/>
              <a:t>Investment: Only $299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40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dirty="0"/>
              <a:t>PPT and link to Recording sent to all registrants within 24 hours</a:t>
            </a:r>
          </a:p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dirty="0"/>
              <a:t>All PPTs and Recordings available anytime to members at Member’s Resource Center page </a:t>
            </a:r>
          </a:p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dirty="0"/>
              <a:t>Contact Dave Vance </a:t>
            </a:r>
            <a:r>
              <a:rPr lang="en-US" dirty="0">
                <a:hlinkClick r:id="rId2"/>
              </a:rPr>
              <a:t>DVance@CenterforTalentReporting.org</a:t>
            </a:r>
            <a:r>
              <a:rPr lang="en-US" dirty="0"/>
              <a:t> with any questions about the recordings or PowerPoints</a:t>
            </a:r>
          </a:p>
          <a:p>
            <a:r>
              <a:rPr lang="en-US" sz="2800" b="1" dirty="0"/>
              <a:t>Questions?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38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 More about TDRP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more and get implementation guidance at </a:t>
            </a:r>
            <a:r>
              <a:rPr lang="en-US" dirty="0">
                <a:hlinkClick r:id="rId2"/>
              </a:rPr>
              <a:t>www.CenterforTalentReporting.org</a:t>
            </a:r>
            <a:endParaRPr lang="en-US" dirty="0"/>
          </a:p>
          <a:p>
            <a:pPr lvl="1"/>
            <a:r>
              <a:rPr lang="en-US" dirty="0"/>
              <a:t>Introduction to TDRp whitepapers</a:t>
            </a:r>
          </a:p>
          <a:p>
            <a:pPr lvl="1"/>
            <a:r>
              <a:rPr lang="en-US" dirty="0"/>
              <a:t>Over 700 measures (170 for L&amp;D)</a:t>
            </a:r>
          </a:p>
          <a:p>
            <a:pPr lvl="1"/>
            <a:r>
              <a:rPr lang="en-US" dirty="0"/>
              <a:t>More than 50 sample lists and reports</a:t>
            </a:r>
          </a:p>
          <a:p>
            <a:pPr lvl="1"/>
            <a:r>
              <a:rPr lang="en-US" dirty="0"/>
              <a:t>Guidance on implementation</a:t>
            </a:r>
          </a:p>
          <a:p>
            <a:pPr lvl="1"/>
            <a:r>
              <a:rPr lang="en-US" dirty="0"/>
              <a:t>Workshop, webinar and conference registration</a:t>
            </a:r>
          </a:p>
          <a:p>
            <a:pPr lvl="1"/>
            <a:endParaRPr lang="en-US" dirty="0"/>
          </a:p>
          <a:p>
            <a:r>
              <a:rPr lang="en-US" dirty="0"/>
              <a:t>Contact Dave Vance for more information: </a:t>
            </a:r>
            <a:r>
              <a:rPr lang="en-US" dirty="0">
                <a:hlinkClick r:id="rId3"/>
              </a:rPr>
              <a:t>DVance@CenterforTalentReporting.org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22-May-2017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2" name="Picture 11" descr="fotolia_3347718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154" y="2362200"/>
            <a:ext cx="205784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Partners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11" y="914400"/>
            <a:ext cx="7209601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want to thank the following partners for their support of the Center for Talent Reporting.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5064126" cy="365760"/>
          </a:xfrm>
        </p:spPr>
        <p:txBody>
          <a:bodyPr/>
          <a:lstStyle/>
          <a:p>
            <a:r>
              <a:rPr lang="en-US" b="1" dirty="0">
                <a:solidFill>
                  <a:srgbClr val="292929">
                    <a:lumMod val="75000"/>
                    <a:lumOff val="25000"/>
                  </a:srgbClr>
                </a:solidFill>
              </a:rPr>
              <a:t>Talent Development Reporting principles  •  CTR</a:t>
            </a:r>
            <a:endParaRPr lang="en-US" dirty="0"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1100" y="2241933"/>
            <a:ext cx="2753982" cy="757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000" b="1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19400" y="4572000"/>
            <a:ext cx="5715000" cy="494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000" b="1" dirty="0">
              <a:solidFill>
                <a:srgbClr val="292929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9670" y="4419600"/>
            <a:ext cx="7556313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590800" y="2259964"/>
            <a:ext cx="6044267" cy="663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525456">
                    <a:lumMod val="75000"/>
                  </a:srgbClr>
                </a:solidFill>
                <a:latin typeface="Arial"/>
                <a:cs typeface="Arial"/>
              </a:rPr>
              <a:t>PLATINUM PARTNER</a:t>
            </a:r>
          </a:p>
        </p:txBody>
      </p:sp>
      <p:pic>
        <p:nvPicPr>
          <p:cNvPr id="12" name="Picture 11" descr="CTR-sponsor-seals-founding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00" y="2161578"/>
            <a:ext cx="814264" cy="824572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2403007" y="5943600"/>
            <a:ext cx="6359993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100000"/>
              <a:buFont typeface="Arial"/>
              <a:buChar char="•"/>
              <a:defRPr sz="22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100000"/>
              <a:buFont typeface="Lucida Grande"/>
              <a:buChar char="-"/>
              <a:defRPr sz="18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§"/>
              <a:defRPr sz="1800" kern="1200" baseline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i="1" dirty="0">
                <a:solidFill>
                  <a:srgbClr val="525456">
                    <a:lumMod val="50000"/>
                  </a:srgbClr>
                </a:solidFill>
              </a:rPr>
              <a:t>Explorance is a Founding Partner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5197F2-08E8-4E5D-9462-43CAAFCAE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2" y="3247875"/>
            <a:ext cx="5127171" cy="21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2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Partners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82" y="990600"/>
            <a:ext cx="7209601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want to thank the following partners for their support of the Center for Talent Reporting.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8473" y="6423585"/>
            <a:ext cx="4742789" cy="365760"/>
          </a:xfrm>
        </p:spPr>
        <p:txBody>
          <a:bodyPr/>
          <a:lstStyle/>
          <a:p>
            <a:r>
              <a:rPr lang="en-US" b="1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  <a:endParaRPr lang="en-US" dirty="0"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75" y="1828800"/>
            <a:ext cx="3082926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7692" y="3191254"/>
            <a:ext cx="7556313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26996" y="2267387"/>
            <a:ext cx="2853418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solidFill>
                  <a:srgbClr val="525456">
                    <a:lumMod val="75000"/>
                  </a:srgbClr>
                </a:solidFill>
                <a:latin typeface="Arial"/>
                <a:cs typeface="Arial"/>
              </a:rPr>
              <a:t>BRONZE</a:t>
            </a:r>
            <a:r>
              <a:rPr lang="en-US" sz="1800" b="1" dirty="0">
                <a:solidFill>
                  <a:srgbClr val="292929">
                    <a:lumMod val="65000"/>
                    <a:lumOff val="35000"/>
                  </a:srgbClr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292929"/>
                </a:solidFill>
                <a:latin typeface="Arial"/>
                <a:cs typeface="Arial"/>
              </a:rPr>
              <a:t>PARTNERS</a:t>
            </a:r>
          </a:p>
        </p:txBody>
      </p:sp>
      <p:pic>
        <p:nvPicPr>
          <p:cNvPr id="25" name="Picture 2" descr="http://www.knowledgeadvisors.com/wp-content/uploads/2012/08/ro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3771" b="24641"/>
          <a:stretch/>
        </p:blipFill>
        <p:spPr bwMode="auto">
          <a:xfrm>
            <a:off x="650078" y="3694285"/>
            <a:ext cx="3921922" cy="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C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09" y="3345446"/>
            <a:ext cx="3607943" cy="1516386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4648200" y="1983924"/>
            <a:ext cx="3091249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CTR-sponsor-seals-bronze_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39" y="2104534"/>
            <a:ext cx="887185" cy="887185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5943600"/>
            <a:ext cx="8382000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100000"/>
              <a:buFont typeface="Arial"/>
              <a:buChar char="•"/>
              <a:defRPr sz="22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100000"/>
              <a:buFont typeface="Lucida Grande"/>
              <a:buChar char="-"/>
              <a:defRPr sz="18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§"/>
              <a:defRPr sz="1800" kern="1200" baseline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i="1" dirty="0">
                <a:solidFill>
                  <a:srgbClr val="525456">
                    <a:lumMod val="50000"/>
                  </a:srgbClr>
                </a:solidFill>
              </a:rPr>
              <a:t>Bellevue University Human Capital Lab and ROI Institute are Founding Bronze Partners</a:t>
            </a:r>
          </a:p>
        </p:txBody>
      </p:sp>
    </p:spTree>
    <p:extLst>
      <p:ext uri="{BB962C8B-B14F-4D97-AF65-F5344CB8AC3E}">
        <p14:creationId xmlns:p14="http://schemas.microsoft.com/office/powerpoint/2010/main" val="409439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4648199" cy="3927593"/>
          </a:xfrm>
        </p:spPr>
        <p:txBody>
          <a:bodyPr>
            <a:normAutofit/>
          </a:bodyPr>
          <a:lstStyle/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Review of the TDRp Framework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Reporting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Running Learning like a Business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Management Reporting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Conclusion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429000"/>
            <a:ext cx="2311400" cy="1219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4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C35CF4-467F-49B3-9461-34BFBDA9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3CEBF-C570-44F6-8C85-9078FF7D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01D78-F50F-4D1C-A5E6-A8AC25B0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641C3-C6B1-49CA-BB98-EBD182AB8E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152" y="982814"/>
            <a:ext cx="6453655" cy="47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5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Four broad reasons to measure</a:t>
            </a:r>
          </a:p>
          <a:p>
            <a:pPr lvl="1"/>
            <a:r>
              <a:rPr lang="en-US" sz="2200" b="1" dirty="0"/>
              <a:t>Inform Only</a:t>
            </a:r>
          </a:p>
          <a:p>
            <a:pPr lvl="2"/>
            <a:r>
              <a:rPr lang="en-US" sz="1800" dirty="0"/>
              <a:t>Answer Qs about activity, identify trends</a:t>
            </a:r>
          </a:p>
          <a:p>
            <a:pPr lvl="1"/>
            <a:r>
              <a:rPr lang="en-US" sz="2400" b="1" dirty="0"/>
              <a:t>Monitor</a:t>
            </a:r>
          </a:p>
          <a:p>
            <a:pPr lvl="2"/>
            <a:r>
              <a:rPr lang="en-US" sz="1800" dirty="0"/>
              <a:t>Determine if measure is meeting historical expectations</a:t>
            </a:r>
          </a:p>
          <a:p>
            <a:pPr lvl="1"/>
            <a:r>
              <a:rPr lang="en-US" sz="2200" b="1" dirty="0"/>
              <a:t>Evaluate &amp; Analyze</a:t>
            </a:r>
          </a:p>
          <a:p>
            <a:pPr lvl="2"/>
            <a:r>
              <a:rPr lang="en-US" sz="1800" dirty="0"/>
              <a:t>Determine the efficiency, effectiveness, and impact of a </a:t>
            </a:r>
            <a:r>
              <a:rPr lang="en-US" dirty="0"/>
              <a:t>program. Identify opportunities for improvement</a:t>
            </a:r>
            <a:endParaRPr lang="en-US" sz="1800" dirty="0"/>
          </a:p>
          <a:p>
            <a:pPr lvl="1"/>
            <a:r>
              <a:rPr lang="en-US" sz="2200" b="1" dirty="0"/>
              <a:t>Manage</a:t>
            </a:r>
            <a:r>
              <a:rPr lang="en-US" sz="2200" dirty="0"/>
              <a:t> </a:t>
            </a:r>
          </a:p>
          <a:p>
            <a:pPr lvl="2"/>
            <a:r>
              <a:rPr lang="en-US" sz="1800" dirty="0"/>
              <a:t>Plan, execute, make decisions</a:t>
            </a:r>
          </a:p>
          <a:p>
            <a:pPr lvl="2"/>
            <a:r>
              <a:rPr lang="en-US" sz="1800" dirty="0"/>
              <a:t>Achieve new levels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6A1D10-8131-4170-A714-6DCF63E8E5E8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9-Aug-22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6128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7012</TotalTime>
  <Words>2803</Words>
  <Application>Microsoft Office PowerPoint</Application>
  <PresentationFormat>On-screen Show (4:3)</PresentationFormat>
  <Paragraphs>467</Paragraphs>
  <Slides>49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Lucida Grande</vt:lpstr>
      <vt:lpstr>Times New Roman</vt:lpstr>
      <vt:lpstr>Wingdings</vt:lpstr>
      <vt:lpstr>Advantage</vt:lpstr>
      <vt:lpstr>1_Advantage</vt:lpstr>
      <vt:lpstr>2_Advantage</vt:lpstr>
      <vt:lpstr>5_Advantage</vt:lpstr>
      <vt:lpstr>6_Advantage</vt:lpstr>
      <vt:lpstr>9_Advantage</vt:lpstr>
      <vt:lpstr>Worksheet</vt:lpstr>
      <vt:lpstr>Reporting and Running Learning Like a Business  #5 in the Nine-part Series  </vt:lpstr>
      <vt:lpstr>Logistics for Today’s Webinar</vt:lpstr>
      <vt:lpstr>Your Facilitator</vt:lpstr>
      <vt:lpstr>The Center for Talent Reporting: The Home of TDRp</vt:lpstr>
      <vt:lpstr>Our Partners </vt:lpstr>
      <vt:lpstr>Our Partners </vt:lpstr>
      <vt:lpstr>Today’s Discussion</vt:lpstr>
      <vt:lpstr> </vt:lpstr>
      <vt:lpstr>Reasons to Measure</vt:lpstr>
      <vt:lpstr>Reporting  </vt:lpstr>
      <vt:lpstr>Reports Are the Connection Between Measures and the Users</vt:lpstr>
      <vt:lpstr>Measurement Requirements by Reason to Measure</vt:lpstr>
      <vt:lpstr> Scorecards </vt:lpstr>
      <vt:lpstr>Scorecard Summary</vt:lpstr>
      <vt:lpstr>Example of a Typical Table or Scorecard Purpose: Inform  </vt:lpstr>
      <vt:lpstr> Dashboards </vt:lpstr>
      <vt:lpstr>Dashboard Summary </vt:lpstr>
      <vt:lpstr>Dashboard Example from Marathon Purpose: Inform</vt:lpstr>
      <vt:lpstr>Dashboard Example from MTM Purpose: Inform</vt:lpstr>
      <vt:lpstr>Example of a Departmental Dashboard Purpose: Monitor</vt:lpstr>
      <vt:lpstr>Program Evaluation Reports</vt:lpstr>
      <vt:lpstr>Program Evaluation and Custom Analysis Reports</vt:lpstr>
      <vt:lpstr>Elements of a Program Evaluation Report</vt:lpstr>
      <vt:lpstr>Example of a Simple Program Evaluation Report</vt:lpstr>
      <vt:lpstr>Example of a Simple Project Summary  (continued)</vt:lpstr>
      <vt:lpstr>Example of a Simple Project Summary  (continued)</vt:lpstr>
      <vt:lpstr>Custom Analysis Reports</vt:lpstr>
      <vt:lpstr>Elements of a Custom Analysis Report</vt:lpstr>
      <vt:lpstr>Example of a Custom Analysis Report</vt:lpstr>
      <vt:lpstr>Example of a Custom Analysis Report</vt:lpstr>
      <vt:lpstr>Example of a Custom Analysis Report</vt:lpstr>
      <vt:lpstr>Running Learning Like a Business</vt:lpstr>
      <vt:lpstr>What Does It Mean to Run Learning Like a Business?</vt:lpstr>
      <vt:lpstr>What Does It Mean to Run Learning Like a Business?</vt:lpstr>
      <vt:lpstr>Considerations</vt:lpstr>
      <vt:lpstr>Management Reports</vt:lpstr>
      <vt:lpstr>Management Reports</vt:lpstr>
      <vt:lpstr>Example of a Management Report Purpose: Manage</vt:lpstr>
      <vt:lpstr>Comparison of  Three Types of Reports</vt:lpstr>
      <vt:lpstr>The Three TDRp Management Reports</vt:lpstr>
      <vt:lpstr>Conclusion</vt:lpstr>
      <vt:lpstr>TDRP Designed to Meet Your Measurement and Reporting Needs</vt:lpstr>
      <vt:lpstr>Learn More about Measurement &amp; Reporting, TDRp</vt:lpstr>
      <vt:lpstr>Measurement Demystified Workshop</vt:lpstr>
      <vt:lpstr>Ways to Accelerate Your Mastery</vt:lpstr>
      <vt:lpstr>2022 CTR Conference: Ten-Year Anniversary of TDRp</vt:lpstr>
      <vt:lpstr>Become a Member of the Center for Talent Reporting</vt:lpstr>
      <vt:lpstr>Wrap Up</vt:lpstr>
      <vt:lpstr>Learn More about TDRP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Your Measurement Strategy    #3 in the Four-part Series</dc:title>
  <dc:creator>David Vance</dc:creator>
  <cp:lastModifiedBy>David Vance</cp:lastModifiedBy>
  <cp:revision>184</cp:revision>
  <cp:lastPrinted>2020-06-16T16:34:03Z</cp:lastPrinted>
  <dcterms:created xsi:type="dcterms:W3CDTF">2019-03-13T17:36:39Z</dcterms:created>
  <dcterms:modified xsi:type="dcterms:W3CDTF">2022-08-10T16:59:18Z</dcterms:modified>
</cp:coreProperties>
</file>