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1"/>
  </p:notesMasterIdLst>
  <p:sldIdLst>
    <p:sldId id="258" r:id="rId2"/>
    <p:sldId id="259" r:id="rId3"/>
    <p:sldId id="1696" r:id="rId4"/>
    <p:sldId id="389" r:id="rId5"/>
    <p:sldId id="777" r:id="rId6"/>
    <p:sldId id="262" r:id="rId7"/>
    <p:sldId id="260" r:id="rId8"/>
    <p:sldId id="365" r:id="rId9"/>
    <p:sldId id="416" r:id="rId10"/>
    <p:sldId id="415" r:id="rId11"/>
    <p:sldId id="753" r:id="rId12"/>
    <p:sldId id="364" r:id="rId13"/>
    <p:sldId id="1679" r:id="rId14"/>
    <p:sldId id="749" r:id="rId15"/>
    <p:sldId id="1694" r:id="rId16"/>
    <p:sldId id="431" r:id="rId17"/>
    <p:sldId id="1684" r:id="rId18"/>
    <p:sldId id="1683" r:id="rId19"/>
    <p:sldId id="1685" r:id="rId20"/>
    <p:sldId id="1687" r:id="rId21"/>
    <p:sldId id="432" r:id="rId22"/>
    <p:sldId id="754" r:id="rId23"/>
    <p:sldId id="1688" r:id="rId24"/>
    <p:sldId id="1686" r:id="rId25"/>
    <p:sldId id="1689" r:id="rId26"/>
    <p:sldId id="433" r:id="rId27"/>
    <p:sldId id="1695" r:id="rId28"/>
    <p:sldId id="588" r:id="rId29"/>
    <p:sldId id="1681" r:id="rId30"/>
    <p:sldId id="625" r:id="rId31"/>
    <p:sldId id="626" r:id="rId32"/>
    <p:sldId id="1690" r:id="rId33"/>
    <p:sldId id="750" r:id="rId34"/>
    <p:sldId id="1691" r:id="rId35"/>
    <p:sldId id="751" r:id="rId36"/>
    <p:sldId id="546" r:id="rId37"/>
    <p:sldId id="534" r:id="rId38"/>
    <p:sldId id="559" r:id="rId39"/>
    <p:sldId id="545" r:id="rId40"/>
    <p:sldId id="1692" r:id="rId41"/>
    <p:sldId id="547" r:id="rId42"/>
    <p:sldId id="548" r:id="rId43"/>
    <p:sldId id="1693" r:id="rId44"/>
    <p:sldId id="1680" r:id="rId45"/>
    <p:sldId id="1699" r:id="rId46"/>
    <p:sldId id="1700" r:id="rId47"/>
    <p:sldId id="1698" r:id="rId48"/>
    <p:sldId id="657" r:id="rId49"/>
    <p:sldId id="396"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9" autoAdjust="0"/>
    <p:restoredTop sz="94660"/>
  </p:normalViewPr>
  <p:slideViewPr>
    <p:cSldViewPr snapToGrid="0">
      <p:cViewPr varScale="1">
        <p:scale>
          <a:sx n="117" d="100"/>
          <a:sy n="117" d="100"/>
        </p:scale>
        <p:origin x="729"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EA04FE-3BFE-4816-898C-E441A3A40C2D}" type="datetimeFigureOut">
              <a:rPr lang="en-US" smtClean="0"/>
              <a:t>11/14/2022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324AD2-A4E3-4BFD-9788-39BABFF4596A}" type="slidenum">
              <a:rPr lang="en-US" smtClean="0"/>
              <a:t>‹#›</a:t>
            </a:fld>
            <a:endParaRPr lang="en-US" dirty="0"/>
          </a:p>
        </p:txBody>
      </p:sp>
    </p:spTree>
    <p:extLst>
      <p:ext uri="{BB962C8B-B14F-4D97-AF65-F5344CB8AC3E}">
        <p14:creationId xmlns:p14="http://schemas.microsoft.com/office/powerpoint/2010/main" val="294703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CB405-4B6D-45E5-AA8C-356CF1C87D8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399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BCB237-2281-46B9-A09A-1F3A1B324147}"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4618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CB405-4B6D-45E5-AA8C-356CF1C87D8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95397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0" name="Picture 9" descr="cover-image.jpg"/>
          <p:cNvPicPr>
            <a:picLocks noChangeAspect="1"/>
          </p:cNvPicPr>
          <p:nvPr userDrawn="1"/>
        </p:nvPicPr>
        <p:blipFill rotWithShape="1">
          <a:blip r:embed="rId2" cstate="screen">
            <a:alphaModFix amt="86000"/>
            <a:extLst>
              <a:ext uri="{28A0092B-C50C-407E-A947-70E740481C1C}">
                <a14:useLocalDpi xmlns:a14="http://schemas.microsoft.com/office/drawing/2010/main"/>
              </a:ext>
            </a:extLst>
          </a:blip>
          <a:srcRect/>
          <a:stretch/>
        </p:blipFill>
        <p:spPr>
          <a:xfrm>
            <a:off x="4660620" y="228600"/>
            <a:ext cx="4178579" cy="4191000"/>
          </a:xfrm>
          <a:prstGeom prst="rect">
            <a:avLst/>
          </a:prstGeom>
        </p:spPr>
      </p:pic>
      <p:sp>
        <p:nvSpPr>
          <p:cNvPr id="3" name="Subtitle 2"/>
          <p:cNvSpPr>
            <a:spLocks noGrp="1"/>
          </p:cNvSpPr>
          <p:nvPr>
            <p:ph type="subTitle" idx="1" hasCustomPrompt="1"/>
          </p:nvPr>
        </p:nvSpPr>
        <p:spPr>
          <a:xfrm>
            <a:off x="4817534" y="5206999"/>
            <a:ext cx="4038600" cy="748553"/>
          </a:xfrm>
        </p:spPr>
        <p:txBody>
          <a:bodyPr>
            <a:normAutofit/>
          </a:bodyPr>
          <a:lstStyle>
            <a:lvl1pPr marL="0" indent="0" algn="l">
              <a:spcBef>
                <a:spcPts val="300"/>
              </a:spcBef>
              <a:buNone/>
              <a:defRPr sz="1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By First Last</a:t>
            </a:r>
          </a:p>
          <a:p>
            <a:r>
              <a:rPr lang="en-US" dirty="0"/>
              <a:t>2.6.12</a:t>
            </a:r>
            <a:endParaRPr dirty="0"/>
          </a:p>
        </p:txBody>
      </p:sp>
      <p:sp>
        <p:nvSpPr>
          <p:cNvPr id="7" name="Rectangle 6"/>
          <p:cNvSpPr/>
          <p:nvPr userDrawn="1"/>
        </p:nvSpPr>
        <p:spPr>
          <a:xfrm>
            <a:off x="282575" y="228600"/>
            <a:ext cx="4235450" cy="4187952"/>
          </a:xfrm>
          <a:prstGeom prst="rect">
            <a:avLst/>
          </a:prstGeom>
          <a:solidFill>
            <a:srgbClr val="ED1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ctrTitle"/>
          </p:nvPr>
        </p:nvSpPr>
        <p:spPr>
          <a:xfrm>
            <a:off x="533400" y="1828800"/>
            <a:ext cx="3657600" cy="1295400"/>
          </a:xfrm>
        </p:spPr>
        <p:txBody>
          <a:bodyPr>
            <a:normAutofit/>
          </a:bodyPr>
          <a:lstStyle>
            <a:lvl1pPr>
              <a:defRPr sz="2800">
                <a:solidFill>
                  <a:schemeClr val="bg1"/>
                </a:solidFill>
              </a:defRPr>
            </a:lvl1pPr>
          </a:lstStyle>
          <a:p>
            <a:r>
              <a:rPr lang="en-US" dirty="0"/>
              <a:t>Click to edit Master title style</a:t>
            </a:r>
            <a:endParaRPr dirty="0"/>
          </a:p>
        </p:txBody>
      </p:sp>
      <p:sp>
        <p:nvSpPr>
          <p:cNvPr id="13" name="Rectangle 12"/>
          <p:cNvSpPr/>
          <p:nvPr userDrawn="1"/>
        </p:nvSpPr>
        <p:spPr>
          <a:xfrm>
            <a:off x="6629400" y="152400"/>
            <a:ext cx="152400" cy="426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Rectangle 13"/>
          <p:cNvSpPr/>
          <p:nvPr userDrawn="1"/>
        </p:nvSpPr>
        <p:spPr>
          <a:xfrm rot="16200000">
            <a:off x="6629400" y="152400"/>
            <a:ext cx="152400" cy="426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04825" y="4724398"/>
            <a:ext cx="3790950" cy="1685925"/>
          </a:xfrm>
          <a:prstGeom prst="rect">
            <a:avLst/>
          </a:prstGeom>
        </p:spPr>
      </p:pic>
    </p:spTree>
    <p:extLst>
      <p:ext uri="{BB962C8B-B14F-4D97-AF65-F5344CB8AC3E}">
        <p14:creationId xmlns:p14="http://schemas.microsoft.com/office/powerpoint/2010/main" val="955773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4" y="304800"/>
            <a:ext cx="7556313" cy="1316736"/>
          </a:xfrm>
        </p:spPr>
        <p:txBody>
          <a:bodyPr/>
          <a:lstStyle>
            <a:lvl1pPr>
              <a:defRPr>
                <a:solidFill>
                  <a:srgbClr val="ED1C29"/>
                </a:solidFill>
                <a:latin typeface="Times New Roman" pitchFamily="18" charset="0"/>
                <a:cs typeface="Times New Roman" pitchFamily="18" charset="0"/>
              </a:defRPr>
            </a:lvl1pPr>
          </a:lstStyle>
          <a:p>
            <a:r>
              <a:rPr lang="en-US" dirty="0"/>
              <a:t>Click to edit Master title style</a:t>
            </a:r>
            <a:endParaRPr dirty="0"/>
          </a:p>
        </p:txBody>
      </p:sp>
      <p:sp>
        <p:nvSpPr>
          <p:cNvPr id="3" name="Content Placeholder 2"/>
          <p:cNvSpPr>
            <a:spLocks noGrp="1"/>
          </p:cNvSpPr>
          <p:nvPr>
            <p:ph idx="1"/>
          </p:nvPr>
        </p:nvSpPr>
        <p:spPr>
          <a:xfrm>
            <a:off x="498474" y="1752600"/>
            <a:ext cx="8354173" cy="4419600"/>
          </a:xfrm>
        </p:spPr>
        <p:txBody>
          <a:bodyPr>
            <a:noAutofit/>
          </a:bodyPr>
          <a:lstStyle>
            <a:lvl1pPr marL="228600" indent="-228600">
              <a:buClr>
                <a:srgbClr val="ED1C29"/>
              </a:buClr>
              <a:buFont typeface="Arial"/>
              <a:buChar char="•"/>
              <a:defRPr>
                <a:latin typeface="Arial" pitchFamily="34" charset="0"/>
                <a:cs typeface="Arial" pitchFamily="34" charset="0"/>
              </a:defRPr>
            </a:lvl1pPr>
            <a:lvl2pPr>
              <a:buClr>
                <a:schemeClr val="tx2"/>
              </a:buClr>
              <a:defRPr>
                <a:latin typeface="Arial" pitchFamily="34" charset="0"/>
                <a:cs typeface="Arial" pitchFamily="34" charset="0"/>
              </a:defRPr>
            </a:lvl2pPr>
            <a:lvl3pPr marL="685800" indent="-228600">
              <a:buClr>
                <a:srgbClr val="ED1C29"/>
              </a:buClr>
              <a:buFont typeface="Lucida Grande"/>
              <a:buChar char="-"/>
              <a:defRPr>
                <a:latin typeface="Arial" pitchFamily="34" charset="0"/>
                <a:cs typeface="Arial" pitchFamily="34" charset="0"/>
              </a:defRPr>
            </a:lvl3pPr>
            <a:lvl4pPr marL="914400" indent="-228600">
              <a:buClr>
                <a:schemeClr val="tx2"/>
              </a:buClr>
              <a:buFont typeface="Wingdings" pitchFamily="2" charset="2"/>
              <a:buChar char="§"/>
              <a:defRPr>
                <a:latin typeface="Arial" pitchFamily="34" charset="0"/>
                <a:cs typeface="Arial" pitchFamily="34" charset="0"/>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a:xfrm>
            <a:off x="6719047" y="6423585"/>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22-May-2017</a:t>
            </a:r>
          </a:p>
        </p:txBody>
      </p:sp>
      <p:sp>
        <p:nvSpPr>
          <p:cNvPr id="5" name="Footer Placeholder 4"/>
          <p:cNvSpPr>
            <a:spLocks noGrp="1"/>
          </p:cNvSpPr>
          <p:nvPr>
            <p:ph type="ftr" sz="quarter" idx="11"/>
          </p:nvPr>
        </p:nvSpPr>
        <p:spPr>
          <a:xfrm>
            <a:off x="498474" y="6423585"/>
            <a:ext cx="6053328" cy="365760"/>
          </a:xfrm>
          <a:prstGeom prst="rect">
            <a:avLst/>
          </a:prstGeo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                                  www.centerfortalentreporting.org</a:t>
            </a: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94A5B6-A587-BD47-8B1E-DC3DA0554FCF}"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10" name="Rectangle 9"/>
          <p:cNvSpPr/>
          <p:nvPr/>
        </p:nvSpPr>
        <p:spPr>
          <a:xfrm>
            <a:off x="8068235" y="282574"/>
            <a:ext cx="85165" cy="131762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805868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9839A26-2E62-4332-8381-306FE67E17B4}"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4" name="Date Placeholder 3"/>
          <p:cNvSpPr>
            <a:spLocks noGrp="1"/>
          </p:cNvSpPr>
          <p:nvPr>
            <p:ph type="dt" sz="half"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22-May-2017</a:t>
            </a:r>
          </a:p>
        </p:txBody>
      </p:sp>
      <p:sp>
        <p:nvSpPr>
          <p:cNvPr id="5" name="Footer Placeholder 4"/>
          <p:cNvSpPr>
            <a:spLocks noGrp="1"/>
          </p:cNvSpPr>
          <p:nvPr>
            <p:ph type="ftr" sz="quarter" idx="12"/>
          </p:nvPr>
        </p:nvSpPr>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                                  www.centerfortalentreporting.org</a:t>
            </a:r>
          </a:p>
        </p:txBody>
      </p:sp>
      <p:sp>
        <p:nvSpPr>
          <p:cNvPr id="6" name="Content Placeholder 2"/>
          <p:cNvSpPr>
            <a:spLocks noGrp="1"/>
          </p:cNvSpPr>
          <p:nvPr>
            <p:ph idx="1"/>
          </p:nvPr>
        </p:nvSpPr>
        <p:spPr>
          <a:xfrm>
            <a:off x="498475" y="1755647"/>
            <a:ext cx="4073526" cy="4416552"/>
          </a:xfrm>
        </p:spPr>
        <p:txBody>
          <a:bodyPr/>
          <a:lstStyle>
            <a:lvl1pPr marL="228600" indent="-228600">
              <a:buClr>
                <a:srgbClr val="ED1C29"/>
              </a:buClr>
              <a:buFont typeface="Arial"/>
              <a:buChar char="•"/>
              <a:defRPr>
                <a:latin typeface="Arial" pitchFamily="34" charset="0"/>
                <a:cs typeface="Arial" pitchFamily="34" charset="0"/>
              </a:defRPr>
            </a:lvl1pPr>
            <a:lvl2pPr>
              <a:buClr>
                <a:schemeClr val="tx2"/>
              </a:buClr>
              <a:defRPr>
                <a:latin typeface="Arial" pitchFamily="34" charset="0"/>
                <a:cs typeface="Arial" pitchFamily="34" charset="0"/>
              </a:defRPr>
            </a:lvl2pPr>
            <a:lvl3pPr marL="685800" indent="-228600">
              <a:buClr>
                <a:srgbClr val="ED1C29"/>
              </a:buClr>
              <a:buFont typeface="Lucida Grande"/>
              <a:buChar char="-"/>
              <a:defRPr>
                <a:latin typeface="Arial" pitchFamily="34" charset="0"/>
                <a:cs typeface="Arial" pitchFamily="34" charset="0"/>
              </a:defRPr>
            </a:lvl3pPr>
            <a:lvl4pPr marL="914400" indent="-228600">
              <a:buClr>
                <a:schemeClr val="tx2"/>
              </a:buClr>
              <a:buFont typeface="Wingdings" pitchFamily="2" charset="2"/>
              <a:buChar char="§"/>
              <a:defRPr>
                <a:latin typeface="Arial" pitchFamily="34" charset="0"/>
                <a:cs typeface="Arial" pitchFamily="34" charset="0"/>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Placeholder 2"/>
          <p:cNvSpPr>
            <a:spLocks noGrp="1"/>
          </p:cNvSpPr>
          <p:nvPr>
            <p:ph idx="13"/>
          </p:nvPr>
        </p:nvSpPr>
        <p:spPr>
          <a:xfrm>
            <a:off x="4800600" y="1755647"/>
            <a:ext cx="4073526" cy="4416552"/>
          </a:xfrm>
        </p:spPr>
        <p:txBody>
          <a:bodyPr/>
          <a:lstStyle>
            <a:lvl1pPr marL="228600" indent="-228600">
              <a:buClr>
                <a:srgbClr val="ED1C29"/>
              </a:buClr>
              <a:buFont typeface="Arial"/>
              <a:buChar char="•"/>
              <a:defRPr>
                <a:latin typeface="Arial" pitchFamily="34" charset="0"/>
                <a:cs typeface="Arial" pitchFamily="34" charset="0"/>
              </a:defRPr>
            </a:lvl1pPr>
            <a:lvl2pPr>
              <a:buClr>
                <a:schemeClr val="tx2"/>
              </a:buClr>
              <a:defRPr>
                <a:latin typeface="Arial" pitchFamily="34" charset="0"/>
                <a:cs typeface="Arial" pitchFamily="34" charset="0"/>
              </a:defRPr>
            </a:lvl2pPr>
            <a:lvl3pPr marL="685800" indent="-228600">
              <a:buClr>
                <a:srgbClr val="ED1C29"/>
              </a:buClr>
              <a:buFont typeface="Lucida Grande"/>
              <a:buChar char="-"/>
              <a:defRPr>
                <a:latin typeface="Arial" pitchFamily="34" charset="0"/>
                <a:cs typeface="Arial" pitchFamily="34" charset="0"/>
              </a:defRPr>
            </a:lvl3pPr>
            <a:lvl4pPr marL="914400" indent="-228600">
              <a:buClr>
                <a:schemeClr val="tx2"/>
              </a:buClr>
              <a:buFont typeface="Wingdings" pitchFamily="2" charset="2"/>
              <a:buChar char="§"/>
              <a:defRPr>
                <a:latin typeface="Arial" pitchFamily="34" charset="0"/>
                <a:cs typeface="Arial" pitchFamily="34" charset="0"/>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092752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parator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3124200"/>
            <a:ext cx="7556313" cy="1317626"/>
          </a:xfrm>
        </p:spPr>
        <p:txBody>
          <a:bodyPr/>
          <a:lstStyle>
            <a:lvl1pPr algn="r">
              <a:defRPr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9839A26-2E62-4332-8381-306FE67E17B4}"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4" name="Date Placeholder 3"/>
          <p:cNvSpPr>
            <a:spLocks noGrp="1"/>
          </p:cNvSpPr>
          <p:nvPr>
            <p:ph type="dt" sz="half"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22-May-2017</a:t>
            </a:r>
          </a:p>
        </p:txBody>
      </p:sp>
      <p:sp>
        <p:nvSpPr>
          <p:cNvPr id="5" name="Footer Placeholder 4"/>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                                  www.centerfortalentreporting.org</a:t>
            </a:r>
          </a:p>
        </p:txBody>
      </p:sp>
    </p:spTree>
    <p:extLst>
      <p:ext uri="{BB962C8B-B14F-4D97-AF65-F5344CB8AC3E}">
        <p14:creationId xmlns:p14="http://schemas.microsoft.com/office/powerpoint/2010/main" val="621941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914400" rtl="0" eaLnBrk="1" latinLnBrk="0" hangingPunct="1">
              <a:spcBef>
                <a:spcPct val="0"/>
              </a:spcBef>
              <a:buNone/>
              <a:defRPr lang="en-US" sz="3600" b="0" i="1" kern="1200" dirty="0">
                <a:solidFill>
                  <a:srgbClr val="ED1C29"/>
                </a:solidFill>
                <a:latin typeface="Times New Roman" pitchFamily="18" charset="0"/>
                <a:ea typeface="+mj-ea"/>
                <a:cs typeface="Times New Roman"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22-May-2017</a:t>
            </a: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                                  www.centerfortalentreporting.org</a:t>
            </a:r>
          </a:p>
        </p:txBody>
      </p:sp>
      <p:sp>
        <p:nvSpPr>
          <p:cNvPr id="5" name="Slide Number Placeholder 5"/>
          <p:cNvSpPr>
            <a:spLocks noGrp="1"/>
          </p:cNvSpPr>
          <p:nvPr>
            <p:ph type="sldNum" sz="quarter" idx="12"/>
          </p:nvPr>
        </p:nvSpPr>
        <p:spPr>
          <a:xfrm>
            <a:off x="8226798" y="381000"/>
            <a:ext cx="609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94A5B6-A587-BD47-8B1E-DC3DA0554FCF}"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9247222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a:gsLst>
              <a:gs pos="0">
                <a:srgbClr val="BDBDBD"/>
              </a:gs>
              <a:gs pos="35000">
                <a:schemeClr val="accent1">
                  <a:shade val="93000"/>
                  <a:satMod val="130000"/>
                </a:schemeClr>
              </a:gs>
              <a:gs pos="100000">
                <a:srgbClr val="F8F8F8"/>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8219067" y="282574"/>
            <a:ext cx="642097" cy="594360"/>
          </a:xfrm>
          <a:prstGeom prst="rect">
            <a:avLst/>
          </a:prstGeom>
          <a:solidFill>
            <a:srgbClr val="ED1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8" name="Rectangle 7"/>
          <p:cNvSpPr/>
          <p:nvPr/>
        </p:nvSpPr>
        <p:spPr>
          <a:xfrm>
            <a:off x="8068235" y="282574"/>
            <a:ext cx="85166" cy="131762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 name="Title Placeholder 1"/>
          <p:cNvSpPr>
            <a:spLocks noGrp="1"/>
          </p:cNvSpPr>
          <p:nvPr>
            <p:ph type="title"/>
          </p:nvPr>
        </p:nvSpPr>
        <p:spPr>
          <a:xfrm>
            <a:off x="498474" y="282574"/>
            <a:ext cx="7556313" cy="1317626"/>
          </a:xfrm>
          <a:prstGeom prst="rect">
            <a:avLst/>
          </a:prstGeom>
        </p:spPr>
        <p:txBody>
          <a:bodyPr vert="horz" lIns="91440" tIns="45720" rIns="91440" bIns="45720" rtlCol="0" anchor="t" anchorCtr="0">
            <a:noAutofit/>
          </a:bodyPr>
          <a:lstStyle/>
          <a:p>
            <a:r>
              <a:rPr lang="en-US" dirty="0"/>
              <a:t>Click to edit Master title style</a:t>
            </a:r>
            <a:endParaRPr dirty="0"/>
          </a:p>
        </p:txBody>
      </p:sp>
      <p:sp>
        <p:nvSpPr>
          <p:cNvPr id="3" name="Text Placeholder 2"/>
          <p:cNvSpPr>
            <a:spLocks noGrp="1"/>
          </p:cNvSpPr>
          <p:nvPr>
            <p:ph type="body" idx="1"/>
          </p:nvPr>
        </p:nvSpPr>
        <p:spPr>
          <a:xfrm>
            <a:off x="498474" y="1752600"/>
            <a:ext cx="8354173" cy="4419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8226798" y="381000"/>
            <a:ext cx="609600" cy="365125"/>
          </a:xfrm>
          <a:prstGeom prst="rect">
            <a:avLst/>
          </a:prstGeom>
        </p:spPr>
        <p:txBody>
          <a:bodyPr vert="horz" lIns="91440" tIns="45720" rIns="91440" bIns="45720" rtlCol="0" anchor="ctr"/>
          <a:lstStyle>
            <a:lvl1pPr algn="ctr">
              <a:defRPr sz="1400" b="1">
                <a:solidFill>
                  <a:schemeClr val="bg1"/>
                </a:solidFill>
                <a:latin typeface="Times New Roman" pitchFamily="18" charset="0"/>
                <a:cs typeface="Times New Roman" pitchFamily="18" charset="0"/>
              </a:defRPr>
            </a:lvl1pPr>
          </a:lstStyle>
          <a:p>
            <a:fld id="{A9839A26-2E62-4332-8381-306FE67E17B4}" type="slidenum">
              <a:rPr lang="en-US" smtClean="0">
                <a:solidFill>
                  <a:prstClr val="white"/>
                </a:solidFill>
              </a:rPr>
              <a:pPr/>
              <a:t>‹#›</a:t>
            </a:fld>
            <a:endParaRPr lang="en-US" dirty="0">
              <a:solidFill>
                <a:prstClr val="white"/>
              </a:solidFill>
            </a:endParaRPr>
          </a:p>
        </p:txBody>
      </p:sp>
      <p:cxnSp>
        <p:nvCxnSpPr>
          <p:cNvPr id="10" name="Straight Connector 9"/>
          <p:cNvCxnSpPr/>
          <p:nvPr/>
        </p:nvCxnSpPr>
        <p:spPr>
          <a:xfrm>
            <a:off x="498474" y="6324600"/>
            <a:ext cx="8357616" cy="0"/>
          </a:xfrm>
          <a:prstGeom prst="line">
            <a:avLst/>
          </a:prstGeom>
          <a:ln>
            <a:solidFill>
              <a:srgbClr val="ED1C29"/>
            </a:solidFill>
          </a:ln>
        </p:spPr>
        <p:style>
          <a:lnRef idx="2">
            <a:schemeClr val="accent1"/>
          </a:lnRef>
          <a:fillRef idx="0">
            <a:schemeClr val="accent1"/>
          </a:fillRef>
          <a:effectRef idx="1">
            <a:schemeClr val="accent1"/>
          </a:effectRef>
          <a:fontRef idx="minor">
            <a:schemeClr val="tx1"/>
          </a:fontRef>
        </p:style>
      </p:cxnSp>
      <p:sp>
        <p:nvSpPr>
          <p:cNvPr id="11" name="Date Placeholder 3"/>
          <p:cNvSpPr>
            <a:spLocks noGrp="1"/>
          </p:cNvSpPr>
          <p:nvPr>
            <p:ph type="dt" sz="half" idx="2"/>
          </p:nvPr>
        </p:nvSpPr>
        <p:spPr>
          <a:xfrm>
            <a:off x="6719047" y="6423585"/>
            <a:ext cx="2133600" cy="365125"/>
          </a:xfrm>
          <a:prstGeom prst="rect">
            <a:avLst/>
          </a:prstGeom>
        </p:spPr>
        <p:txBody>
          <a:bodyPr vert="horz" lIns="91440" tIns="45720" rIns="91440" bIns="45720" rtlCol="0" anchor="ctr"/>
          <a:lstStyle>
            <a:lvl1pPr algn="r">
              <a:defRPr sz="1100" b="1">
                <a:solidFill>
                  <a:schemeClr val="tx1">
                    <a:lumMod val="75000"/>
                    <a:lumOff val="25000"/>
                  </a:schemeClr>
                </a:solidFill>
                <a:latin typeface="Times New Roman" pitchFamily="18" charset="0"/>
                <a:cs typeface="Times New Roman" pitchFamily="18" charset="0"/>
              </a:defRPr>
            </a:lvl1pPr>
          </a:lstStyle>
          <a:p>
            <a:r>
              <a:rPr lang="en-US" dirty="0">
                <a:solidFill>
                  <a:srgbClr val="292929">
                    <a:lumMod val="75000"/>
                    <a:lumOff val="25000"/>
                  </a:srgbClr>
                </a:solidFill>
              </a:rPr>
              <a:t>22-May-2017</a:t>
            </a:r>
          </a:p>
        </p:txBody>
      </p:sp>
      <p:sp>
        <p:nvSpPr>
          <p:cNvPr id="12" name="Footer Placeholder 4"/>
          <p:cNvSpPr>
            <a:spLocks noGrp="1"/>
          </p:cNvSpPr>
          <p:nvPr>
            <p:ph type="ftr" sz="quarter" idx="3"/>
          </p:nvPr>
        </p:nvSpPr>
        <p:spPr>
          <a:xfrm>
            <a:off x="498474" y="6423586"/>
            <a:ext cx="6054726" cy="366682"/>
          </a:xfrm>
          <a:prstGeom prst="rect">
            <a:avLst/>
          </a:prstGeom>
        </p:spPr>
        <p:txBody>
          <a:bodyPr vert="horz" lIns="91440" tIns="45720" rIns="91440" bIns="45720" rtlCol="0" anchor="ctr"/>
          <a:lstStyle>
            <a:lvl1pPr algn="l">
              <a:defRPr sz="1100">
                <a:solidFill>
                  <a:schemeClr val="tx1">
                    <a:lumMod val="75000"/>
                    <a:lumOff val="25000"/>
                  </a:schemeClr>
                </a:solidFill>
                <a:latin typeface="Times New Roman" pitchFamily="18" charset="0"/>
                <a:cs typeface="Times New Roman" pitchFamily="18" charset="0"/>
              </a:defRPr>
            </a:lvl1pPr>
          </a:lstStyle>
          <a:p>
            <a:r>
              <a:rPr lang="en-US" dirty="0">
                <a:solidFill>
                  <a:srgbClr val="292929">
                    <a:lumMod val="75000"/>
                    <a:lumOff val="25000"/>
                  </a:srgbClr>
                </a:solidFill>
              </a:rPr>
              <a:t>Center For Talent Reporting                                  www.centerfortalentreporting.org</a:t>
            </a:r>
          </a:p>
        </p:txBody>
      </p:sp>
      <p:pic>
        <p:nvPicPr>
          <p:cNvPr id="15" name="Picture 3"/>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246991" y="983162"/>
            <a:ext cx="586249" cy="594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285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hdr="0" dt="0"/>
  <p:txStyles>
    <p:titleStyle>
      <a:lvl1pPr algn="l" defTabSz="914400" rtl="0" eaLnBrk="1" latinLnBrk="0" hangingPunct="1">
        <a:spcBef>
          <a:spcPct val="0"/>
        </a:spcBef>
        <a:buNone/>
        <a:defRPr sz="3600" b="0" i="1" kern="1200">
          <a:solidFill>
            <a:srgbClr val="ED1C29"/>
          </a:solidFill>
          <a:latin typeface="Times New Roman" pitchFamily="18" charset="0"/>
          <a:ea typeface="+mj-ea"/>
          <a:cs typeface="Times New Roman" pitchFamily="18" charset="0"/>
        </a:defRPr>
      </a:lvl1pPr>
    </p:titleStyle>
    <p:bodyStyle>
      <a:lvl1pPr marL="228600" indent="-228600" algn="l" defTabSz="914400" rtl="0" eaLnBrk="1" latinLnBrk="0" hangingPunct="1">
        <a:spcBef>
          <a:spcPts val="2000"/>
        </a:spcBef>
        <a:buClr>
          <a:srgbClr val="ED1C29"/>
        </a:buClr>
        <a:buSzPct val="100000"/>
        <a:buFont typeface="Arial"/>
        <a:buChar char="•"/>
        <a:defRPr sz="2200" kern="1200">
          <a:solidFill>
            <a:schemeClr val="bg2">
              <a:lumMod val="50000"/>
            </a:schemeClr>
          </a:solidFill>
          <a:latin typeface="Arial" pitchFamily="34" charset="0"/>
          <a:ea typeface="+mn-ea"/>
          <a:cs typeface="Arial" pitchFamily="34" charset="0"/>
        </a:defRPr>
      </a:lvl1pPr>
      <a:lvl2pPr marL="457200" indent="-228600" algn="l" defTabSz="914400" rtl="0" eaLnBrk="1" latinLnBrk="0" hangingPunct="1">
        <a:spcBef>
          <a:spcPts val="600"/>
        </a:spcBef>
        <a:buClr>
          <a:schemeClr val="tx2"/>
        </a:buClr>
        <a:buSzPct val="100000"/>
        <a:buFont typeface="Lucida Grande"/>
        <a:buChar char="»"/>
        <a:defRPr sz="2000" kern="1200">
          <a:solidFill>
            <a:schemeClr val="bg2">
              <a:lumMod val="50000"/>
            </a:schemeClr>
          </a:solidFill>
          <a:latin typeface="Arial" pitchFamily="34" charset="0"/>
          <a:ea typeface="+mn-ea"/>
          <a:cs typeface="Arial" pitchFamily="34" charset="0"/>
        </a:defRPr>
      </a:lvl2pPr>
      <a:lvl3pPr marL="685800" indent="-228600" algn="l" defTabSz="914400" rtl="0" eaLnBrk="1" latinLnBrk="0" hangingPunct="1">
        <a:spcBef>
          <a:spcPts val="600"/>
        </a:spcBef>
        <a:buClr>
          <a:schemeClr val="tx2"/>
        </a:buClr>
        <a:buSzPct val="100000"/>
        <a:buFont typeface="Lucida Grande"/>
        <a:buChar char="-"/>
        <a:defRPr sz="1800" kern="1200">
          <a:solidFill>
            <a:schemeClr val="bg2">
              <a:lumMod val="50000"/>
            </a:schemeClr>
          </a:solidFill>
          <a:latin typeface="Arial" pitchFamily="34" charset="0"/>
          <a:ea typeface="+mn-ea"/>
          <a:cs typeface="Arial" pitchFamily="34" charset="0"/>
        </a:defRPr>
      </a:lvl3pPr>
      <a:lvl4pPr marL="914400" indent="-228600" algn="l" defTabSz="914400" rtl="0" eaLnBrk="1" latinLnBrk="0" hangingPunct="1">
        <a:spcBef>
          <a:spcPts val="600"/>
        </a:spcBef>
        <a:buClr>
          <a:schemeClr val="tx2"/>
        </a:buClr>
        <a:buSzPct val="50000"/>
        <a:buFont typeface="Wingdings" pitchFamily="2" charset="2"/>
        <a:buChar char=""/>
        <a:defRPr sz="1800" kern="1200" baseline="0">
          <a:solidFill>
            <a:schemeClr val="bg2">
              <a:lumMod val="50000"/>
            </a:schemeClr>
          </a:solidFill>
          <a:latin typeface="Arial" pitchFamily="34" charset="0"/>
          <a:ea typeface="+mn-ea"/>
          <a:cs typeface="Arial" pitchFamily="34" charset="0"/>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package" Target="../embeddings/Microsoft_Excel_Worksheet1.xlsx"/><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package" Target="../embeddings/Microsoft_Excel_Worksheet2.xlsx"/><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amazon.com/Measurement-Demystified-Creating-Analytics-Reporting/dp/1950496899/ref=sr_1_1?crid=TMTOJ0Y9EA3K&amp;dchild=1&amp;keywords=measurement+demystified&amp;qid=1605377474&amp;sprefix=measureemnt+demys%2Caps%2C186&amp;sr=8-1" TargetMode="Externa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mailto:Avance@CenterforTalentReporting.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Excel_Worksheet.xlsx"/><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3657600" cy="2319866"/>
          </a:xfrm>
        </p:spPr>
        <p:txBody>
          <a:bodyPr>
            <a:noAutofit/>
          </a:bodyPr>
          <a:lstStyle/>
          <a:p>
            <a:r>
              <a:rPr lang="en-US" sz="4000" b="1" dirty="0"/>
              <a:t>Reporting YTD Results and Making Forecasts</a:t>
            </a:r>
            <a:br>
              <a:rPr lang="en-US" sz="4000" b="1" dirty="0"/>
            </a:br>
            <a:br>
              <a:rPr lang="en-US" sz="4000" b="1" dirty="0"/>
            </a:br>
            <a:r>
              <a:rPr lang="en-US" sz="2400" b="1" dirty="0"/>
              <a:t>Number 8 in the Nine-part Series</a:t>
            </a:r>
            <a:endParaRPr lang="en-US" sz="2400" dirty="0"/>
          </a:p>
        </p:txBody>
      </p:sp>
      <p:sp>
        <p:nvSpPr>
          <p:cNvPr id="3" name="Subtitle 2"/>
          <p:cNvSpPr>
            <a:spLocks noGrp="1"/>
          </p:cNvSpPr>
          <p:nvPr>
            <p:ph type="subTitle" idx="1"/>
          </p:nvPr>
        </p:nvSpPr>
        <p:spPr>
          <a:xfrm>
            <a:off x="4800600" y="4953000"/>
            <a:ext cx="4038600" cy="1219200"/>
          </a:xfrm>
        </p:spPr>
        <p:txBody>
          <a:bodyPr>
            <a:noAutofit/>
          </a:bodyPr>
          <a:lstStyle/>
          <a:p>
            <a:r>
              <a:rPr lang="en-US" sz="2400" b="1" dirty="0">
                <a:solidFill>
                  <a:schemeClr val="tx1">
                    <a:lumMod val="90000"/>
                    <a:lumOff val="10000"/>
                  </a:schemeClr>
                </a:solidFill>
              </a:rPr>
              <a:t>David Vance</a:t>
            </a:r>
          </a:p>
          <a:p>
            <a:r>
              <a:rPr lang="en-US" sz="2400" b="1" dirty="0">
                <a:solidFill>
                  <a:schemeClr val="tx1">
                    <a:lumMod val="90000"/>
                    <a:lumOff val="10000"/>
                  </a:schemeClr>
                </a:solidFill>
              </a:rPr>
              <a:t>Executive Director</a:t>
            </a:r>
          </a:p>
        </p:txBody>
      </p:sp>
      <p:sp>
        <p:nvSpPr>
          <p:cNvPr id="6" name="Title 1"/>
          <p:cNvSpPr txBox="1">
            <a:spLocks/>
          </p:cNvSpPr>
          <p:nvPr/>
        </p:nvSpPr>
        <p:spPr>
          <a:xfrm>
            <a:off x="533400" y="3124200"/>
            <a:ext cx="3657600" cy="68580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800" b="0" kern="1200">
                <a:solidFill>
                  <a:schemeClr val="bg1"/>
                </a:solidFill>
                <a:latin typeface="Calibri"/>
                <a:ea typeface="+mj-ea"/>
                <a:cs typeface="Calibri"/>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1361059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556313" cy="990600"/>
          </a:xfrm>
        </p:spPr>
        <p:txBody>
          <a:bodyPr/>
          <a:lstStyle/>
          <a:p>
            <a:r>
              <a:rPr lang="en-US" dirty="0"/>
              <a:t>Program Report for L&amp;D</a:t>
            </a:r>
            <a:br>
              <a:rPr lang="en-US" dirty="0"/>
            </a:br>
            <a:r>
              <a:rPr lang="en-US" sz="2400" dirty="0"/>
              <a:t>Programs in Support of the Goal to Reduce Injuries</a:t>
            </a:r>
            <a:br>
              <a:rPr lang="en-US" dirty="0"/>
            </a:br>
            <a:endParaRPr lang="en-US" dirty="0"/>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                                  www.centerfortalentreporting.org</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94A5B6-A587-BD47-8B1E-DC3DA0554FCF}"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graphicFrame>
        <p:nvGraphicFramePr>
          <p:cNvPr id="6" name="Object 5"/>
          <p:cNvGraphicFramePr>
            <a:graphicFrameLocks noChangeAspect="1"/>
          </p:cNvGraphicFramePr>
          <p:nvPr/>
        </p:nvGraphicFramePr>
        <p:xfrm>
          <a:off x="533400" y="1600200"/>
          <a:ext cx="8229600" cy="4572000"/>
        </p:xfrm>
        <a:graphic>
          <a:graphicData uri="http://schemas.openxmlformats.org/presentationml/2006/ole">
            <mc:AlternateContent xmlns:mc="http://schemas.openxmlformats.org/markup-compatibility/2006">
              <mc:Choice xmlns:v="urn:schemas-microsoft-com:vml" Requires="v">
                <p:oleObj name="Worksheet" r:id="rId2" imgW="11990455" imgH="6808929" progId="Excel.Sheet.12">
                  <p:embed/>
                </p:oleObj>
              </mc:Choice>
              <mc:Fallback>
                <p:oleObj name="Worksheet" r:id="rId2" imgW="11990455" imgH="6808929" progId="Excel.Sheet.12">
                  <p:embed/>
                  <p:pic>
                    <p:nvPicPr>
                      <p:cNvPr id="6" name="Object 5"/>
                      <p:cNvPicPr/>
                      <p:nvPr/>
                    </p:nvPicPr>
                    <p:blipFill>
                      <a:blip r:embed="rId3"/>
                      <a:stretch>
                        <a:fillRect/>
                      </a:stretch>
                    </p:blipFill>
                    <p:spPr>
                      <a:xfrm>
                        <a:off x="533400" y="1600200"/>
                        <a:ext cx="8229600" cy="4572000"/>
                      </a:xfrm>
                      <a:prstGeom prst="rect">
                        <a:avLst/>
                      </a:prstGeom>
                    </p:spPr>
                  </p:pic>
                </p:oleObj>
              </mc:Fallback>
            </mc:AlternateContent>
          </a:graphicData>
        </a:graphic>
      </p:graphicFrame>
      <p:sp>
        <p:nvSpPr>
          <p:cNvPr id="7" name="Down Arrow 6"/>
          <p:cNvSpPr/>
          <p:nvPr/>
        </p:nvSpPr>
        <p:spPr>
          <a:xfrm>
            <a:off x="3921579" y="1094867"/>
            <a:ext cx="484632" cy="978408"/>
          </a:xfrm>
          <a:prstGeom prst="downArrow">
            <a:avLst/>
          </a:prstGeom>
          <a:gradFill>
            <a:gsLst>
              <a:gs pos="0">
                <a:schemeClr val="tx2">
                  <a:lumMod val="50000"/>
                </a:schemeClr>
              </a:gs>
              <a:gs pos="34000">
                <a:schemeClr val="tx2">
                  <a:lumMod val="75000"/>
                </a:schemeClr>
              </a:gs>
              <a:gs pos="100000">
                <a:schemeClr val="tx2"/>
              </a:gs>
            </a:gsLst>
            <a:lin ang="16200000" scaled="0"/>
          </a:gradFill>
          <a:ln>
            <a:noFill/>
          </a:ln>
        </p:spPr>
        <p:style>
          <a:lnRef idx="1">
            <a:schemeClr val="accent1"/>
          </a:lnRef>
          <a:fillRef idx="1001">
            <a:schemeClr val="dk2"/>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159949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DA29C-3A96-464E-AD07-3F50544AB2AB}"/>
              </a:ext>
            </a:extLst>
          </p:cNvPr>
          <p:cNvSpPr>
            <a:spLocks noGrp="1"/>
          </p:cNvSpPr>
          <p:nvPr>
            <p:ph type="title"/>
          </p:nvPr>
        </p:nvSpPr>
        <p:spPr/>
        <p:txBody>
          <a:bodyPr/>
          <a:lstStyle/>
          <a:p>
            <a:r>
              <a:rPr lang="en-US" dirty="0"/>
              <a:t>Operations Report for L&amp;D</a:t>
            </a:r>
          </a:p>
        </p:txBody>
      </p:sp>
      <p:sp>
        <p:nvSpPr>
          <p:cNvPr id="3" name="Footer Placeholder 2">
            <a:extLst>
              <a:ext uri="{FF2B5EF4-FFF2-40B4-BE49-F238E27FC236}">
                <a16:creationId xmlns:a16="http://schemas.microsoft.com/office/drawing/2014/main" id="{2C6A6B96-B220-48A5-8888-DC5B1CE3BF7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                                  www.centerfortalentreporting.org</a:t>
            </a:r>
          </a:p>
        </p:txBody>
      </p:sp>
      <p:sp>
        <p:nvSpPr>
          <p:cNvPr id="4" name="Slide Number Placeholder 3">
            <a:extLst>
              <a:ext uri="{FF2B5EF4-FFF2-40B4-BE49-F238E27FC236}">
                <a16:creationId xmlns:a16="http://schemas.microsoft.com/office/drawing/2014/main" id="{3C71F95F-51C6-4308-B27B-2E98EB3CD6F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94A5B6-A587-BD47-8B1E-DC3DA0554FCF}"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6" name="Down Arrow 6">
            <a:extLst>
              <a:ext uri="{FF2B5EF4-FFF2-40B4-BE49-F238E27FC236}">
                <a16:creationId xmlns:a16="http://schemas.microsoft.com/office/drawing/2014/main" id="{22559F9E-CB87-41DC-9C68-3193B19492E0}"/>
              </a:ext>
            </a:extLst>
          </p:cNvPr>
          <p:cNvSpPr/>
          <p:nvPr/>
        </p:nvSpPr>
        <p:spPr>
          <a:xfrm>
            <a:off x="5562600" y="1392182"/>
            <a:ext cx="457200" cy="808761"/>
          </a:xfrm>
          <a:prstGeom prst="downArrow">
            <a:avLst/>
          </a:prstGeom>
          <a:gradFill>
            <a:gsLst>
              <a:gs pos="0">
                <a:schemeClr val="tx2">
                  <a:lumMod val="50000"/>
                </a:schemeClr>
              </a:gs>
              <a:gs pos="34000">
                <a:schemeClr val="tx2">
                  <a:lumMod val="75000"/>
                </a:schemeClr>
              </a:gs>
              <a:gs pos="100000">
                <a:schemeClr val="tx2"/>
              </a:gs>
            </a:gsLst>
            <a:lin ang="16200000" scaled="0"/>
          </a:gradFill>
          <a:ln>
            <a:noFill/>
          </a:ln>
        </p:spPr>
        <p:style>
          <a:lnRef idx="1">
            <a:schemeClr val="accent1"/>
          </a:lnRef>
          <a:fillRef idx="1001">
            <a:schemeClr val="dk2"/>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a:extLst>
              <a:ext uri="{FF2B5EF4-FFF2-40B4-BE49-F238E27FC236}">
                <a16:creationId xmlns:a16="http://schemas.microsoft.com/office/drawing/2014/main" id="{6362A570-BA39-4DB1-9A12-EF57922C0B8D}"/>
              </a:ext>
            </a:extLst>
          </p:cNvPr>
          <p:cNvPicPr>
            <a:picLocks noChangeAspect="1"/>
          </p:cNvPicPr>
          <p:nvPr/>
        </p:nvPicPr>
        <p:blipFill>
          <a:blip r:embed="rId2"/>
          <a:stretch>
            <a:fillRect/>
          </a:stretch>
        </p:blipFill>
        <p:spPr>
          <a:xfrm>
            <a:off x="211621" y="2057400"/>
            <a:ext cx="8470644" cy="3973461"/>
          </a:xfrm>
          <a:prstGeom prst="rect">
            <a:avLst/>
          </a:prstGeom>
        </p:spPr>
      </p:pic>
    </p:spTree>
    <p:extLst>
      <p:ext uri="{BB962C8B-B14F-4D97-AF65-F5344CB8AC3E}">
        <p14:creationId xmlns:p14="http://schemas.microsoft.com/office/powerpoint/2010/main" val="3457658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Summary</a:t>
            </a:r>
          </a:p>
        </p:txBody>
      </p:sp>
      <p:sp>
        <p:nvSpPr>
          <p:cNvPr id="3" name="Content Placeholder 2"/>
          <p:cNvSpPr>
            <a:spLocks noGrp="1"/>
          </p:cNvSpPr>
          <p:nvPr>
            <p:ph idx="1"/>
          </p:nvPr>
        </p:nvSpPr>
        <p:spPr/>
        <p:txBody>
          <a:bodyPr/>
          <a:lstStyle/>
          <a:p>
            <a:r>
              <a:rPr lang="en-US" dirty="0"/>
              <a:t>Remember, this is a </a:t>
            </a:r>
            <a:r>
              <a:rPr lang="en-US" b="1" dirty="0"/>
              <a:t>PLANNING</a:t>
            </a:r>
            <a:r>
              <a:rPr lang="en-US" dirty="0"/>
              <a:t> exercise</a:t>
            </a:r>
          </a:p>
          <a:p>
            <a:pPr lvl="1"/>
            <a:r>
              <a:rPr lang="en-US" dirty="0"/>
              <a:t>The future is unknown</a:t>
            </a:r>
          </a:p>
          <a:p>
            <a:pPr lvl="1"/>
            <a:r>
              <a:rPr lang="en-US" dirty="0"/>
              <a:t>We want the best possible plans reflecting the wisdom of the people who are best positioned to make the plan and then deliver it</a:t>
            </a:r>
          </a:p>
          <a:p>
            <a:pPr lvl="1"/>
            <a:r>
              <a:rPr lang="en-US" dirty="0"/>
              <a:t>The plan may not be realized, but you will have a better chance of delivering your mission and achieving your vision if you have a plan</a:t>
            </a:r>
          </a:p>
          <a:p>
            <a:pPr lvl="2"/>
            <a:r>
              <a:rPr lang="en-US" dirty="0"/>
              <a:t>You will have discussed resources, roles and responsibilities, critical success factors</a:t>
            </a:r>
          </a:p>
          <a:p>
            <a:pPr lvl="2"/>
            <a:r>
              <a:rPr lang="en-US" dirty="0"/>
              <a:t>Leaders and managers will be on the same page and more likely to work together to achieve success</a:t>
            </a:r>
          </a:p>
        </p:txBody>
      </p:sp>
    </p:spTree>
    <p:extLst>
      <p:ext uri="{BB962C8B-B14F-4D97-AF65-F5344CB8AC3E}">
        <p14:creationId xmlns:p14="http://schemas.microsoft.com/office/powerpoint/2010/main" val="828547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YTD Results</a:t>
            </a:r>
          </a:p>
        </p:txBody>
      </p:sp>
      <p:sp>
        <p:nvSpPr>
          <p:cNvPr id="4" name="Footer Placeholder 3"/>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                                  www.centerfortalentreporting.org</a:t>
            </a:r>
          </a:p>
        </p:txBody>
      </p:sp>
      <p:sp>
        <p:nvSpPr>
          <p:cNvPr id="5" name="Slide Number Placeholder 4"/>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9839A26-2E62-4332-8381-306FE67E17B4}"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3308141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556313" cy="990600"/>
          </a:xfrm>
        </p:spPr>
        <p:txBody>
          <a:bodyPr/>
          <a:lstStyle/>
          <a:p>
            <a:r>
              <a:rPr lang="en-US" dirty="0"/>
              <a:t>Program Report for L&amp;D</a:t>
            </a:r>
            <a:br>
              <a:rPr lang="en-US" dirty="0"/>
            </a:br>
            <a:r>
              <a:rPr lang="en-US" sz="2400" dirty="0"/>
              <a:t>Programs in Support of the Goal to Reduce Injuries</a:t>
            </a:r>
            <a:br>
              <a:rPr lang="en-US" dirty="0"/>
            </a:br>
            <a:endParaRPr lang="en-US" dirty="0"/>
          </a:p>
        </p:txBody>
      </p:sp>
      <p:sp>
        <p:nvSpPr>
          <p:cNvPr id="3" name="Footer Placeholder 2"/>
          <p:cNvSpPr>
            <a:spLocks noGrp="1"/>
          </p:cNvSpPr>
          <p:nvPr>
            <p:ph type="ftr" sz="quarter" idx="11"/>
          </p:nvPr>
        </p:nvSpPr>
        <p:spPr/>
        <p:txBody>
          <a:bodyPr/>
          <a:lstStyle/>
          <a:p>
            <a:r>
              <a:rPr lang="en-US" dirty="0">
                <a:solidFill>
                  <a:srgbClr val="292929">
                    <a:lumMod val="75000"/>
                    <a:lumOff val="25000"/>
                  </a:srgbClr>
                </a:solidFill>
              </a:rPr>
              <a:t>Center For Talent Reporting                                  www.centerfortalentreporting.org</a:t>
            </a:r>
          </a:p>
        </p:txBody>
      </p:sp>
      <p:sp>
        <p:nvSpPr>
          <p:cNvPr id="4" name="Slide Number Placeholder 3"/>
          <p:cNvSpPr>
            <a:spLocks noGrp="1"/>
          </p:cNvSpPr>
          <p:nvPr>
            <p:ph type="sldNum" sz="quarter" idx="12"/>
          </p:nvPr>
        </p:nvSpPr>
        <p:spPr/>
        <p:txBody>
          <a:bodyPr/>
          <a:lstStyle/>
          <a:p>
            <a:fld id="{CB94A5B6-A587-BD47-8B1E-DC3DA0554FCF}" type="slidenum">
              <a:rPr lang="en-US" smtClean="0"/>
              <a:t>14</a:t>
            </a:fld>
            <a:endParaRPr lang="en-US" dirty="0"/>
          </a:p>
        </p:txBody>
      </p:sp>
      <p:graphicFrame>
        <p:nvGraphicFramePr>
          <p:cNvPr id="6" name="Object 5"/>
          <p:cNvGraphicFramePr>
            <a:graphicFrameLocks noChangeAspect="1"/>
          </p:cNvGraphicFramePr>
          <p:nvPr/>
        </p:nvGraphicFramePr>
        <p:xfrm>
          <a:off x="457200" y="1628574"/>
          <a:ext cx="8229600" cy="4572000"/>
        </p:xfrm>
        <a:graphic>
          <a:graphicData uri="http://schemas.openxmlformats.org/presentationml/2006/ole">
            <mc:AlternateContent xmlns:mc="http://schemas.openxmlformats.org/markup-compatibility/2006">
              <mc:Choice xmlns:v="urn:schemas-microsoft-com:vml" Requires="v">
                <p:oleObj name="Worksheet" r:id="rId2" imgW="11990455" imgH="6808929" progId="Excel.Sheet.12">
                  <p:embed/>
                </p:oleObj>
              </mc:Choice>
              <mc:Fallback>
                <p:oleObj name="Worksheet" r:id="rId2" imgW="11990455" imgH="6808929" progId="Excel.Sheet.12">
                  <p:embed/>
                  <p:pic>
                    <p:nvPicPr>
                      <p:cNvPr id="6" name="Object 5"/>
                      <p:cNvPicPr/>
                      <p:nvPr/>
                    </p:nvPicPr>
                    <p:blipFill>
                      <a:blip r:embed="rId3"/>
                      <a:stretch>
                        <a:fillRect/>
                      </a:stretch>
                    </p:blipFill>
                    <p:spPr>
                      <a:xfrm>
                        <a:off x="457200" y="1628574"/>
                        <a:ext cx="8229600" cy="4572000"/>
                      </a:xfrm>
                      <a:prstGeom prst="rect">
                        <a:avLst/>
                      </a:prstGeom>
                    </p:spPr>
                  </p:pic>
                </p:oleObj>
              </mc:Fallback>
            </mc:AlternateContent>
          </a:graphicData>
        </a:graphic>
      </p:graphicFrame>
      <p:sp>
        <p:nvSpPr>
          <p:cNvPr id="7" name="Down Arrow 6"/>
          <p:cNvSpPr/>
          <p:nvPr/>
        </p:nvSpPr>
        <p:spPr>
          <a:xfrm>
            <a:off x="4311556" y="1222513"/>
            <a:ext cx="484632" cy="978408"/>
          </a:xfrm>
          <a:prstGeom prst="downArrow">
            <a:avLst/>
          </a:prstGeom>
          <a:gradFill>
            <a:gsLst>
              <a:gs pos="0">
                <a:schemeClr val="tx2">
                  <a:lumMod val="50000"/>
                </a:schemeClr>
              </a:gs>
              <a:gs pos="34000">
                <a:schemeClr val="tx2">
                  <a:lumMod val="75000"/>
                </a:schemeClr>
              </a:gs>
              <a:gs pos="100000">
                <a:schemeClr val="tx2"/>
              </a:gs>
            </a:gsLst>
            <a:lin ang="16200000" scaled="0"/>
          </a:gradFill>
          <a:ln>
            <a:noFill/>
          </a:ln>
        </p:spPr>
        <p:style>
          <a:lnRef idx="1">
            <a:schemeClr val="accent1"/>
          </a:lnRef>
          <a:fillRef idx="1001">
            <a:schemeClr val="dk2"/>
          </a:fillRef>
          <a:effectRef idx="2">
            <a:schemeClr val="accent1"/>
          </a:effectRef>
          <a:fontRef idx="minor">
            <a:schemeClr val="lt1"/>
          </a:fontRef>
        </p:style>
        <p:txBody>
          <a:bodyPr rtlCol="0" anchor="ctr"/>
          <a:lstStyle/>
          <a:p>
            <a:pPr algn="ctr"/>
            <a:endParaRPr lang="en-US" dirty="0"/>
          </a:p>
        </p:txBody>
      </p:sp>
      <p:sp>
        <p:nvSpPr>
          <p:cNvPr id="8" name="Down Arrow 6">
            <a:extLst>
              <a:ext uri="{FF2B5EF4-FFF2-40B4-BE49-F238E27FC236}">
                <a16:creationId xmlns:a16="http://schemas.microsoft.com/office/drawing/2014/main" id="{55DDF04B-0BA4-45A8-B8D2-7FE978753E9F}"/>
              </a:ext>
            </a:extLst>
          </p:cNvPr>
          <p:cNvSpPr/>
          <p:nvPr/>
        </p:nvSpPr>
        <p:spPr>
          <a:xfrm rot="10800000">
            <a:off x="4343400" y="5847787"/>
            <a:ext cx="484632" cy="978408"/>
          </a:xfrm>
          <a:prstGeom prst="downArrow">
            <a:avLst/>
          </a:prstGeom>
          <a:gradFill>
            <a:gsLst>
              <a:gs pos="0">
                <a:schemeClr val="tx2">
                  <a:lumMod val="50000"/>
                </a:schemeClr>
              </a:gs>
              <a:gs pos="34000">
                <a:schemeClr val="tx2">
                  <a:lumMod val="75000"/>
                </a:schemeClr>
              </a:gs>
              <a:gs pos="100000">
                <a:schemeClr val="tx2"/>
              </a:gs>
            </a:gsLst>
            <a:lin ang="16200000" scaled="0"/>
          </a:gradFill>
          <a:ln>
            <a:noFill/>
          </a:ln>
        </p:spPr>
        <p:style>
          <a:lnRef idx="1">
            <a:schemeClr val="accent1"/>
          </a:lnRef>
          <a:fillRef idx="1001">
            <a:schemeClr val="dk2"/>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10512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0602FA-CCE4-43C5-8FB8-9CCFA40ED8D6}"/>
              </a:ext>
            </a:extLst>
          </p:cNvPr>
          <p:cNvSpPr>
            <a:spLocks noGrp="1"/>
          </p:cNvSpPr>
          <p:nvPr>
            <p:ph type="title"/>
          </p:nvPr>
        </p:nvSpPr>
        <p:spPr/>
        <p:txBody>
          <a:bodyPr/>
          <a:lstStyle/>
          <a:p>
            <a:r>
              <a:rPr lang="en-US" dirty="0"/>
              <a:t>Why Are YTD Results Important?</a:t>
            </a:r>
          </a:p>
        </p:txBody>
      </p:sp>
      <p:sp>
        <p:nvSpPr>
          <p:cNvPr id="6" name="Content Placeholder 5">
            <a:extLst>
              <a:ext uri="{FF2B5EF4-FFF2-40B4-BE49-F238E27FC236}">
                <a16:creationId xmlns:a16="http://schemas.microsoft.com/office/drawing/2014/main" id="{BC1B1972-8702-4B63-8708-AF8127E8CC08}"/>
              </a:ext>
            </a:extLst>
          </p:cNvPr>
          <p:cNvSpPr>
            <a:spLocks noGrp="1"/>
          </p:cNvSpPr>
          <p:nvPr>
            <p:ph idx="1"/>
          </p:nvPr>
        </p:nvSpPr>
        <p:spPr/>
        <p:txBody>
          <a:bodyPr/>
          <a:lstStyle/>
          <a:p>
            <a:r>
              <a:rPr lang="en-US" dirty="0"/>
              <a:t>You need to know how much progress you have made</a:t>
            </a:r>
          </a:p>
          <a:p>
            <a:r>
              <a:rPr lang="en-US" dirty="0"/>
              <a:t>Compare to plan if you are running learning like a business</a:t>
            </a:r>
          </a:p>
          <a:p>
            <a:pPr lvl="1"/>
            <a:r>
              <a:rPr lang="en-US" dirty="0"/>
              <a:t>Answer the all-important question: Are we on plan year to date?</a:t>
            </a:r>
          </a:p>
          <a:p>
            <a:r>
              <a:rPr lang="en-US" dirty="0"/>
              <a:t>If you do not have a plan</a:t>
            </a:r>
          </a:p>
          <a:p>
            <a:pPr lvl="1"/>
            <a:r>
              <a:rPr lang="en-US" dirty="0"/>
              <a:t>Compare to same month last year or total for last year </a:t>
            </a:r>
          </a:p>
        </p:txBody>
      </p:sp>
      <p:sp>
        <p:nvSpPr>
          <p:cNvPr id="3" name="Footer Placeholder 2">
            <a:extLst>
              <a:ext uri="{FF2B5EF4-FFF2-40B4-BE49-F238E27FC236}">
                <a16:creationId xmlns:a16="http://schemas.microsoft.com/office/drawing/2014/main" id="{36BF0C2F-DC03-4820-A16C-78C4A3E6B88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                                  www.centerfortalentreporting.org</a:t>
            </a:r>
          </a:p>
        </p:txBody>
      </p:sp>
      <p:sp>
        <p:nvSpPr>
          <p:cNvPr id="4" name="Slide Number Placeholder 3">
            <a:extLst>
              <a:ext uri="{FF2B5EF4-FFF2-40B4-BE49-F238E27FC236}">
                <a16:creationId xmlns:a16="http://schemas.microsoft.com/office/drawing/2014/main" id="{5F8ACDF9-3A05-4135-B45A-EA545F1CEDD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94A5B6-A587-BD47-8B1E-DC3DA0554FCF}"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84947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0078DC-9E73-4B25-888D-CD04DC35730F}"/>
              </a:ext>
            </a:extLst>
          </p:cNvPr>
          <p:cNvSpPr>
            <a:spLocks noGrp="1"/>
          </p:cNvSpPr>
          <p:nvPr>
            <p:ph type="title"/>
          </p:nvPr>
        </p:nvSpPr>
        <p:spPr/>
        <p:txBody>
          <a:bodyPr/>
          <a:lstStyle/>
          <a:p>
            <a:r>
              <a:rPr lang="en-US" dirty="0"/>
              <a:t>Year-to-Date (YTD) Results</a:t>
            </a:r>
          </a:p>
        </p:txBody>
      </p:sp>
      <p:sp>
        <p:nvSpPr>
          <p:cNvPr id="6" name="Content Placeholder 5">
            <a:extLst>
              <a:ext uri="{FF2B5EF4-FFF2-40B4-BE49-F238E27FC236}">
                <a16:creationId xmlns:a16="http://schemas.microsoft.com/office/drawing/2014/main" id="{99ACD79A-3D7A-49C7-8542-840B5193DB03}"/>
              </a:ext>
            </a:extLst>
          </p:cNvPr>
          <p:cNvSpPr>
            <a:spLocks noGrp="1"/>
          </p:cNvSpPr>
          <p:nvPr>
            <p:ph idx="1"/>
          </p:nvPr>
        </p:nvSpPr>
        <p:spPr>
          <a:xfrm>
            <a:off x="498474" y="1621536"/>
            <a:ext cx="8354173" cy="4550664"/>
          </a:xfrm>
        </p:spPr>
        <p:txBody>
          <a:bodyPr/>
          <a:lstStyle/>
          <a:p>
            <a:r>
              <a:rPr lang="en-US" dirty="0"/>
              <a:t>Much easier than creating plan numbers</a:t>
            </a:r>
          </a:p>
          <a:p>
            <a:r>
              <a:rPr lang="en-US" dirty="0"/>
              <a:t>Efficiency measures</a:t>
            </a:r>
          </a:p>
          <a:p>
            <a:pPr lvl="1"/>
            <a:r>
              <a:rPr lang="en-US" dirty="0"/>
              <a:t>You will always have actuals for these</a:t>
            </a:r>
          </a:p>
          <a:p>
            <a:pPr lvl="2"/>
            <a:r>
              <a:rPr lang="en-US" dirty="0"/>
              <a:t>Like number of participants, courses, % complete</a:t>
            </a:r>
          </a:p>
          <a:p>
            <a:pPr lvl="1"/>
            <a:r>
              <a:rPr lang="en-US" dirty="0"/>
              <a:t>Only issue is how best to characterize the comparison to plan</a:t>
            </a:r>
          </a:p>
          <a:p>
            <a:pPr lvl="2"/>
            <a:r>
              <a:rPr lang="en-US" dirty="0"/>
              <a:t>If the efficiency measure is a count like number of participants, then use % of plan </a:t>
            </a:r>
          </a:p>
          <a:p>
            <a:pPr lvl="3"/>
            <a:r>
              <a:rPr lang="en-US" dirty="0"/>
              <a:t>Example: If YTD result is 450 and plan is 1000, then 45%</a:t>
            </a:r>
          </a:p>
          <a:p>
            <a:pPr lvl="2"/>
            <a:r>
              <a:rPr lang="en-US" dirty="0"/>
              <a:t>If efficiency measure is a percentage like % complete, then state the plus/minus to plan in percentage or points</a:t>
            </a:r>
          </a:p>
          <a:p>
            <a:pPr lvl="3"/>
            <a:r>
              <a:rPr lang="en-US" dirty="0"/>
              <a:t>Example: If YTD result is 80% complete and plan is 100%, then 20 points below plan</a:t>
            </a:r>
          </a:p>
        </p:txBody>
      </p:sp>
      <p:sp>
        <p:nvSpPr>
          <p:cNvPr id="4" name="Footer Placeholder 3">
            <a:extLst>
              <a:ext uri="{FF2B5EF4-FFF2-40B4-BE49-F238E27FC236}">
                <a16:creationId xmlns:a16="http://schemas.microsoft.com/office/drawing/2014/main" id="{FAF06C8F-78F6-4E4B-9616-847400C18190}"/>
              </a:ext>
            </a:extLst>
          </p:cNvPr>
          <p:cNvSpPr>
            <a:spLocks noGrp="1"/>
          </p:cNvSpPr>
          <p:nvPr>
            <p:ph type="ftr" sz="quarter" idx="11"/>
          </p:nvPr>
        </p:nvSpPr>
        <p:spPr/>
        <p:txBody>
          <a:bodyPr/>
          <a:lstStyle/>
          <a:p>
            <a:r>
              <a:rPr lang="en-US" dirty="0">
                <a:solidFill>
                  <a:srgbClr val="292929">
                    <a:lumMod val="75000"/>
                    <a:lumOff val="25000"/>
                  </a:srgbClr>
                </a:solidFill>
              </a:rPr>
              <a:t>Center For Talent Reporting                                  www.centerfortalentreporting.org</a:t>
            </a:r>
          </a:p>
        </p:txBody>
      </p:sp>
      <p:sp>
        <p:nvSpPr>
          <p:cNvPr id="3" name="Slide Number Placeholder 2">
            <a:extLst>
              <a:ext uri="{FF2B5EF4-FFF2-40B4-BE49-F238E27FC236}">
                <a16:creationId xmlns:a16="http://schemas.microsoft.com/office/drawing/2014/main" id="{222E68D3-2BA6-45ED-B30C-8E64F39CAD6A}"/>
              </a:ext>
            </a:extLst>
          </p:cNvPr>
          <p:cNvSpPr>
            <a:spLocks noGrp="1"/>
          </p:cNvSpPr>
          <p:nvPr>
            <p:ph type="sldNum" sz="quarter" idx="12"/>
          </p:nvPr>
        </p:nvSpPr>
        <p:spPr/>
        <p:txBody>
          <a:bodyPr/>
          <a:lstStyle/>
          <a:p>
            <a:fld id="{A9839A26-2E62-4332-8381-306FE67E17B4}" type="slidenum">
              <a:rPr lang="en-US" smtClean="0">
                <a:solidFill>
                  <a:prstClr val="white"/>
                </a:solidFill>
              </a:rPr>
              <a:pPr/>
              <a:t>16</a:t>
            </a:fld>
            <a:endParaRPr lang="en-US" dirty="0">
              <a:solidFill>
                <a:prstClr val="white"/>
              </a:solidFill>
            </a:endParaRPr>
          </a:p>
        </p:txBody>
      </p:sp>
    </p:spTree>
    <p:extLst>
      <p:ext uri="{BB962C8B-B14F-4D97-AF65-F5344CB8AC3E}">
        <p14:creationId xmlns:p14="http://schemas.microsoft.com/office/powerpoint/2010/main" val="1552559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310B3-AF4E-4777-9C45-4247E6819B2A}"/>
              </a:ext>
            </a:extLst>
          </p:cNvPr>
          <p:cNvSpPr>
            <a:spLocks noGrp="1"/>
          </p:cNvSpPr>
          <p:nvPr>
            <p:ph type="title"/>
          </p:nvPr>
        </p:nvSpPr>
        <p:spPr/>
        <p:txBody>
          <a:bodyPr/>
          <a:lstStyle/>
          <a:p>
            <a:r>
              <a:rPr lang="en-US" dirty="0"/>
              <a:t>Reporting Efficiency Measures</a:t>
            </a:r>
          </a:p>
        </p:txBody>
      </p:sp>
      <p:sp>
        <p:nvSpPr>
          <p:cNvPr id="4" name="Footer Placeholder 3">
            <a:extLst>
              <a:ext uri="{FF2B5EF4-FFF2-40B4-BE49-F238E27FC236}">
                <a16:creationId xmlns:a16="http://schemas.microsoft.com/office/drawing/2014/main" id="{1403FB15-F29B-4868-B70F-0EBDFA49CF7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                                  www.centerfortalentreporting.org</a:t>
            </a:r>
          </a:p>
        </p:txBody>
      </p:sp>
      <p:sp>
        <p:nvSpPr>
          <p:cNvPr id="5" name="Slide Number Placeholder 4">
            <a:extLst>
              <a:ext uri="{FF2B5EF4-FFF2-40B4-BE49-F238E27FC236}">
                <a16:creationId xmlns:a16="http://schemas.microsoft.com/office/drawing/2014/main" id="{52B7623D-DEE6-4AB3-A2B2-086877411D6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94A5B6-A587-BD47-8B1E-DC3DA0554FCF}"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pic>
        <p:nvPicPr>
          <p:cNvPr id="13" name="Content Placeholder 12">
            <a:extLst>
              <a:ext uri="{FF2B5EF4-FFF2-40B4-BE49-F238E27FC236}">
                <a16:creationId xmlns:a16="http://schemas.microsoft.com/office/drawing/2014/main" id="{0012B4F4-03DB-4D84-88D1-529A148D32C1}"/>
              </a:ext>
            </a:extLst>
          </p:cNvPr>
          <p:cNvPicPr>
            <a:picLocks noGrp="1" noChangeAspect="1"/>
          </p:cNvPicPr>
          <p:nvPr>
            <p:ph idx="1"/>
          </p:nvPr>
        </p:nvPicPr>
        <p:blipFill>
          <a:blip r:embed="rId2"/>
          <a:stretch>
            <a:fillRect/>
          </a:stretch>
        </p:blipFill>
        <p:spPr>
          <a:xfrm>
            <a:off x="498475" y="2151641"/>
            <a:ext cx="8353425" cy="3621517"/>
          </a:xfrm>
          <a:prstGeom prst="rect">
            <a:avLst/>
          </a:prstGeom>
        </p:spPr>
      </p:pic>
    </p:spTree>
    <p:extLst>
      <p:ext uri="{BB962C8B-B14F-4D97-AF65-F5344CB8AC3E}">
        <p14:creationId xmlns:p14="http://schemas.microsoft.com/office/powerpoint/2010/main" val="1443685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0078DC-9E73-4B25-888D-CD04DC35730F}"/>
              </a:ext>
            </a:extLst>
          </p:cNvPr>
          <p:cNvSpPr>
            <a:spLocks noGrp="1"/>
          </p:cNvSpPr>
          <p:nvPr>
            <p:ph type="title"/>
          </p:nvPr>
        </p:nvSpPr>
        <p:spPr/>
        <p:txBody>
          <a:bodyPr/>
          <a:lstStyle/>
          <a:p>
            <a:r>
              <a:rPr lang="en-US" dirty="0"/>
              <a:t>Year-to-Date (YTD) Results</a:t>
            </a:r>
          </a:p>
        </p:txBody>
      </p:sp>
      <p:sp>
        <p:nvSpPr>
          <p:cNvPr id="6" name="Content Placeholder 5">
            <a:extLst>
              <a:ext uri="{FF2B5EF4-FFF2-40B4-BE49-F238E27FC236}">
                <a16:creationId xmlns:a16="http://schemas.microsoft.com/office/drawing/2014/main" id="{99ACD79A-3D7A-49C7-8542-840B5193DB03}"/>
              </a:ext>
            </a:extLst>
          </p:cNvPr>
          <p:cNvSpPr>
            <a:spLocks noGrp="1"/>
          </p:cNvSpPr>
          <p:nvPr>
            <p:ph idx="1"/>
          </p:nvPr>
        </p:nvSpPr>
        <p:spPr>
          <a:xfrm>
            <a:off x="498474" y="1621536"/>
            <a:ext cx="8354173" cy="4550664"/>
          </a:xfrm>
        </p:spPr>
        <p:txBody>
          <a:bodyPr/>
          <a:lstStyle/>
          <a:p>
            <a:r>
              <a:rPr lang="en-US" dirty="0"/>
              <a:t>Effectiveness measures</a:t>
            </a:r>
          </a:p>
          <a:p>
            <a:pPr lvl="1"/>
            <a:r>
              <a:rPr lang="en-US" dirty="0"/>
              <a:t>You will have the data but often it is from a survey so sample size is important</a:t>
            </a:r>
          </a:p>
          <a:p>
            <a:pPr lvl="2"/>
            <a:r>
              <a:rPr lang="en-US" dirty="0"/>
              <a:t>More than 30 to be statistically significant. The more the better</a:t>
            </a:r>
          </a:p>
          <a:p>
            <a:pPr lvl="2"/>
            <a:r>
              <a:rPr lang="en-US" dirty="0"/>
              <a:t>If course audience is less than 30, you need a high proportion in order to make decisions based on the data</a:t>
            </a:r>
          </a:p>
          <a:p>
            <a:pPr lvl="3"/>
            <a:r>
              <a:rPr lang="en-US" dirty="0"/>
              <a:t>Like 20 out of 25</a:t>
            </a:r>
          </a:p>
          <a:p>
            <a:pPr lvl="3"/>
            <a:r>
              <a:rPr lang="en-US" dirty="0"/>
              <a:t>Or 13 out of 15</a:t>
            </a:r>
          </a:p>
          <a:p>
            <a:pPr lvl="2"/>
            <a:r>
              <a:rPr lang="en-US" dirty="0"/>
              <a:t>Include note about sample size in programs reports</a:t>
            </a:r>
          </a:p>
          <a:p>
            <a:pPr lvl="1"/>
            <a:r>
              <a:rPr lang="en-US" dirty="0"/>
              <a:t>Comparing to plan </a:t>
            </a:r>
          </a:p>
          <a:p>
            <a:pPr lvl="2"/>
            <a:r>
              <a:rPr lang="en-US" dirty="0"/>
              <a:t>Likert scale: Use delta and describe as X points above or below</a:t>
            </a:r>
          </a:p>
          <a:p>
            <a:pPr lvl="2"/>
            <a:r>
              <a:rPr lang="en-US" dirty="0"/>
              <a:t>%: Use delta and describe as X % above or below</a:t>
            </a:r>
          </a:p>
          <a:p>
            <a:pPr lvl="2"/>
            <a:r>
              <a:rPr lang="en-US" dirty="0"/>
              <a:t>Net benefit: Use % of plan</a:t>
            </a:r>
          </a:p>
        </p:txBody>
      </p:sp>
      <p:sp>
        <p:nvSpPr>
          <p:cNvPr id="4" name="Footer Placeholder 3">
            <a:extLst>
              <a:ext uri="{FF2B5EF4-FFF2-40B4-BE49-F238E27FC236}">
                <a16:creationId xmlns:a16="http://schemas.microsoft.com/office/drawing/2014/main" id="{FAF06C8F-78F6-4E4B-9616-847400C18190}"/>
              </a:ext>
            </a:extLst>
          </p:cNvPr>
          <p:cNvSpPr>
            <a:spLocks noGrp="1"/>
          </p:cNvSpPr>
          <p:nvPr>
            <p:ph type="ftr" sz="quarter" idx="11"/>
          </p:nvPr>
        </p:nvSpPr>
        <p:spPr/>
        <p:txBody>
          <a:bodyPr/>
          <a:lstStyle/>
          <a:p>
            <a:r>
              <a:rPr lang="en-US" dirty="0">
                <a:solidFill>
                  <a:srgbClr val="292929">
                    <a:lumMod val="75000"/>
                    <a:lumOff val="25000"/>
                  </a:srgbClr>
                </a:solidFill>
              </a:rPr>
              <a:t>Center For Talent Reporting                                  www.centerfortalentreporting.org</a:t>
            </a:r>
          </a:p>
        </p:txBody>
      </p:sp>
      <p:sp>
        <p:nvSpPr>
          <p:cNvPr id="3" name="Slide Number Placeholder 2">
            <a:extLst>
              <a:ext uri="{FF2B5EF4-FFF2-40B4-BE49-F238E27FC236}">
                <a16:creationId xmlns:a16="http://schemas.microsoft.com/office/drawing/2014/main" id="{222E68D3-2BA6-45ED-B30C-8E64F39CAD6A}"/>
              </a:ext>
            </a:extLst>
          </p:cNvPr>
          <p:cNvSpPr>
            <a:spLocks noGrp="1"/>
          </p:cNvSpPr>
          <p:nvPr>
            <p:ph type="sldNum" sz="quarter" idx="12"/>
          </p:nvPr>
        </p:nvSpPr>
        <p:spPr/>
        <p:txBody>
          <a:bodyPr/>
          <a:lstStyle/>
          <a:p>
            <a:fld id="{A9839A26-2E62-4332-8381-306FE67E17B4}" type="slidenum">
              <a:rPr lang="en-US" smtClean="0">
                <a:solidFill>
                  <a:prstClr val="white"/>
                </a:solidFill>
              </a:rPr>
              <a:pPr/>
              <a:t>18</a:t>
            </a:fld>
            <a:endParaRPr lang="en-US" dirty="0">
              <a:solidFill>
                <a:prstClr val="white"/>
              </a:solidFill>
            </a:endParaRPr>
          </a:p>
        </p:txBody>
      </p:sp>
    </p:spTree>
    <p:extLst>
      <p:ext uri="{BB962C8B-B14F-4D97-AF65-F5344CB8AC3E}">
        <p14:creationId xmlns:p14="http://schemas.microsoft.com/office/powerpoint/2010/main" val="851188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4ADDF-6CBE-405E-83DB-2B6652660911}"/>
              </a:ext>
            </a:extLst>
          </p:cNvPr>
          <p:cNvSpPr>
            <a:spLocks noGrp="1"/>
          </p:cNvSpPr>
          <p:nvPr>
            <p:ph type="title"/>
          </p:nvPr>
        </p:nvSpPr>
        <p:spPr/>
        <p:txBody>
          <a:bodyPr/>
          <a:lstStyle/>
          <a:p>
            <a:r>
              <a:rPr lang="en-US" dirty="0"/>
              <a:t>Reporting Effectiveness Measures I</a:t>
            </a:r>
          </a:p>
        </p:txBody>
      </p:sp>
      <p:sp>
        <p:nvSpPr>
          <p:cNvPr id="4" name="Footer Placeholder 3">
            <a:extLst>
              <a:ext uri="{FF2B5EF4-FFF2-40B4-BE49-F238E27FC236}">
                <a16:creationId xmlns:a16="http://schemas.microsoft.com/office/drawing/2014/main" id="{1FAD80F7-3AD4-42E4-BBD4-0BF36E295D5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                                  www.centerfortalentreporting.org</a:t>
            </a:r>
          </a:p>
        </p:txBody>
      </p:sp>
      <p:sp>
        <p:nvSpPr>
          <p:cNvPr id="5" name="Slide Number Placeholder 4">
            <a:extLst>
              <a:ext uri="{FF2B5EF4-FFF2-40B4-BE49-F238E27FC236}">
                <a16:creationId xmlns:a16="http://schemas.microsoft.com/office/drawing/2014/main" id="{A413980B-6BA2-42A9-9585-AF6E71E1B4D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94A5B6-A587-BD47-8B1E-DC3DA0554FCF}"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pic>
        <p:nvPicPr>
          <p:cNvPr id="9" name="Content Placeholder 8">
            <a:extLst>
              <a:ext uri="{FF2B5EF4-FFF2-40B4-BE49-F238E27FC236}">
                <a16:creationId xmlns:a16="http://schemas.microsoft.com/office/drawing/2014/main" id="{E6E59843-716E-44EF-9AD8-28C16AC9C395}"/>
              </a:ext>
            </a:extLst>
          </p:cNvPr>
          <p:cNvPicPr>
            <a:picLocks noGrp="1" noChangeAspect="1"/>
          </p:cNvPicPr>
          <p:nvPr>
            <p:ph idx="1"/>
          </p:nvPr>
        </p:nvPicPr>
        <p:blipFill>
          <a:blip r:embed="rId2"/>
          <a:stretch>
            <a:fillRect/>
          </a:stretch>
        </p:blipFill>
        <p:spPr>
          <a:xfrm>
            <a:off x="444954" y="1334861"/>
            <a:ext cx="8470446" cy="4837339"/>
          </a:xfrm>
          <a:prstGeom prst="rect">
            <a:avLst/>
          </a:prstGeom>
        </p:spPr>
      </p:pic>
    </p:spTree>
    <p:extLst>
      <p:ext uri="{BB962C8B-B14F-4D97-AF65-F5344CB8AC3E}">
        <p14:creationId xmlns:p14="http://schemas.microsoft.com/office/powerpoint/2010/main" val="3224578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Logistics for Today’s Webinar</a:t>
            </a:r>
          </a:p>
        </p:txBody>
      </p:sp>
      <p:sp>
        <p:nvSpPr>
          <p:cNvPr id="9" name="Content Placeholder 8"/>
          <p:cNvSpPr>
            <a:spLocks noGrp="1"/>
          </p:cNvSpPr>
          <p:nvPr>
            <p:ph idx="1"/>
          </p:nvPr>
        </p:nvSpPr>
        <p:spPr>
          <a:xfrm>
            <a:off x="498474" y="2057400"/>
            <a:ext cx="8354173" cy="4114800"/>
          </a:xfrm>
        </p:spPr>
        <p:txBody>
          <a:bodyPr/>
          <a:lstStyle/>
          <a:p>
            <a:pPr marL="228600" lvl="1">
              <a:spcBef>
                <a:spcPts val="2000"/>
              </a:spcBef>
              <a:buClr>
                <a:srgbClr val="ED1C29"/>
              </a:buClr>
              <a:buFont typeface="Arial"/>
              <a:buChar char="•"/>
            </a:pPr>
            <a:r>
              <a:rPr lang="en-US" sz="1800" b="1" dirty="0"/>
              <a:t>Members can access All PPTs and Recordings anytime on the website at Members Resource Center page.</a:t>
            </a:r>
          </a:p>
          <a:p>
            <a:pPr marL="228600" lvl="1">
              <a:spcBef>
                <a:spcPts val="2000"/>
              </a:spcBef>
              <a:buClr>
                <a:srgbClr val="ED1C29"/>
              </a:buClr>
              <a:buFont typeface="Arial"/>
              <a:buChar char="•"/>
            </a:pPr>
            <a:r>
              <a:rPr lang="en-US" sz="1800" dirty="0"/>
              <a:t>Link will be sent to all for PowerPoint and recording today</a:t>
            </a:r>
          </a:p>
          <a:p>
            <a:pPr marL="228600" lvl="1">
              <a:spcBef>
                <a:spcPts val="2000"/>
              </a:spcBef>
              <a:buClr>
                <a:srgbClr val="ED1C29"/>
              </a:buClr>
              <a:buFont typeface="Arial"/>
              <a:buChar char="•"/>
            </a:pPr>
            <a:r>
              <a:rPr lang="en-US" sz="1800" dirty="0"/>
              <a:t>To ask a question during the webinar, type a question in the Question box</a:t>
            </a:r>
          </a:p>
          <a:p>
            <a:r>
              <a:rPr lang="en-US" sz="1800" dirty="0"/>
              <a:t>We will take questions at the end, too</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a:t>
            </a:r>
            <a:endPar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endParaRP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9839A26-2E62-4332-8381-306FE67E17B4}"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681788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4ADDF-6CBE-405E-83DB-2B6652660911}"/>
              </a:ext>
            </a:extLst>
          </p:cNvPr>
          <p:cNvSpPr>
            <a:spLocks noGrp="1"/>
          </p:cNvSpPr>
          <p:nvPr>
            <p:ph type="title"/>
          </p:nvPr>
        </p:nvSpPr>
        <p:spPr/>
        <p:txBody>
          <a:bodyPr/>
          <a:lstStyle/>
          <a:p>
            <a:r>
              <a:rPr lang="en-US" dirty="0"/>
              <a:t>Reporting Effectiveness Measures II</a:t>
            </a:r>
          </a:p>
        </p:txBody>
      </p:sp>
      <p:sp>
        <p:nvSpPr>
          <p:cNvPr id="4" name="Footer Placeholder 3">
            <a:extLst>
              <a:ext uri="{FF2B5EF4-FFF2-40B4-BE49-F238E27FC236}">
                <a16:creationId xmlns:a16="http://schemas.microsoft.com/office/drawing/2014/main" id="{1FAD80F7-3AD4-42E4-BBD4-0BF36E295D5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                                  www.centerfortalentreporting.org</a:t>
            </a:r>
          </a:p>
        </p:txBody>
      </p:sp>
      <p:sp>
        <p:nvSpPr>
          <p:cNvPr id="5" name="Slide Number Placeholder 4">
            <a:extLst>
              <a:ext uri="{FF2B5EF4-FFF2-40B4-BE49-F238E27FC236}">
                <a16:creationId xmlns:a16="http://schemas.microsoft.com/office/drawing/2014/main" id="{A413980B-6BA2-42A9-9585-AF6E71E1B4D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94A5B6-A587-BD47-8B1E-DC3DA0554FCF}"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pic>
        <p:nvPicPr>
          <p:cNvPr id="7" name="Content Placeholder 6">
            <a:extLst>
              <a:ext uri="{FF2B5EF4-FFF2-40B4-BE49-F238E27FC236}">
                <a16:creationId xmlns:a16="http://schemas.microsoft.com/office/drawing/2014/main" id="{5BF3740B-9551-4D01-98A7-504D4C5C826F}"/>
              </a:ext>
            </a:extLst>
          </p:cNvPr>
          <p:cNvPicPr>
            <a:picLocks noGrp="1" noChangeAspect="1"/>
          </p:cNvPicPr>
          <p:nvPr>
            <p:ph idx="1"/>
          </p:nvPr>
        </p:nvPicPr>
        <p:blipFill>
          <a:blip r:embed="rId2"/>
          <a:stretch>
            <a:fillRect/>
          </a:stretch>
        </p:blipFill>
        <p:spPr>
          <a:xfrm>
            <a:off x="498475" y="1774972"/>
            <a:ext cx="8353425" cy="4374856"/>
          </a:xfrm>
          <a:prstGeom prst="rect">
            <a:avLst/>
          </a:prstGeom>
        </p:spPr>
      </p:pic>
    </p:spTree>
    <p:extLst>
      <p:ext uri="{BB962C8B-B14F-4D97-AF65-F5344CB8AC3E}">
        <p14:creationId xmlns:p14="http://schemas.microsoft.com/office/powerpoint/2010/main" val="1205342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0078DC-9E73-4B25-888D-CD04DC35730F}"/>
              </a:ext>
            </a:extLst>
          </p:cNvPr>
          <p:cNvSpPr>
            <a:spLocks noGrp="1"/>
          </p:cNvSpPr>
          <p:nvPr>
            <p:ph type="title"/>
          </p:nvPr>
        </p:nvSpPr>
        <p:spPr/>
        <p:txBody>
          <a:bodyPr/>
          <a:lstStyle/>
          <a:p>
            <a:r>
              <a:rPr lang="en-US" dirty="0"/>
              <a:t>Year-to-Date (YTD) Results</a:t>
            </a:r>
          </a:p>
        </p:txBody>
      </p:sp>
      <p:sp>
        <p:nvSpPr>
          <p:cNvPr id="6" name="Content Placeholder 5">
            <a:extLst>
              <a:ext uri="{FF2B5EF4-FFF2-40B4-BE49-F238E27FC236}">
                <a16:creationId xmlns:a16="http://schemas.microsoft.com/office/drawing/2014/main" id="{99ACD79A-3D7A-49C7-8542-840B5193DB03}"/>
              </a:ext>
            </a:extLst>
          </p:cNvPr>
          <p:cNvSpPr>
            <a:spLocks noGrp="1"/>
          </p:cNvSpPr>
          <p:nvPr>
            <p:ph idx="1"/>
          </p:nvPr>
        </p:nvSpPr>
        <p:spPr/>
        <p:txBody>
          <a:bodyPr/>
          <a:lstStyle/>
          <a:p>
            <a:r>
              <a:rPr lang="en-US" dirty="0"/>
              <a:t>Outcome measures</a:t>
            </a:r>
          </a:p>
          <a:p>
            <a:pPr lvl="1"/>
            <a:r>
              <a:rPr lang="en-US" dirty="0"/>
              <a:t>You will have data if</a:t>
            </a:r>
          </a:p>
          <a:p>
            <a:pPr lvl="2"/>
            <a:r>
              <a:rPr lang="en-US" dirty="0"/>
              <a:t>The program has been completed and you are using a control group, trendline, or regression to estimate the isolated impact of learning</a:t>
            </a:r>
          </a:p>
          <a:p>
            <a:pPr lvl="2"/>
            <a:r>
              <a:rPr lang="en-US" dirty="0"/>
              <a:t>The program is  on-going or complete and you are surveying and asking about level 4 Phillips impact</a:t>
            </a:r>
          </a:p>
          <a:p>
            <a:pPr lvl="3"/>
            <a:r>
              <a:rPr lang="en-US" dirty="0"/>
              <a:t>For example, a 30% contribution to achieving the goal</a:t>
            </a:r>
          </a:p>
          <a:p>
            <a:pPr lvl="3"/>
            <a:r>
              <a:rPr lang="en-US" dirty="0"/>
              <a:t>From asking each participant	</a:t>
            </a:r>
          </a:p>
          <a:p>
            <a:pPr lvl="4"/>
            <a:r>
              <a:rPr lang="en-US" dirty="0"/>
              <a:t>Their estimate of the impact of learning</a:t>
            </a:r>
          </a:p>
          <a:p>
            <a:pPr lvl="4"/>
            <a:r>
              <a:rPr lang="en-US" dirty="0"/>
              <a:t>Their confidence in that estimate</a:t>
            </a:r>
          </a:p>
          <a:p>
            <a:pPr lvl="4"/>
            <a:r>
              <a:rPr lang="en-US" dirty="0"/>
              <a:t>Average the products of the two answers (estimate x confidence)</a:t>
            </a:r>
          </a:p>
        </p:txBody>
      </p:sp>
      <p:sp>
        <p:nvSpPr>
          <p:cNvPr id="4" name="Footer Placeholder 3">
            <a:extLst>
              <a:ext uri="{FF2B5EF4-FFF2-40B4-BE49-F238E27FC236}">
                <a16:creationId xmlns:a16="http://schemas.microsoft.com/office/drawing/2014/main" id="{FAF06C8F-78F6-4E4B-9616-847400C18190}"/>
              </a:ext>
            </a:extLst>
          </p:cNvPr>
          <p:cNvSpPr>
            <a:spLocks noGrp="1"/>
          </p:cNvSpPr>
          <p:nvPr>
            <p:ph type="ftr" sz="quarter" idx="11"/>
          </p:nvPr>
        </p:nvSpPr>
        <p:spPr/>
        <p:txBody>
          <a:bodyPr/>
          <a:lstStyle/>
          <a:p>
            <a:r>
              <a:rPr lang="en-US" dirty="0">
                <a:solidFill>
                  <a:srgbClr val="292929">
                    <a:lumMod val="75000"/>
                    <a:lumOff val="25000"/>
                  </a:srgbClr>
                </a:solidFill>
              </a:rPr>
              <a:t>Center For Talent Reporting                                  www.centerfortalentreporting.org</a:t>
            </a:r>
          </a:p>
        </p:txBody>
      </p:sp>
      <p:sp>
        <p:nvSpPr>
          <p:cNvPr id="3" name="Slide Number Placeholder 2">
            <a:extLst>
              <a:ext uri="{FF2B5EF4-FFF2-40B4-BE49-F238E27FC236}">
                <a16:creationId xmlns:a16="http://schemas.microsoft.com/office/drawing/2014/main" id="{222E68D3-2BA6-45ED-B30C-8E64F39CAD6A}"/>
              </a:ext>
            </a:extLst>
          </p:cNvPr>
          <p:cNvSpPr>
            <a:spLocks noGrp="1"/>
          </p:cNvSpPr>
          <p:nvPr>
            <p:ph type="sldNum" sz="quarter" idx="12"/>
          </p:nvPr>
        </p:nvSpPr>
        <p:spPr/>
        <p:txBody>
          <a:bodyPr/>
          <a:lstStyle/>
          <a:p>
            <a:fld id="{A9839A26-2E62-4332-8381-306FE67E17B4}" type="slidenum">
              <a:rPr lang="en-US" smtClean="0">
                <a:solidFill>
                  <a:prstClr val="white"/>
                </a:solidFill>
              </a:rPr>
              <a:pPr/>
              <a:t>21</a:t>
            </a:fld>
            <a:endParaRPr lang="en-US" dirty="0">
              <a:solidFill>
                <a:prstClr val="white"/>
              </a:solidFill>
            </a:endParaRPr>
          </a:p>
        </p:txBody>
      </p:sp>
    </p:spTree>
    <p:extLst>
      <p:ext uri="{BB962C8B-B14F-4D97-AF65-F5344CB8AC3E}">
        <p14:creationId xmlns:p14="http://schemas.microsoft.com/office/powerpoint/2010/main" val="659452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Outcome Measures</a:t>
            </a:r>
            <a:br>
              <a:rPr lang="en-US" dirty="0"/>
            </a:br>
            <a:r>
              <a:rPr lang="en-US" sz="2800" dirty="0"/>
              <a:t>Outcome Data Available</a:t>
            </a:r>
          </a:p>
        </p:txBody>
      </p:sp>
      <p:sp>
        <p:nvSpPr>
          <p:cNvPr id="3" name="Footer Placeholder 2"/>
          <p:cNvSpPr>
            <a:spLocks noGrp="1"/>
          </p:cNvSpPr>
          <p:nvPr>
            <p:ph type="ftr" sz="quarter" idx="11"/>
          </p:nvPr>
        </p:nvSpPr>
        <p:spPr/>
        <p:txBody>
          <a:bodyPr/>
          <a:lstStyle/>
          <a:p>
            <a:r>
              <a:rPr lang="en-US" dirty="0">
                <a:solidFill>
                  <a:srgbClr val="292929">
                    <a:lumMod val="75000"/>
                    <a:lumOff val="25000"/>
                  </a:srgbClr>
                </a:solidFill>
              </a:rPr>
              <a:t>Center For Talent Reporting                                  www.centerfortalentreporting.org</a:t>
            </a:r>
          </a:p>
        </p:txBody>
      </p:sp>
      <p:sp>
        <p:nvSpPr>
          <p:cNvPr id="4" name="Slide Number Placeholder 3"/>
          <p:cNvSpPr>
            <a:spLocks noGrp="1"/>
          </p:cNvSpPr>
          <p:nvPr>
            <p:ph type="sldNum" sz="quarter" idx="12"/>
          </p:nvPr>
        </p:nvSpPr>
        <p:spPr/>
        <p:txBody>
          <a:bodyPr/>
          <a:lstStyle/>
          <a:p>
            <a:fld id="{CB94A5B6-A587-BD47-8B1E-DC3DA0554FCF}" type="slidenum">
              <a:rPr lang="en-US" smtClean="0"/>
              <a:t>22</a:t>
            </a:fld>
            <a:endParaRPr lang="en-US" dirty="0"/>
          </a:p>
        </p:txBody>
      </p:sp>
      <p:pic>
        <p:nvPicPr>
          <p:cNvPr id="6" name="Picture 5">
            <a:extLst>
              <a:ext uri="{FF2B5EF4-FFF2-40B4-BE49-F238E27FC236}">
                <a16:creationId xmlns:a16="http://schemas.microsoft.com/office/drawing/2014/main" id="{92C0B24E-97C8-4506-B499-833892C33A73}"/>
              </a:ext>
            </a:extLst>
          </p:cNvPr>
          <p:cNvPicPr>
            <a:picLocks noChangeAspect="1"/>
          </p:cNvPicPr>
          <p:nvPr/>
        </p:nvPicPr>
        <p:blipFill>
          <a:blip r:embed="rId2"/>
          <a:stretch>
            <a:fillRect/>
          </a:stretch>
        </p:blipFill>
        <p:spPr>
          <a:xfrm>
            <a:off x="65313" y="2415357"/>
            <a:ext cx="8522073" cy="2609616"/>
          </a:xfrm>
          <a:prstGeom prst="rect">
            <a:avLst/>
          </a:prstGeom>
        </p:spPr>
      </p:pic>
    </p:spTree>
    <p:extLst>
      <p:ext uri="{BB962C8B-B14F-4D97-AF65-F5344CB8AC3E}">
        <p14:creationId xmlns:p14="http://schemas.microsoft.com/office/powerpoint/2010/main" val="3410811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0078DC-9E73-4B25-888D-CD04DC35730F}"/>
              </a:ext>
            </a:extLst>
          </p:cNvPr>
          <p:cNvSpPr>
            <a:spLocks noGrp="1"/>
          </p:cNvSpPr>
          <p:nvPr>
            <p:ph type="title"/>
          </p:nvPr>
        </p:nvSpPr>
        <p:spPr/>
        <p:txBody>
          <a:bodyPr/>
          <a:lstStyle/>
          <a:p>
            <a:r>
              <a:rPr lang="en-US" dirty="0"/>
              <a:t>Year-to-Date (YTD) Results</a:t>
            </a:r>
          </a:p>
        </p:txBody>
      </p:sp>
      <p:sp>
        <p:nvSpPr>
          <p:cNvPr id="6" name="Content Placeholder 5">
            <a:extLst>
              <a:ext uri="{FF2B5EF4-FFF2-40B4-BE49-F238E27FC236}">
                <a16:creationId xmlns:a16="http://schemas.microsoft.com/office/drawing/2014/main" id="{99ACD79A-3D7A-49C7-8542-840B5193DB03}"/>
              </a:ext>
            </a:extLst>
          </p:cNvPr>
          <p:cNvSpPr>
            <a:spLocks noGrp="1"/>
          </p:cNvSpPr>
          <p:nvPr>
            <p:ph idx="1"/>
          </p:nvPr>
        </p:nvSpPr>
        <p:spPr/>
        <p:txBody>
          <a:bodyPr/>
          <a:lstStyle/>
          <a:p>
            <a:r>
              <a:rPr lang="en-US" dirty="0"/>
              <a:t>Outcome measures</a:t>
            </a:r>
          </a:p>
          <a:p>
            <a:pPr lvl="1"/>
            <a:r>
              <a:rPr lang="en-US" dirty="0"/>
              <a:t>If you do not have survey data for level 4, then</a:t>
            </a:r>
          </a:p>
          <a:p>
            <a:pPr lvl="2"/>
            <a:r>
              <a:rPr lang="en-US" dirty="0"/>
              <a:t>You will have to estimate based on the level 0,1,2,3 data you do have</a:t>
            </a:r>
          </a:p>
          <a:p>
            <a:pPr lvl="2"/>
            <a:r>
              <a:rPr lang="en-US" dirty="0"/>
              <a:t>If each of these metrics is on plan, then it would be reasonable to assume  level 4 is as well. So enter the plan value</a:t>
            </a:r>
          </a:p>
          <a:p>
            <a:pPr lvl="2"/>
            <a:r>
              <a:rPr lang="en-US" dirty="0"/>
              <a:t>If they are not on plan, then make an adjustment up or down</a:t>
            </a:r>
          </a:p>
          <a:p>
            <a:pPr lvl="1"/>
            <a:r>
              <a:rPr lang="en-US" dirty="0"/>
              <a:t>Share the actual data with the goal owner before sharing publicly</a:t>
            </a:r>
          </a:p>
          <a:p>
            <a:pPr lvl="2"/>
            <a:r>
              <a:rPr lang="en-US" dirty="0"/>
              <a:t>Work with goal owner on estimates.</a:t>
            </a:r>
          </a:p>
          <a:p>
            <a:pPr lvl="1"/>
            <a:r>
              <a:rPr lang="en-US" dirty="0"/>
              <a:t>Easier to simply characterize it as On plan, Below plan, or Above plan</a:t>
            </a:r>
          </a:p>
          <a:p>
            <a:pPr lvl="2"/>
            <a:r>
              <a:rPr lang="en-US" dirty="0"/>
              <a:t>For some reports decide whether comparison is to annual plan or YTD plan. Let the reader know if not to annual plan</a:t>
            </a:r>
          </a:p>
        </p:txBody>
      </p:sp>
      <p:sp>
        <p:nvSpPr>
          <p:cNvPr id="4" name="Footer Placeholder 3">
            <a:extLst>
              <a:ext uri="{FF2B5EF4-FFF2-40B4-BE49-F238E27FC236}">
                <a16:creationId xmlns:a16="http://schemas.microsoft.com/office/drawing/2014/main" id="{FAF06C8F-78F6-4E4B-9616-847400C18190}"/>
              </a:ext>
            </a:extLst>
          </p:cNvPr>
          <p:cNvSpPr>
            <a:spLocks noGrp="1"/>
          </p:cNvSpPr>
          <p:nvPr>
            <p:ph type="ftr" sz="quarter" idx="11"/>
          </p:nvPr>
        </p:nvSpPr>
        <p:spPr/>
        <p:txBody>
          <a:bodyPr/>
          <a:lstStyle/>
          <a:p>
            <a:r>
              <a:rPr lang="en-US" dirty="0">
                <a:solidFill>
                  <a:srgbClr val="292929">
                    <a:lumMod val="75000"/>
                    <a:lumOff val="25000"/>
                  </a:srgbClr>
                </a:solidFill>
              </a:rPr>
              <a:t>Center For Talent Reporting                                  www.centerfortalentreporting.org</a:t>
            </a:r>
          </a:p>
        </p:txBody>
      </p:sp>
      <p:sp>
        <p:nvSpPr>
          <p:cNvPr id="3" name="Slide Number Placeholder 2">
            <a:extLst>
              <a:ext uri="{FF2B5EF4-FFF2-40B4-BE49-F238E27FC236}">
                <a16:creationId xmlns:a16="http://schemas.microsoft.com/office/drawing/2014/main" id="{222E68D3-2BA6-45ED-B30C-8E64F39CAD6A}"/>
              </a:ext>
            </a:extLst>
          </p:cNvPr>
          <p:cNvSpPr>
            <a:spLocks noGrp="1"/>
          </p:cNvSpPr>
          <p:nvPr>
            <p:ph type="sldNum" sz="quarter" idx="12"/>
          </p:nvPr>
        </p:nvSpPr>
        <p:spPr/>
        <p:txBody>
          <a:bodyPr/>
          <a:lstStyle/>
          <a:p>
            <a:fld id="{A9839A26-2E62-4332-8381-306FE67E17B4}" type="slidenum">
              <a:rPr lang="en-US" smtClean="0">
                <a:solidFill>
                  <a:prstClr val="white"/>
                </a:solidFill>
              </a:rPr>
              <a:pPr/>
              <a:t>23</a:t>
            </a:fld>
            <a:endParaRPr lang="en-US" dirty="0">
              <a:solidFill>
                <a:prstClr val="white"/>
              </a:solidFill>
            </a:endParaRPr>
          </a:p>
        </p:txBody>
      </p:sp>
    </p:spTree>
    <p:extLst>
      <p:ext uri="{BB962C8B-B14F-4D97-AF65-F5344CB8AC3E}">
        <p14:creationId xmlns:p14="http://schemas.microsoft.com/office/powerpoint/2010/main" val="1856717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CB381-40FE-4348-AD0D-3E89C32DBD0C}"/>
              </a:ext>
            </a:extLst>
          </p:cNvPr>
          <p:cNvSpPr>
            <a:spLocks noGrp="1"/>
          </p:cNvSpPr>
          <p:nvPr>
            <p:ph type="title"/>
          </p:nvPr>
        </p:nvSpPr>
        <p:spPr/>
        <p:txBody>
          <a:bodyPr/>
          <a:lstStyle/>
          <a:p>
            <a:r>
              <a:rPr lang="en-US" dirty="0"/>
              <a:t>Reporting Outcome Measures</a:t>
            </a:r>
            <a:br>
              <a:rPr lang="en-US" dirty="0"/>
            </a:br>
            <a:r>
              <a:rPr lang="en-US" sz="2800" dirty="0"/>
              <a:t>Outcome Data Not Available I</a:t>
            </a:r>
          </a:p>
        </p:txBody>
      </p:sp>
      <p:sp>
        <p:nvSpPr>
          <p:cNvPr id="3" name="Footer Placeholder 2">
            <a:extLst>
              <a:ext uri="{FF2B5EF4-FFF2-40B4-BE49-F238E27FC236}">
                <a16:creationId xmlns:a16="http://schemas.microsoft.com/office/drawing/2014/main" id="{12756ED2-F441-4136-AC74-DF6F21B0EB8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                                  www.centerfortalentreporting.org</a:t>
            </a:r>
          </a:p>
        </p:txBody>
      </p:sp>
      <p:sp>
        <p:nvSpPr>
          <p:cNvPr id="4" name="Slide Number Placeholder 3">
            <a:extLst>
              <a:ext uri="{FF2B5EF4-FFF2-40B4-BE49-F238E27FC236}">
                <a16:creationId xmlns:a16="http://schemas.microsoft.com/office/drawing/2014/main" id="{3D12A2FB-7741-4418-ACA2-0373D976BBB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94A5B6-A587-BD47-8B1E-DC3DA0554FCF}"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pic>
        <p:nvPicPr>
          <p:cNvPr id="5" name="Picture 4">
            <a:extLst>
              <a:ext uri="{FF2B5EF4-FFF2-40B4-BE49-F238E27FC236}">
                <a16:creationId xmlns:a16="http://schemas.microsoft.com/office/drawing/2014/main" id="{BAED4DBF-CBB7-4011-863A-C110D11C4C9C}"/>
              </a:ext>
            </a:extLst>
          </p:cNvPr>
          <p:cNvPicPr>
            <a:picLocks noChangeAspect="1"/>
          </p:cNvPicPr>
          <p:nvPr/>
        </p:nvPicPr>
        <p:blipFill>
          <a:blip r:embed="rId2"/>
          <a:stretch>
            <a:fillRect/>
          </a:stretch>
        </p:blipFill>
        <p:spPr>
          <a:xfrm>
            <a:off x="179614" y="1842486"/>
            <a:ext cx="8840769" cy="3285723"/>
          </a:xfrm>
          <a:prstGeom prst="rect">
            <a:avLst/>
          </a:prstGeom>
        </p:spPr>
      </p:pic>
    </p:spTree>
    <p:extLst>
      <p:ext uri="{BB962C8B-B14F-4D97-AF65-F5344CB8AC3E}">
        <p14:creationId xmlns:p14="http://schemas.microsoft.com/office/powerpoint/2010/main" val="116866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CB381-40FE-4348-AD0D-3E89C32DBD0C}"/>
              </a:ext>
            </a:extLst>
          </p:cNvPr>
          <p:cNvSpPr>
            <a:spLocks noGrp="1"/>
          </p:cNvSpPr>
          <p:nvPr>
            <p:ph type="title"/>
          </p:nvPr>
        </p:nvSpPr>
        <p:spPr/>
        <p:txBody>
          <a:bodyPr/>
          <a:lstStyle/>
          <a:p>
            <a:r>
              <a:rPr lang="en-US" dirty="0"/>
              <a:t>Reporting Outcome Measures</a:t>
            </a:r>
            <a:br>
              <a:rPr lang="en-US" dirty="0"/>
            </a:br>
            <a:r>
              <a:rPr lang="en-US" sz="2800" dirty="0"/>
              <a:t>Outcome Data Not Available II</a:t>
            </a:r>
          </a:p>
        </p:txBody>
      </p:sp>
      <p:sp>
        <p:nvSpPr>
          <p:cNvPr id="3" name="Footer Placeholder 2">
            <a:extLst>
              <a:ext uri="{FF2B5EF4-FFF2-40B4-BE49-F238E27FC236}">
                <a16:creationId xmlns:a16="http://schemas.microsoft.com/office/drawing/2014/main" id="{12756ED2-F441-4136-AC74-DF6F21B0EB8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                                  www.centerfortalentreporting.org</a:t>
            </a:r>
          </a:p>
        </p:txBody>
      </p:sp>
      <p:sp>
        <p:nvSpPr>
          <p:cNvPr id="4" name="Slide Number Placeholder 3">
            <a:extLst>
              <a:ext uri="{FF2B5EF4-FFF2-40B4-BE49-F238E27FC236}">
                <a16:creationId xmlns:a16="http://schemas.microsoft.com/office/drawing/2014/main" id="{3D12A2FB-7741-4418-ACA2-0373D976BBB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94A5B6-A587-BD47-8B1E-DC3DA0554FCF}"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pic>
        <p:nvPicPr>
          <p:cNvPr id="6" name="Picture 5">
            <a:extLst>
              <a:ext uri="{FF2B5EF4-FFF2-40B4-BE49-F238E27FC236}">
                <a16:creationId xmlns:a16="http://schemas.microsoft.com/office/drawing/2014/main" id="{0B8B4426-93CF-491B-BF11-0AA2A586FB33}"/>
              </a:ext>
            </a:extLst>
          </p:cNvPr>
          <p:cNvPicPr>
            <a:picLocks noChangeAspect="1"/>
          </p:cNvPicPr>
          <p:nvPr/>
        </p:nvPicPr>
        <p:blipFill>
          <a:blip r:embed="rId2"/>
          <a:stretch>
            <a:fillRect/>
          </a:stretch>
        </p:blipFill>
        <p:spPr>
          <a:xfrm>
            <a:off x="195942" y="2002959"/>
            <a:ext cx="8564337" cy="3059134"/>
          </a:xfrm>
          <a:prstGeom prst="rect">
            <a:avLst/>
          </a:prstGeom>
        </p:spPr>
      </p:pic>
    </p:spTree>
    <p:extLst>
      <p:ext uri="{BB962C8B-B14F-4D97-AF65-F5344CB8AC3E}">
        <p14:creationId xmlns:p14="http://schemas.microsoft.com/office/powerpoint/2010/main" val="3995197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Forecasts</a:t>
            </a:r>
          </a:p>
        </p:txBody>
      </p:sp>
      <p:sp>
        <p:nvSpPr>
          <p:cNvPr id="4" name="Footer Placeholder 3"/>
          <p:cNvSpPr>
            <a:spLocks noGrp="1"/>
          </p:cNvSpPr>
          <p:nvPr>
            <p:ph type="ftr" sz="quarter" idx="12"/>
          </p:nvPr>
        </p:nvSpPr>
        <p:spPr/>
        <p:txBody>
          <a:bodyPr/>
          <a:lstStyle/>
          <a:p>
            <a:r>
              <a:rPr lang="en-US" dirty="0">
                <a:solidFill>
                  <a:srgbClr val="292929">
                    <a:lumMod val="75000"/>
                    <a:lumOff val="25000"/>
                  </a:srgbClr>
                </a:solidFill>
              </a:rPr>
              <a:t>Center For Talent Reporting                                  www.centerfortalentreporting.org</a:t>
            </a:r>
          </a:p>
        </p:txBody>
      </p:sp>
      <p:sp>
        <p:nvSpPr>
          <p:cNvPr id="5" name="Slide Number Placeholder 4"/>
          <p:cNvSpPr>
            <a:spLocks noGrp="1"/>
          </p:cNvSpPr>
          <p:nvPr>
            <p:ph type="sldNum" sz="quarter" idx="10"/>
          </p:nvPr>
        </p:nvSpPr>
        <p:spPr/>
        <p:txBody>
          <a:bodyPr/>
          <a:lstStyle/>
          <a:p>
            <a:fld id="{A9839A26-2E62-4332-8381-306FE67E17B4}" type="slidenum">
              <a:rPr lang="en-US" smtClean="0">
                <a:solidFill>
                  <a:prstClr val="white"/>
                </a:solidFill>
              </a:rPr>
              <a:pPr/>
              <a:t>26</a:t>
            </a:fld>
            <a:endParaRPr lang="en-US" dirty="0">
              <a:solidFill>
                <a:prstClr val="white"/>
              </a:solidFill>
            </a:endParaRPr>
          </a:p>
        </p:txBody>
      </p:sp>
    </p:spTree>
    <p:extLst>
      <p:ext uri="{BB962C8B-B14F-4D97-AF65-F5344CB8AC3E}">
        <p14:creationId xmlns:p14="http://schemas.microsoft.com/office/powerpoint/2010/main" val="28838456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0602FA-CCE4-43C5-8FB8-9CCFA40ED8D6}"/>
              </a:ext>
            </a:extLst>
          </p:cNvPr>
          <p:cNvSpPr>
            <a:spLocks noGrp="1"/>
          </p:cNvSpPr>
          <p:nvPr>
            <p:ph type="title"/>
          </p:nvPr>
        </p:nvSpPr>
        <p:spPr/>
        <p:txBody>
          <a:bodyPr/>
          <a:lstStyle/>
          <a:p>
            <a:r>
              <a:rPr lang="en-US" dirty="0"/>
              <a:t>Why Are Forecasts Important?</a:t>
            </a:r>
          </a:p>
        </p:txBody>
      </p:sp>
      <p:sp>
        <p:nvSpPr>
          <p:cNvPr id="6" name="Content Placeholder 5">
            <a:extLst>
              <a:ext uri="{FF2B5EF4-FFF2-40B4-BE49-F238E27FC236}">
                <a16:creationId xmlns:a16="http://schemas.microsoft.com/office/drawing/2014/main" id="{BC1B1972-8702-4B63-8708-AF8127E8CC08}"/>
              </a:ext>
            </a:extLst>
          </p:cNvPr>
          <p:cNvSpPr>
            <a:spLocks noGrp="1"/>
          </p:cNvSpPr>
          <p:nvPr>
            <p:ph idx="1"/>
          </p:nvPr>
        </p:nvSpPr>
        <p:spPr/>
        <p:txBody>
          <a:bodyPr/>
          <a:lstStyle/>
          <a:p>
            <a:r>
              <a:rPr lang="en-US" dirty="0"/>
              <a:t>You need to know how the program or year is likely to end</a:t>
            </a:r>
          </a:p>
          <a:p>
            <a:r>
              <a:rPr lang="en-US" dirty="0"/>
              <a:t>Compare to plan if you are running learning like a business</a:t>
            </a:r>
          </a:p>
          <a:p>
            <a:pPr lvl="1"/>
            <a:r>
              <a:rPr lang="en-US" dirty="0"/>
              <a:t>Answer the second all-important question: Are we going to end the year on plan?</a:t>
            </a:r>
          </a:p>
          <a:p>
            <a:r>
              <a:rPr lang="en-US" dirty="0"/>
              <a:t>If you do not have a plan</a:t>
            </a:r>
          </a:p>
          <a:p>
            <a:pPr lvl="1"/>
            <a:r>
              <a:rPr lang="en-US" dirty="0"/>
              <a:t>Compare to total for last year </a:t>
            </a:r>
          </a:p>
        </p:txBody>
      </p:sp>
      <p:sp>
        <p:nvSpPr>
          <p:cNvPr id="3" name="Footer Placeholder 2">
            <a:extLst>
              <a:ext uri="{FF2B5EF4-FFF2-40B4-BE49-F238E27FC236}">
                <a16:creationId xmlns:a16="http://schemas.microsoft.com/office/drawing/2014/main" id="{36BF0C2F-DC03-4820-A16C-78C4A3E6B88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                                  www.centerfortalentreporting.org</a:t>
            </a:r>
          </a:p>
        </p:txBody>
      </p:sp>
      <p:sp>
        <p:nvSpPr>
          <p:cNvPr id="4" name="Slide Number Placeholder 3">
            <a:extLst>
              <a:ext uri="{FF2B5EF4-FFF2-40B4-BE49-F238E27FC236}">
                <a16:creationId xmlns:a16="http://schemas.microsoft.com/office/drawing/2014/main" id="{5F8ACDF9-3A05-4135-B45A-EA545F1CEDD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94A5B6-A587-BD47-8B1E-DC3DA0554FCF}"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922791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Forecasting: An Essential Element to  Execution</a:t>
            </a:r>
          </a:p>
        </p:txBody>
      </p:sp>
      <p:sp>
        <p:nvSpPr>
          <p:cNvPr id="3" name="Content Placeholder 2"/>
          <p:cNvSpPr>
            <a:spLocks noGrp="1"/>
          </p:cNvSpPr>
          <p:nvPr>
            <p:ph idx="1"/>
          </p:nvPr>
        </p:nvSpPr>
        <p:spPr/>
        <p:txBody>
          <a:bodyPr/>
          <a:lstStyle/>
          <a:p>
            <a:r>
              <a:rPr lang="en-US" dirty="0"/>
              <a:t>Forecasting: A best guess about the uncertain future which may be influenced by some actual results</a:t>
            </a:r>
          </a:p>
          <a:p>
            <a:pPr lvl="1"/>
            <a:r>
              <a:rPr lang="en-US" sz="1800" dirty="0"/>
              <a:t>May be about a measure for which the forecaster has no direct control</a:t>
            </a:r>
          </a:p>
          <a:p>
            <a:pPr lvl="2"/>
            <a:r>
              <a:rPr lang="en-US" sz="1600" dirty="0"/>
              <a:t>An economist forecasting interest rates or the inflation rate</a:t>
            </a:r>
          </a:p>
          <a:p>
            <a:pPr lvl="1"/>
            <a:r>
              <a:rPr lang="en-US" sz="1800" dirty="0"/>
              <a:t>Or, about a measure for which the forecaster does have some control (but not complete control)</a:t>
            </a:r>
          </a:p>
          <a:p>
            <a:r>
              <a:rPr lang="en-US" dirty="0"/>
              <a:t>We will focus on the latter as it applies to reporting and managing</a:t>
            </a:r>
          </a:p>
          <a:p>
            <a:pPr lvl="1"/>
            <a:r>
              <a:rPr lang="en-US" sz="1800" dirty="0"/>
              <a:t>How is the year likely to end for one of our outcome, effectiveness or efficiency measures which we are managing </a:t>
            </a:r>
            <a:r>
              <a:rPr lang="en-US" sz="1800" b="1" dirty="0"/>
              <a:t>if no special actions are taken</a:t>
            </a:r>
          </a:p>
          <a:p>
            <a:pPr lvl="1"/>
            <a:r>
              <a:rPr lang="en-US" sz="1800" dirty="0"/>
              <a:t>We need to know if the forecast is to end the year at plan or not so we can take special action if needed</a:t>
            </a:r>
          </a:p>
        </p:txBody>
      </p:sp>
      <p:sp>
        <p:nvSpPr>
          <p:cNvPr id="5" name="Footer Placeholder 4"/>
          <p:cNvSpPr>
            <a:spLocks noGrp="1"/>
          </p:cNvSpPr>
          <p:nvPr>
            <p:ph type="ftr" sz="quarter" idx="11"/>
          </p:nvPr>
        </p:nvSpPr>
        <p:spPr/>
        <p:txBody>
          <a:bodyPr/>
          <a:lstStyle/>
          <a:p>
            <a:r>
              <a:rPr lang="en-US" b="1" dirty="0">
                <a:solidFill>
                  <a:srgbClr val="292929">
                    <a:lumMod val="75000"/>
                    <a:lumOff val="25000"/>
                  </a:srgbClr>
                </a:solidFill>
              </a:rPr>
              <a:t>Talent Development Reporting principles  •  CTR</a:t>
            </a:r>
            <a:endParaRPr lang="en-US" dirty="0">
              <a:solidFill>
                <a:srgbClr val="292929">
                  <a:lumMod val="75000"/>
                  <a:lumOff val="25000"/>
                </a:srgbClr>
              </a:solidFill>
            </a:endParaRPr>
          </a:p>
        </p:txBody>
      </p:sp>
      <p:sp>
        <p:nvSpPr>
          <p:cNvPr id="6" name="Slide Number Placeholder 5"/>
          <p:cNvSpPr>
            <a:spLocks noGrp="1"/>
          </p:cNvSpPr>
          <p:nvPr>
            <p:ph type="sldNum" sz="quarter" idx="12"/>
          </p:nvPr>
        </p:nvSpPr>
        <p:spPr/>
        <p:txBody>
          <a:bodyPr/>
          <a:lstStyle/>
          <a:p>
            <a:fld id="{CB94A5B6-A587-BD47-8B1E-DC3DA0554FCF}" type="slidenum">
              <a:rPr lang="en-US" smtClean="0">
                <a:solidFill>
                  <a:prstClr val="white"/>
                </a:solidFill>
              </a:rPr>
              <a:pPr/>
              <a:t>28</a:t>
            </a:fld>
            <a:endParaRPr lang="en-US" dirty="0">
              <a:solidFill>
                <a:prstClr val="white"/>
              </a:solidFill>
            </a:endParaRPr>
          </a:p>
        </p:txBody>
      </p:sp>
    </p:spTree>
    <p:extLst>
      <p:ext uri="{BB962C8B-B14F-4D97-AF65-F5344CB8AC3E}">
        <p14:creationId xmlns:p14="http://schemas.microsoft.com/office/powerpoint/2010/main" val="588016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B1975-38C7-47BE-910F-9A1038D99EE7}"/>
              </a:ext>
            </a:extLst>
          </p:cNvPr>
          <p:cNvSpPr>
            <a:spLocks noGrp="1"/>
          </p:cNvSpPr>
          <p:nvPr>
            <p:ph type="title"/>
          </p:nvPr>
        </p:nvSpPr>
        <p:spPr/>
        <p:txBody>
          <a:bodyPr/>
          <a:lstStyle/>
          <a:p>
            <a:r>
              <a:rPr lang="en-US" dirty="0"/>
              <a:t>Making Forecasts</a:t>
            </a:r>
          </a:p>
        </p:txBody>
      </p:sp>
      <p:sp>
        <p:nvSpPr>
          <p:cNvPr id="3" name="Content Placeholder 2">
            <a:extLst>
              <a:ext uri="{FF2B5EF4-FFF2-40B4-BE49-F238E27FC236}">
                <a16:creationId xmlns:a16="http://schemas.microsoft.com/office/drawing/2014/main" id="{DFCFA70F-5ECE-4C3A-B606-18ADAE1AF908}"/>
              </a:ext>
            </a:extLst>
          </p:cNvPr>
          <p:cNvSpPr>
            <a:spLocks noGrp="1"/>
          </p:cNvSpPr>
          <p:nvPr>
            <p:ph idx="1"/>
          </p:nvPr>
        </p:nvSpPr>
        <p:spPr>
          <a:xfrm>
            <a:off x="498474" y="1621536"/>
            <a:ext cx="8354173" cy="4550664"/>
          </a:xfrm>
        </p:spPr>
        <p:txBody>
          <a:bodyPr/>
          <a:lstStyle/>
          <a:p>
            <a:r>
              <a:rPr lang="en-US" dirty="0"/>
              <a:t>Forecasts should be reviewed monthly to determine if updates are needed</a:t>
            </a:r>
          </a:p>
          <a:p>
            <a:r>
              <a:rPr lang="en-US" dirty="0"/>
              <a:t>Forecasts for the year combine your knowledge of YTD results with your current thinking about the future </a:t>
            </a:r>
          </a:p>
          <a:p>
            <a:pPr lvl="1"/>
            <a:r>
              <a:rPr lang="en-US" sz="1800" dirty="0"/>
              <a:t>What have you learned from the YTD results?</a:t>
            </a:r>
          </a:p>
          <a:p>
            <a:pPr lvl="2"/>
            <a:r>
              <a:rPr lang="en-US" sz="1600" dirty="0"/>
              <a:t>Easier or harder than you thought to achieve plan?</a:t>
            </a:r>
          </a:p>
          <a:p>
            <a:pPr lvl="1"/>
            <a:r>
              <a:rPr lang="en-US" sz="1800" dirty="0"/>
              <a:t>What is your current thinking about the rest of the year?</a:t>
            </a:r>
          </a:p>
          <a:p>
            <a:pPr lvl="2"/>
            <a:r>
              <a:rPr lang="en-US" sz="1600" dirty="0"/>
              <a:t>More or less challenging than you originally thought?</a:t>
            </a:r>
          </a:p>
          <a:p>
            <a:pPr lvl="1"/>
            <a:r>
              <a:rPr lang="en-US" sz="1800" dirty="0"/>
              <a:t>For outcome measures, what are your forecasts for the efficiency and effectiveness measures?</a:t>
            </a:r>
          </a:p>
          <a:p>
            <a:pPr lvl="2"/>
            <a:r>
              <a:rPr lang="en-US" sz="1600" dirty="0"/>
              <a:t>If they are on plan, then the outcome measure be as well</a:t>
            </a:r>
          </a:p>
          <a:p>
            <a:r>
              <a:rPr lang="en-US" dirty="0"/>
              <a:t>May be characterized as On plan, Below plan, or Above plan</a:t>
            </a:r>
          </a:p>
        </p:txBody>
      </p:sp>
      <p:sp>
        <p:nvSpPr>
          <p:cNvPr id="4" name="Footer Placeholder 3">
            <a:extLst>
              <a:ext uri="{FF2B5EF4-FFF2-40B4-BE49-F238E27FC236}">
                <a16:creationId xmlns:a16="http://schemas.microsoft.com/office/drawing/2014/main" id="{8EFC6654-FBF5-45CD-BC4F-E5E884765935}"/>
              </a:ext>
            </a:extLst>
          </p:cNvPr>
          <p:cNvSpPr>
            <a:spLocks noGrp="1"/>
          </p:cNvSpPr>
          <p:nvPr>
            <p:ph type="ftr" sz="quarter" idx="11"/>
          </p:nvPr>
        </p:nvSpPr>
        <p:spPr/>
        <p:txBody>
          <a:bodyPr/>
          <a:lstStyle/>
          <a:p>
            <a:r>
              <a:rPr lang="en-US" dirty="0">
                <a:solidFill>
                  <a:srgbClr val="292929">
                    <a:lumMod val="75000"/>
                    <a:lumOff val="25000"/>
                  </a:srgbClr>
                </a:solidFill>
              </a:rPr>
              <a:t>Center For Talent Reporting                                  www.centerfortalentreporting.org</a:t>
            </a:r>
          </a:p>
        </p:txBody>
      </p:sp>
      <p:sp>
        <p:nvSpPr>
          <p:cNvPr id="5" name="Slide Number Placeholder 4">
            <a:extLst>
              <a:ext uri="{FF2B5EF4-FFF2-40B4-BE49-F238E27FC236}">
                <a16:creationId xmlns:a16="http://schemas.microsoft.com/office/drawing/2014/main" id="{AF9CF0B1-B214-4CEB-9B75-4A647A082035}"/>
              </a:ext>
            </a:extLst>
          </p:cNvPr>
          <p:cNvSpPr>
            <a:spLocks noGrp="1"/>
          </p:cNvSpPr>
          <p:nvPr>
            <p:ph type="sldNum" sz="quarter" idx="12"/>
          </p:nvPr>
        </p:nvSpPr>
        <p:spPr/>
        <p:txBody>
          <a:bodyPr/>
          <a:lstStyle/>
          <a:p>
            <a:fld id="{CB94A5B6-A587-BD47-8B1E-DC3DA0554FCF}" type="slidenum">
              <a:rPr lang="en-US" smtClean="0">
                <a:solidFill>
                  <a:prstClr val="white"/>
                </a:solidFill>
              </a:rPr>
              <a:pPr/>
              <a:t>29</a:t>
            </a:fld>
            <a:endParaRPr lang="en-US" dirty="0">
              <a:solidFill>
                <a:prstClr val="white"/>
              </a:solidFill>
            </a:endParaRPr>
          </a:p>
        </p:txBody>
      </p:sp>
    </p:spTree>
    <p:extLst>
      <p:ext uri="{BB962C8B-B14F-4D97-AF65-F5344CB8AC3E}">
        <p14:creationId xmlns:p14="http://schemas.microsoft.com/office/powerpoint/2010/main" val="527141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4"/>
          <p:cNvSpPr>
            <a:spLocks noGrp="1"/>
          </p:cNvSpPr>
          <p:nvPr>
            <p:ph type="title"/>
          </p:nvPr>
        </p:nvSpPr>
        <p:spPr/>
        <p:txBody>
          <a:bodyPr/>
          <a:lstStyle/>
          <a:p>
            <a:r>
              <a:rPr lang="en-US" dirty="0"/>
              <a:t>Your Facilitator</a:t>
            </a:r>
          </a:p>
        </p:txBody>
      </p:sp>
      <p:sp>
        <p:nvSpPr>
          <p:cNvPr id="5" name="Content Placeholder 4">
            <a:extLst>
              <a:ext uri="{FF2B5EF4-FFF2-40B4-BE49-F238E27FC236}">
                <a16:creationId xmlns:a16="http://schemas.microsoft.com/office/drawing/2014/main" id="{9DB62FC3-316B-4E22-BF26-B0AC1EA54892}"/>
              </a:ext>
            </a:extLst>
          </p:cNvPr>
          <p:cNvSpPr>
            <a:spLocks noGrp="1"/>
          </p:cNvSpPr>
          <p:nvPr>
            <p:ph idx="1"/>
          </p:nvPr>
        </p:nvSpPr>
        <p:spPr>
          <a:xfrm>
            <a:off x="476299" y="1371600"/>
            <a:ext cx="8439101" cy="4845766"/>
          </a:xfrm>
        </p:spPr>
        <p:txBody>
          <a:bodyPr/>
          <a:lstStyle/>
          <a:p>
            <a:r>
              <a:rPr lang="en-US" sz="1600" dirty="0"/>
              <a:t>Executive Director, Center for Talent Reporting</a:t>
            </a:r>
          </a:p>
          <a:p>
            <a:r>
              <a:rPr lang="en-US" sz="1600" dirty="0"/>
              <a:t>Founder and Former President, Caterpillar University</a:t>
            </a:r>
          </a:p>
          <a:p>
            <a:pPr lvl="1"/>
            <a:r>
              <a:rPr lang="en-US" sz="1200" dirty="0"/>
              <a:t>2005 1st Place in ATD BEST Awards</a:t>
            </a:r>
          </a:p>
          <a:p>
            <a:pPr lvl="1"/>
            <a:r>
              <a:rPr lang="en-US" sz="1200" dirty="0"/>
              <a:t>2006 CLO of the Year</a:t>
            </a:r>
          </a:p>
          <a:p>
            <a:r>
              <a:rPr lang="en-US" sz="1600" dirty="0"/>
              <a:t>Former Chief Economist, Caterpillar Inc.</a:t>
            </a:r>
          </a:p>
          <a:p>
            <a:pPr lvl="1"/>
            <a:r>
              <a:rPr lang="en-US" sz="1200" dirty="0"/>
              <a:t>Ph.D. in Economics, Masters in Business Administration</a:t>
            </a:r>
          </a:p>
          <a:p>
            <a:r>
              <a:rPr lang="en-US" sz="1600" dirty="0"/>
              <a:t>Author, </a:t>
            </a:r>
            <a:r>
              <a:rPr lang="en-US" sz="1600" i="1" dirty="0"/>
              <a:t>The Business of Learning </a:t>
            </a:r>
            <a:r>
              <a:rPr lang="en-US" sz="1600" dirty="0"/>
              <a:t>(second edition) and </a:t>
            </a:r>
            <a:r>
              <a:rPr lang="en-US" sz="1600" i="1" dirty="0"/>
              <a:t>Measurement Demystified </a:t>
            </a:r>
            <a:r>
              <a:rPr lang="en-US" sz="1600" dirty="0"/>
              <a:t>with Peggy Parskey (November 2020, ATD Press)                                                             </a:t>
            </a:r>
          </a:p>
          <a:p>
            <a:r>
              <a:rPr lang="en-US" sz="1600" dirty="0"/>
              <a:t>Adjunct Professor in Human Capital Development </a:t>
            </a:r>
          </a:p>
          <a:p>
            <a:pPr lvl="1"/>
            <a:r>
              <a:rPr lang="en-US" sz="1200" dirty="0"/>
              <a:t>Bellevue University (PhD program)</a:t>
            </a:r>
          </a:p>
          <a:p>
            <a:pPr lvl="1"/>
            <a:r>
              <a:rPr lang="en-US" sz="1200" dirty="0"/>
              <a:t>University of Southern Mississippi (PhD program)</a:t>
            </a:r>
          </a:p>
          <a:p>
            <a:pPr lvl="1"/>
            <a:r>
              <a:rPr lang="en-US" sz="1200" dirty="0"/>
              <a:t>George Mason University (Executive Education program)</a:t>
            </a:r>
          </a:p>
          <a:p>
            <a:r>
              <a:rPr lang="en-US" sz="1600" dirty="0"/>
              <a:t>Member, ISO Working Group on Metrics</a:t>
            </a:r>
          </a:p>
          <a:p>
            <a:endParaRPr lang="en-US" sz="1600"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E81A20-8605-48E3-8B1E-28FC5D376983}" type="datetime5">
              <a:rPr kumimoji="0" lang="en-US" sz="1100" b="1" i="0" u="none" strike="noStrike" kern="1200" cap="none" spc="0" normalizeH="0" baseline="0" noProof="0" smtClean="0">
                <a:ln>
                  <a:noFill/>
                </a:ln>
                <a:solidFill>
                  <a:srgbClr val="292929">
                    <a:lumMod val="75000"/>
                    <a:lumOff val="25000"/>
                  </a:srgbClr>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14-Nov-22</a:t>
            </a:fld>
            <a:endParaRPr kumimoji="0" lang="en-US" sz="1100" b="1"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                                  www.centerfortalentreporting.org</a:t>
            </a: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94A5B6-A587-BD47-8B1E-DC3DA0554FCF}"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7" name="Text Placeholder 8"/>
          <p:cNvSpPr txBox="1">
            <a:spLocks/>
          </p:cNvSpPr>
          <p:nvPr/>
        </p:nvSpPr>
        <p:spPr>
          <a:xfrm>
            <a:off x="498474" y="1885950"/>
            <a:ext cx="6988176" cy="3657600"/>
          </a:xfrm>
          <a:prstGeom prst="rect">
            <a:avLst/>
          </a:prstGeom>
        </p:spPr>
        <p:txBody>
          <a:bodyPr lIns="68576" tIns="34289" rIns="68576" bIns="34289"/>
          <a:lstStyle/>
          <a:p>
            <a:pPr marL="257175" marR="0" lvl="0" indent="-257175" algn="l" defTabSz="914400" rtl="0" eaLnBrk="1" fontAlgn="base" latinLnBrk="0" hangingPunct="1">
              <a:lnSpc>
                <a:spcPct val="100000"/>
              </a:lnSpc>
              <a:spcBef>
                <a:spcPct val="20000"/>
              </a:spcBef>
              <a:spcAft>
                <a:spcPct val="0"/>
              </a:spcAft>
              <a:buClr>
                <a:srgbClr val="004679"/>
              </a:buClr>
              <a:buSzTx/>
              <a:buFont typeface="Arial" panose="020B0604020202020204" pitchFamily="34" charset="0"/>
              <a:buChar char="•"/>
              <a:tabLst/>
              <a:defRPr/>
            </a:pPr>
            <a:endParaRPr kumimoji="0" lang="en-US" sz="1350" b="0" i="0" u="none" strike="noStrike" kern="1200" cap="none" spc="0" normalizeH="0" baseline="0" noProof="0" dirty="0">
              <a:ln>
                <a:noFill/>
              </a:ln>
              <a:solidFill>
                <a:prstClr val="black"/>
              </a:solidFill>
              <a:effectLst/>
              <a:uLnTx/>
              <a:uFillTx/>
              <a:latin typeface="Arial" charset="0"/>
              <a:ea typeface="+mn-ea"/>
              <a:cs typeface="Arial" pitchFamily="34" charset="0"/>
            </a:endParaRPr>
          </a:p>
        </p:txBody>
      </p:sp>
      <p:pic>
        <p:nvPicPr>
          <p:cNvPr id="9" name="Picture 6" descr="The Business of Learning - Second Edition: How to Manage Corporate Training to Improve Your Bottom Line by [Vance, David 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8559" y="4191000"/>
            <a:ext cx="968853" cy="12849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go.i4cp.com/l/11852/2013-02-12/ql38d/11852/86411/DaveVanceHead.jpg">
            <a:extLst>
              <a:ext uri="{FF2B5EF4-FFF2-40B4-BE49-F238E27FC236}">
                <a16:creationId xmlns:a16="http://schemas.microsoft.com/office/drawing/2014/main" id="{12C9AA62-EDA6-4A39-B8B1-980896448DD4}"/>
              </a:ext>
            </a:extLst>
          </p:cNvPr>
          <p:cNvPicPr>
            <a:picLocks noChangeAspect="1" noChangeArrowheads="1"/>
          </p:cNvPicPr>
          <p:nvPr/>
        </p:nvPicPr>
        <p:blipFill>
          <a:blip r:embed="rId3" cstate="print"/>
          <a:srcRect/>
          <a:stretch>
            <a:fillRect/>
          </a:stretch>
        </p:blipFill>
        <p:spPr bwMode="auto">
          <a:xfrm>
            <a:off x="6377412" y="1382050"/>
            <a:ext cx="1131413" cy="1740637"/>
          </a:xfrm>
          <a:prstGeom prst="rect">
            <a:avLst/>
          </a:prstGeom>
          <a:noFill/>
        </p:spPr>
      </p:pic>
      <p:pic>
        <p:nvPicPr>
          <p:cNvPr id="8" name="Picture 7">
            <a:extLst>
              <a:ext uri="{FF2B5EF4-FFF2-40B4-BE49-F238E27FC236}">
                <a16:creationId xmlns:a16="http://schemas.microsoft.com/office/drawing/2014/main" id="{7AB30330-E248-4792-94CE-98E4110EB3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2930" y="4814425"/>
            <a:ext cx="838201" cy="1197430"/>
          </a:xfrm>
          <a:prstGeom prst="rect">
            <a:avLst/>
          </a:prstGeom>
        </p:spPr>
      </p:pic>
      <p:pic>
        <p:nvPicPr>
          <p:cNvPr id="1030" name="Picture 6">
            <a:extLst>
              <a:ext uri="{FF2B5EF4-FFF2-40B4-BE49-F238E27FC236}">
                <a16:creationId xmlns:a16="http://schemas.microsoft.com/office/drawing/2014/main" id="{41DC5207-5569-42DA-AF2A-250BF5DE588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2379" y="4030905"/>
            <a:ext cx="1218127" cy="1089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7635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Making Forecasts</a:t>
            </a:r>
          </a:p>
        </p:txBody>
      </p:sp>
      <p:sp>
        <p:nvSpPr>
          <p:cNvPr id="6" name="Content Placeholder 5"/>
          <p:cNvSpPr>
            <a:spLocks noGrp="1"/>
          </p:cNvSpPr>
          <p:nvPr>
            <p:ph idx="1"/>
          </p:nvPr>
        </p:nvSpPr>
        <p:spPr/>
        <p:txBody>
          <a:bodyPr/>
          <a:lstStyle/>
          <a:p>
            <a:r>
              <a:rPr lang="en-US" dirty="0"/>
              <a:t>Start by reviewing the YTD results and what you know about the remainder of the year</a:t>
            </a:r>
          </a:p>
          <a:p>
            <a:pPr lvl="1"/>
            <a:r>
              <a:rPr lang="en-US" dirty="0"/>
              <a:t>If on plan YTD</a:t>
            </a:r>
          </a:p>
          <a:p>
            <a:pPr lvl="2"/>
            <a:r>
              <a:rPr lang="en-US" dirty="0"/>
              <a:t>If rest of year is expected to go according to plan, then repeat the Plan number in the Forecast column.</a:t>
            </a:r>
          </a:p>
          <a:p>
            <a:pPr lvl="2"/>
            <a:r>
              <a:rPr lang="en-US" dirty="0"/>
              <a:t>If the rest of the year is expected to be below plan, then adjust your Plan number down for the Forecast or put “Below Plan” in the Forecast column</a:t>
            </a:r>
          </a:p>
          <a:p>
            <a:pPr lvl="2"/>
            <a:r>
              <a:rPr lang="en-US" dirty="0"/>
              <a:t>If the rest of the year is expected to be better than plan, then adjust your Plan number up for the Forecast or put “Above Plan” in the Forecast column</a:t>
            </a:r>
          </a:p>
          <a:p>
            <a:pPr lvl="2"/>
            <a:endParaRPr lang="en-US" dirty="0"/>
          </a:p>
        </p:txBody>
      </p:sp>
      <p:sp>
        <p:nvSpPr>
          <p:cNvPr id="3" name="Footer Placeholder 2"/>
          <p:cNvSpPr>
            <a:spLocks noGrp="1"/>
          </p:cNvSpPr>
          <p:nvPr>
            <p:ph type="ftr" sz="quarter" idx="11"/>
          </p:nvPr>
        </p:nvSpPr>
        <p:spPr/>
        <p:txBody>
          <a:bodyPr/>
          <a:lstStyle/>
          <a:p>
            <a:r>
              <a:rPr lang="en-US" dirty="0">
                <a:solidFill>
                  <a:srgbClr val="292929">
                    <a:lumMod val="75000"/>
                    <a:lumOff val="25000"/>
                  </a:srgbClr>
                </a:solidFill>
              </a:rPr>
              <a:t>Talent Development Reporting principles  •  CTR</a:t>
            </a:r>
          </a:p>
        </p:txBody>
      </p:sp>
      <p:sp>
        <p:nvSpPr>
          <p:cNvPr id="4" name="Slide Number Placeholder 3"/>
          <p:cNvSpPr>
            <a:spLocks noGrp="1"/>
          </p:cNvSpPr>
          <p:nvPr>
            <p:ph type="sldNum" sz="quarter" idx="12"/>
          </p:nvPr>
        </p:nvSpPr>
        <p:spPr/>
        <p:txBody>
          <a:bodyPr/>
          <a:lstStyle/>
          <a:p>
            <a:fld id="{A9839A26-2E62-4332-8381-306FE67E17B4}" type="slidenum">
              <a:rPr lang="en-US" smtClean="0">
                <a:solidFill>
                  <a:prstClr val="white"/>
                </a:solidFill>
              </a:rPr>
              <a:pPr/>
              <a:t>30</a:t>
            </a:fld>
            <a:endParaRPr lang="en-US" dirty="0">
              <a:solidFill>
                <a:prstClr val="white"/>
              </a:solidFill>
            </a:endParaRPr>
          </a:p>
        </p:txBody>
      </p:sp>
    </p:spTree>
    <p:extLst>
      <p:ext uri="{BB962C8B-B14F-4D97-AF65-F5344CB8AC3E}">
        <p14:creationId xmlns:p14="http://schemas.microsoft.com/office/powerpoint/2010/main" val="1465061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Forecasts (continued)</a:t>
            </a:r>
          </a:p>
        </p:txBody>
      </p:sp>
      <p:sp>
        <p:nvSpPr>
          <p:cNvPr id="3" name="Content Placeholder 2"/>
          <p:cNvSpPr>
            <a:spLocks noGrp="1"/>
          </p:cNvSpPr>
          <p:nvPr>
            <p:ph idx="1"/>
          </p:nvPr>
        </p:nvSpPr>
        <p:spPr/>
        <p:txBody>
          <a:bodyPr/>
          <a:lstStyle/>
          <a:p>
            <a:pPr lvl="1"/>
            <a:r>
              <a:rPr lang="en-US" dirty="0"/>
              <a:t>If not on plan YTD, then what do you think will happen the rest of the year?</a:t>
            </a:r>
          </a:p>
          <a:p>
            <a:pPr lvl="2"/>
            <a:r>
              <a:rPr lang="en-US" dirty="0"/>
              <a:t>If you are below Plan, can you make it up?</a:t>
            </a:r>
          </a:p>
          <a:p>
            <a:pPr lvl="3"/>
            <a:r>
              <a:rPr lang="en-US" dirty="0"/>
              <a:t>If yes, then repeat your Plan number in the Forecast column</a:t>
            </a:r>
          </a:p>
          <a:p>
            <a:pPr lvl="3"/>
            <a:r>
              <a:rPr lang="en-US" dirty="0"/>
              <a:t>If not, adjust down or enter “Below Plan”</a:t>
            </a:r>
          </a:p>
          <a:p>
            <a:pPr lvl="2"/>
            <a:r>
              <a:rPr lang="en-US" dirty="0"/>
              <a:t>If you are above Plan, can you keep it up?</a:t>
            </a:r>
          </a:p>
          <a:p>
            <a:pPr lvl="3"/>
            <a:r>
              <a:rPr lang="en-US" dirty="0"/>
              <a:t>If yes, enter a number that is above Plan or put “Above Plan”</a:t>
            </a:r>
          </a:p>
          <a:p>
            <a:pPr lvl="3"/>
            <a:r>
              <a:rPr lang="en-US" dirty="0"/>
              <a:t>If not, revert to Plan for the Forecast column or enter “On Plan”</a:t>
            </a:r>
          </a:p>
          <a:p>
            <a:pPr lvl="3"/>
            <a:endParaRPr lang="en-US" dirty="0"/>
          </a:p>
          <a:p>
            <a:endParaRPr lang="en-US" dirty="0"/>
          </a:p>
        </p:txBody>
      </p:sp>
      <p:sp>
        <p:nvSpPr>
          <p:cNvPr id="4" name="Footer Placeholder 3"/>
          <p:cNvSpPr>
            <a:spLocks noGrp="1"/>
          </p:cNvSpPr>
          <p:nvPr>
            <p:ph type="ftr" sz="quarter" idx="11"/>
          </p:nvPr>
        </p:nvSpPr>
        <p:spPr/>
        <p:txBody>
          <a:bodyPr/>
          <a:lstStyle/>
          <a:p>
            <a:r>
              <a:rPr lang="en-US" dirty="0">
                <a:solidFill>
                  <a:srgbClr val="292929">
                    <a:lumMod val="75000"/>
                    <a:lumOff val="25000"/>
                  </a:srgbClr>
                </a:solidFill>
              </a:rPr>
              <a:t>Talent Development Reporting principles  •  CTR</a:t>
            </a:r>
          </a:p>
        </p:txBody>
      </p:sp>
      <p:sp>
        <p:nvSpPr>
          <p:cNvPr id="5" name="Slide Number Placeholder 4"/>
          <p:cNvSpPr>
            <a:spLocks noGrp="1"/>
          </p:cNvSpPr>
          <p:nvPr>
            <p:ph type="sldNum" sz="quarter" idx="12"/>
          </p:nvPr>
        </p:nvSpPr>
        <p:spPr/>
        <p:txBody>
          <a:bodyPr/>
          <a:lstStyle/>
          <a:p>
            <a:fld id="{CB94A5B6-A587-BD47-8B1E-DC3DA0554FCF}" type="slidenum">
              <a:rPr lang="en-US" smtClean="0">
                <a:solidFill>
                  <a:prstClr val="white"/>
                </a:solidFill>
              </a:rPr>
              <a:pPr/>
              <a:t>31</a:t>
            </a:fld>
            <a:endParaRPr lang="en-US" dirty="0">
              <a:solidFill>
                <a:prstClr val="white"/>
              </a:solidFill>
            </a:endParaRPr>
          </a:p>
        </p:txBody>
      </p:sp>
    </p:spTree>
    <p:extLst>
      <p:ext uri="{BB962C8B-B14F-4D97-AF65-F5344CB8AC3E}">
        <p14:creationId xmlns:p14="http://schemas.microsoft.com/office/powerpoint/2010/main" val="23118079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27A9E-0C48-47AB-AD72-3CEBD3958C69}"/>
              </a:ext>
            </a:extLst>
          </p:cNvPr>
          <p:cNvSpPr>
            <a:spLocks noGrp="1"/>
          </p:cNvSpPr>
          <p:nvPr>
            <p:ph type="title"/>
          </p:nvPr>
        </p:nvSpPr>
        <p:spPr/>
        <p:txBody>
          <a:bodyPr/>
          <a:lstStyle/>
          <a:p>
            <a:r>
              <a:rPr lang="en-US" dirty="0"/>
              <a:t>Making Forecasts</a:t>
            </a:r>
            <a:br>
              <a:rPr lang="en-US" dirty="0"/>
            </a:br>
            <a:r>
              <a:rPr lang="en-US" sz="2800" dirty="0"/>
              <a:t>Outcome Measures</a:t>
            </a:r>
          </a:p>
        </p:txBody>
      </p:sp>
      <p:sp>
        <p:nvSpPr>
          <p:cNvPr id="3" name="Content Placeholder 2">
            <a:extLst>
              <a:ext uri="{FF2B5EF4-FFF2-40B4-BE49-F238E27FC236}">
                <a16:creationId xmlns:a16="http://schemas.microsoft.com/office/drawing/2014/main" id="{9A245D58-A7BC-4A09-92B8-BE354569F371}"/>
              </a:ext>
            </a:extLst>
          </p:cNvPr>
          <p:cNvSpPr>
            <a:spLocks noGrp="1"/>
          </p:cNvSpPr>
          <p:nvPr>
            <p:ph idx="1"/>
          </p:nvPr>
        </p:nvSpPr>
        <p:spPr/>
        <p:txBody>
          <a:bodyPr/>
          <a:lstStyle/>
          <a:p>
            <a:r>
              <a:rPr lang="en-US" dirty="0"/>
              <a:t>YTD outcome data available: Combine with forecast for remainder of year to make forecast for whole year. For remainder of year</a:t>
            </a:r>
          </a:p>
          <a:p>
            <a:pPr lvl="1"/>
            <a:r>
              <a:rPr lang="en-US" dirty="0"/>
              <a:t>Start with forecasts for efficiency and effectiveness measures</a:t>
            </a:r>
          </a:p>
          <a:p>
            <a:pPr lvl="1"/>
            <a:r>
              <a:rPr lang="en-US" dirty="0"/>
              <a:t>If YTD outcome measure is on plan</a:t>
            </a:r>
          </a:p>
          <a:p>
            <a:pPr lvl="2"/>
            <a:r>
              <a:rPr lang="en-US" dirty="0"/>
              <a:t>If they are on plan, then forecast outcome measure to be on plan.</a:t>
            </a:r>
          </a:p>
          <a:p>
            <a:pPr lvl="2"/>
            <a:r>
              <a:rPr lang="en-US" dirty="0"/>
              <a:t>If they are below plan, then forecast outcome measure to be below plan.</a:t>
            </a:r>
          </a:p>
          <a:p>
            <a:pPr lvl="1"/>
            <a:r>
              <a:rPr lang="en-US" dirty="0"/>
              <a:t>If YTD outcome measure is below plan</a:t>
            </a:r>
          </a:p>
          <a:p>
            <a:pPr lvl="2"/>
            <a:r>
              <a:rPr lang="en-US" dirty="0"/>
              <a:t>If they are on or below plan, then forecast outcome measure to be below plan.</a:t>
            </a:r>
          </a:p>
          <a:p>
            <a:pPr lvl="2"/>
            <a:r>
              <a:rPr lang="en-US" dirty="0"/>
              <a:t>If they are above plan, then forecast really depends on how many months left. Is there enough time to get back on plan?</a:t>
            </a:r>
          </a:p>
          <a:p>
            <a:pPr lvl="2"/>
            <a:endParaRPr lang="en-US" dirty="0"/>
          </a:p>
        </p:txBody>
      </p:sp>
      <p:sp>
        <p:nvSpPr>
          <p:cNvPr id="4" name="Footer Placeholder 3">
            <a:extLst>
              <a:ext uri="{FF2B5EF4-FFF2-40B4-BE49-F238E27FC236}">
                <a16:creationId xmlns:a16="http://schemas.microsoft.com/office/drawing/2014/main" id="{F5832A1E-F0CB-43CE-9C19-D161EB3C8BD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                                  www.centerfortalentreporting.org</a:t>
            </a:r>
          </a:p>
        </p:txBody>
      </p:sp>
      <p:sp>
        <p:nvSpPr>
          <p:cNvPr id="5" name="Slide Number Placeholder 4">
            <a:extLst>
              <a:ext uri="{FF2B5EF4-FFF2-40B4-BE49-F238E27FC236}">
                <a16:creationId xmlns:a16="http://schemas.microsoft.com/office/drawing/2014/main" id="{E6B6DEF2-4269-4A96-A2EB-0572E1B7D69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94A5B6-A587-BD47-8B1E-DC3DA0554FCF}"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7924124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556313" cy="990600"/>
          </a:xfrm>
        </p:spPr>
        <p:txBody>
          <a:bodyPr/>
          <a:lstStyle/>
          <a:p>
            <a:r>
              <a:rPr lang="en-US" dirty="0"/>
              <a:t>Making Forecasts for Outcome Measures</a:t>
            </a:r>
            <a:br>
              <a:rPr lang="en-US" dirty="0"/>
            </a:br>
            <a:r>
              <a:rPr lang="en-US" sz="2800" dirty="0"/>
              <a:t>YTD</a:t>
            </a:r>
            <a:r>
              <a:rPr lang="en-US" dirty="0"/>
              <a:t> </a:t>
            </a:r>
            <a:r>
              <a:rPr lang="en-US" sz="2800" dirty="0"/>
              <a:t>Outcome Data Available</a:t>
            </a:r>
            <a:br>
              <a:rPr lang="en-US" dirty="0"/>
            </a:br>
            <a:endParaRPr lang="en-US" dirty="0"/>
          </a:p>
        </p:txBody>
      </p:sp>
      <p:sp>
        <p:nvSpPr>
          <p:cNvPr id="3" name="Footer Placeholder 2"/>
          <p:cNvSpPr>
            <a:spLocks noGrp="1"/>
          </p:cNvSpPr>
          <p:nvPr>
            <p:ph type="ftr" sz="quarter" idx="11"/>
          </p:nvPr>
        </p:nvSpPr>
        <p:spPr/>
        <p:txBody>
          <a:bodyPr/>
          <a:lstStyle/>
          <a:p>
            <a:r>
              <a:rPr lang="en-US" dirty="0">
                <a:solidFill>
                  <a:srgbClr val="292929">
                    <a:lumMod val="75000"/>
                    <a:lumOff val="25000"/>
                  </a:srgbClr>
                </a:solidFill>
              </a:rPr>
              <a:t>Center For Talent Reporting                                  www.centerfortalentreporting.org</a:t>
            </a:r>
          </a:p>
        </p:txBody>
      </p:sp>
      <p:sp>
        <p:nvSpPr>
          <p:cNvPr id="4" name="Slide Number Placeholder 3"/>
          <p:cNvSpPr>
            <a:spLocks noGrp="1"/>
          </p:cNvSpPr>
          <p:nvPr>
            <p:ph type="sldNum" sz="quarter" idx="12"/>
          </p:nvPr>
        </p:nvSpPr>
        <p:spPr/>
        <p:txBody>
          <a:bodyPr/>
          <a:lstStyle/>
          <a:p>
            <a:fld id="{CB94A5B6-A587-BD47-8B1E-DC3DA0554FCF}" type="slidenum">
              <a:rPr lang="en-US" smtClean="0"/>
              <a:t>33</a:t>
            </a:fld>
            <a:endParaRPr lang="en-US" dirty="0"/>
          </a:p>
        </p:txBody>
      </p:sp>
      <p:pic>
        <p:nvPicPr>
          <p:cNvPr id="6" name="Picture 5">
            <a:extLst>
              <a:ext uri="{FF2B5EF4-FFF2-40B4-BE49-F238E27FC236}">
                <a16:creationId xmlns:a16="http://schemas.microsoft.com/office/drawing/2014/main" id="{1AF3E782-A238-4353-A7B1-FE2364245825}"/>
              </a:ext>
            </a:extLst>
          </p:cNvPr>
          <p:cNvPicPr>
            <a:picLocks noChangeAspect="1"/>
          </p:cNvPicPr>
          <p:nvPr/>
        </p:nvPicPr>
        <p:blipFill>
          <a:blip r:embed="rId2"/>
          <a:stretch>
            <a:fillRect/>
          </a:stretch>
        </p:blipFill>
        <p:spPr>
          <a:xfrm>
            <a:off x="293914" y="2210293"/>
            <a:ext cx="8542484" cy="3398571"/>
          </a:xfrm>
          <a:prstGeom prst="rect">
            <a:avLst/>
          </a:prstGeom>
        </p:spPr>
      </p:pic>
    </p:spTree>
    <p:extLst>
      <p:ext uri="{BB962C8B-B14F-4D97-AF65-F5344CB8AC3E}">
        <p14:creationId xmlns:p14="http://schemas.microsoft.com/office/powerpoint/2010/main" val="682527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27A9E-0C48-47AB-AD72-3CEBD3958C69}"/>
              </a:ext>
            </a:extLst>
          </p:cNvPr>
          <p:cNvSpPr>
            <a:spLocks noGrp="1"/>
          </p:cNvSpPr>
          <p:nvPr>
            <p:ph type="title"/>
          </p:nvPr>
        </p:nvSpPr>
        <p:spPr/>
        <p:txBody>
          <a:bodyPr/>
          <a:lstStyle/>
          <a:p>
            <a:r>
              <a:rPr lang="en-US" dirty="0"/>
              <a:t>Making Forecasts</a:t>
            </a:r>
            <a:br>
              <a:rPr lang="en-US" dirty="0"/>
            </a:br>
            <a:r>
              <a:rPr lang="en-US" sz="2800" dirty="0"/>
              <a:t>Outcome Measures</a:t>
            </a:r>
          </a:p>
        </p:txBody>
      </p:sp>
      <p:sp>
        <p:nvSpPr>
          <p:cNvPr id="3" name="Content Placeholder 2">
            <a:extLst>
              <a:ext uri="{FF2B5EF4-FFF2-40B4-BE49-F238E27FC236}">
                <a16:creationId xmlns:a16="http://schemas.microsoft.com/office/drawing/2014/main" id="{9A245D58-A7BC-4A09-92B8-BE354569F371}"/>
              </a:ext>
            </a:extLst>
          </p:cNvPr>
          <p:cNvSpPr>
            <a:spLocks noGrp="1"/>
          </p:cNvSpPr>
          <p:nvPr>
            <p:ph idx="1"/>
          </p:nvPr>
        </p:nvSpPr>
        <p:spPr/>
        <p:txBody>
          <a:bodyPr/>
          <a:lstStyle/>
          <a:p>
            <a:r>
              <a:rPr lang="en-US" dirty="0"/>
              <a:t>YTD data not available: Use forecast for efficiency and effectiveness measures to make forecast for outcome measure for entire year</a:t>
            </a:r>
          </a:p>
          <a:p>
            <a:pPr lvl="1"/>
            <a:r>
              <a:rPr lang="en-US" dirty="0"/>
              <a:t>If they are on plan, then forecast outcome measure to be on plan.</a:t>
            </a:r>
          </a:p>
          <a:p>
            <a:pPr lvl="1"/>
            <a:r>
              <a:rPr lang="en-US" dirty="0"/>
              <a:t>If they are below plan, then forecast outcome measure to be below plan.</a:t>
            </a:r>
          </a:p>
          <a:p>
            <a:pPr lvl="1"/>
            <a:r>
              <a:rPr lang="en-US" dirty="0"/>
              <a:t>If they are above plan, then forecast outcome measure to be on or above plan</a:t>
            </a:r>
          </a:p>
        </p:txBody>
      </p:sp>
      <p:sp>
        <p:nvSpPr>
          <p:cNvPr id="4" name="Footer Placeholder 3">
            <a:extLst>
              <a:ext uri="{FF2B5EF4-FFF2-40B4-BE49-F238E27FC236}">
                <a16:creationId xmlns:a16="http://schemas.microsoft.com/office/drawing/2014/main" id="{F5832A1E-F0CB-43CE-9C19-D161EB3C8BD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                                  www.centerfortalentreporting.org</a:t>
            </a:r>
          </a:p>
        </p:txBody>
      </p:sp>
      <p:sp>
        <p:nvSpPr>
          <p:cNvPr id="5" name="Slide Number Placeholder 4">
            <a:extLst>
              <a:ext uri="{FF2B5EF4-FFF2-40B4-BE49-F238E27FC236}">
                <a16:creationId xmlns:a16="http://schemas.microsoft.com/office/drawing/2014/main" id="{E6B6DEF2-4269-4A96-A2EB-0572E1B7D69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94A5B6-A587-BD47-8B1E-DC3DA0554FCF}"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7598734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556313" cy="990600"/>
          </a:xfrm>
        </p:spPr>
        <p:txBody>
          <a:bodyPr/>
          <a:lstStyle/>
          <a:p>
            <a:r>
              <a:rPr lang="en-US" dirty="0"/>
              <a:t>Making Forecasts for Outcome Measures </a:t>
            </a:r>
            <a:br>
              <a:rPr lang="en-US" dirty="0"/>
            </a:br>
            <a:r>
              <a:rPr lang="en-US" sz="2800" dirty="0"/>
              <a:t>YTD Outcome Data Not Available</a:t>
            </a:r>
            <a:br>
              <a:rPr lang="en-US" dirty="0"/>
            </a:br>
            <a:endParaRPr lang="en-US" dirty="0"/>
          </a:p>
        </p:txBody>
      </p:sp>
      <p:sp>
        <p:nvSpPr>
          <p:cNvPr id="3" name="Footer Placeholder 2"/>
          <p:cNvSpPr>
            <a:spLocks noGrp="1"/>
          </p:cNvSpPr>
          <p:nvPr>
            <p:ph type="ftr" sz="quarter" idx="11"/>
          </p:nvPr>
        </p:nvSpPr>
        <p:spPr/>
        <p:txBody>
          <a:bodyPr/>
          <a:lstStyle/>
          <a:p>
            <a:r>
              <a:rPr lang="en-US" dirty="0">
                <a:solidFill>
                  <a:srgbClr val="292929">
                    <a:lumMod val="75000"/>
                    <a:lumOff val="25000"/>
                  </a:srgbClr>
                </a:solidFill>
              </a:rPr>
              <a:t>Center For Talent Reporting                                  www.centerfortalentreporting.org</a:t>
            </a:r>
          </a:p>
        </p:txBody>
      </p:sp>
      <p:sp>
        <p:nvSpPr>
          <p:cNvPr id="4" name="Slide Number Placeholder 3"/>
          <p:cNvSpPr>
            <a:spLocks noGrp="1"/>
          </p:cNvSpPr>
          <p:nvPr>
            <p:ph type="sldNum" sz="quarter" idx="12"/>
          </p:nvPr>
        </p:nvSpPr>
        <p:spPr/>
        <p:txBody>
          <a:bodyPr/>
          <a:lstStyle/>
          <a:p>
            <a:fld id="{CB94A5B6-A587-BD47-8B1E-DC3DA0554FCF}" type="slidenum">
              <a:rPr lang="en-US" smtClean="0"/>
              <a:t>35</a:t>
            </a:fld>
            <a:endParaRPr lang="en-US" dirty="0"/>
          </a:p>
        </p:txBody>
      </p:sp>
      <p:pic>
        <p:nvPicPr>
          <p:cNvPr id="5" name="Picture 4">
            <a:extLst>
              <a:ext uri="{FF2B5EF4-FFF2-40B4-BE49-F238E27FC236}">
                <a16:creationId xmlns:a16="http://schemas.microsoft.com/office/drawing/2014/main" id="{CDA02083-BA59-4034-87AB-A028FB7BEE7F}"/>
              </a:ext>
            </a:extLst>
          </p:cNvPr>
          <p:cNvPicPr>
            <a:picLocks noChangeAspect="1"/>
          </p:cNvPicPr>
          <p:nvPr/>
        </p:nvPicPr>
        <p:blipFill>
          <a:blip r:embed="rId2"/>
          <a:stretch>
            <a:fillRect/>
          </a:stretch>
        </p:blipFill>
        <p:spPr>
          <a:xfrm>
            <a:off x="84791" y="1955836"/>
            <a:ext cx="8838774" cy="3767327"/>
          </a:xfrm>
          <a:prstGeom prst="rect">
            <a:avLst/>
          </a:prstGeom>
        </p:spPr>
      </p:pic>
    </p:spTree>
    <p:extLst>
      <p:ext uri="{BB962C8B-B14F-4D97-AF65-F5344CB8AC3E}">
        <p14:creationId xmlns:p14="http://schemas.microsoft.com/office/powerpoint/2010/main" val="41952950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Making Forecasts</a:t>
            </a:r>
            <a:br>
              <a:rPr lang="en-US" sz="3200" dirty="0"/>
            </a:br>
            <a:r>
              <a:rPr lang="en-US" sz="2800" dirty="0"/>
              <a:t>Efficiency and Effectiveness Measures</a:t>
            </a:r>
          </a:p>
        </p:txBody>
      </p:sp>
      <p:sp>
        <p:nvSpPr>
          <p:cNvPr id="3" name="Content Placeholder 2"/>
          <p:cNvSpPr>
            <a:spLocks noGrp="1"/>
          </p:cNvSpPr>
          <p:nvPr>
            <p:ph idx="1"/>
          </p:nvPr>
        </p:nvSpPr>
        <p:spPr/>
        <p:txBody>
          <a:bodyPr/>
          <a:lstStyle/>
          <a:p>
            <a:r>
              <a:rPr lang="en-US" dirty="0"/>
              <a:t>Sometimes, you have knowledge about the remaining months of the year and can directly forecast them. In this case the formula for the forecast is:</a:t>
            </a:r>
          </a:p>
          <a:p>
            <a:pPr lvl="1"/>
            <a:r>
              <a:rPr lang="en-US" dirty="0"/>
              <a:t>Forecast = YTD Results + Forecast for remaining months</a:t>
            </a:r>
          </a:p>
          <a:p>
            <a:pPr lvl="1"/>
            <a:r>
              <a:rPr lang="en-US" dirty="0"/>
              <a:t>Example: </a:t>
            </a:r>
          </a:p>
          <a:p>
            <a:pPr lvl="2"/>
            <a:r>
              <a:rPr lang="en-US" dirty="0"/>
              <a:t>We want to forecast the number of courses for the year. We know that 234 courses have been offered YTD and we know that 30 more courses will be offered in the 4</a:t>
            </a:r>
            <a:r>
              <a:rPr lang="en-US" baseline="30000" dirty="0"/>
              <a:t>th</a:t>
            </a:r>
            <a:r>
              <a:rPr lang="en-US" dirty="0"/>
              <a:t> quarter.</a:t>
            </a:r>
          </a:p>
          <a:p>
            <a:pPr lvl="2"/>
            <a:r>
              <a:rPr lang="en-US" dirty="0"/>
              <a:t>Forecast for year = 234+30=264</a:t>
            </a:r>
          </a:p>
          <a:p>
            <a:pPr lvl="2"/>
            <a:r>
              <a:rPr lang="en-US" dirty="0"/>
              <a:t>This would be accurate than annualizing the YTD number because we have specific knowledge about the remaining months.</a:t>
            </a:r>
          </a:p>
        </p:txBody>
      </p:sp>
      <p:sp>
        <p:nvSpPr>
          <p:cNvPr id="5" name="Footer Placeholder 4"/>
          <p:cNvSpPr>
            <a:spLocks noGrp="1"/>
          </p:cNvSpPr>
          <p:nvPr>
            <p:ph type="ftr" sz="quarter" idx="11"/>
          </p:nvPr>
        </p:nvSpPr>
        <p:spPr/>
        <p:txBody>
          <a:bodyPr/>
          <a:lstStyle/>
          <a:p>
            <a:r>
              <a:rPr lang="en-US" b="1" dirty="0"/>
              <a:t>Talent Development Reporting principles  •  CTR</a:t>
            </a:r>
            <a:endParaRPr lang="en-US" dirty="0"/>
          </a:p>
        </p:txBody>
      </p:sp>
      <p:sp>
        <p:nvSpPr>
          <p:cNvPr id="6" name="Slide Number Placeholder 5"/>
          <p:cNvSpPr>
            <a:spLocks noGrp="1"/>
          </p:cNvSpPr>
          <p:nvPr>
            <p:ph type="sldNum" sz="quarter" idx="12"/>
          </p:nvPr>
        </p:nvSpPr>
        <p:spPr/>
        <p:txBody>
          <a:bodyPr/>
          <a:lstStyle/>
          <a:p>
            <a:fld id="{CB94A5B6-A587-BD47-8B1E-DC3DA0554FCF}" type="slidenum">
              <a:rPr lang="en-US" smtClean="0"/>
              <a:t>36</a:t>
            </a:fld>
            <a:endParaRPr lang="en-US" dirty="0"/>
          </a:p>
        </p:txBody>
      </p:sp>
    </p:spTree>
    <p:extLst>
      <p:ext uri="{BB962C8B-B14F-4D97-AF65-F5344CB8AC3E}">
        <p14:creationId xmlns:p14="http://schemas.microsoft.com/office/powerpoint/2010/main" val="35090016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Making Forecasts</a:t>
            </a:r>
            <a:br>
              <a:rPr lang="en-US" sz="3200" dirty="0"/>
            </a:br>
            <a:r>
              <a:rPr lang="en-US" sz="3200" dirty="0"/>
              <a:t>Efficiency Measures</a:t>
            </a:r>
            <a:endParaRPr lang="en-US" sz="2400" dirty="0"/>
          </a:p>
        </p:txBody>
      </p:sp>
      <p:sp>
        <p:nvSpPr>
          <p:cNvPr id="3" name="Content Placeholder 2"/>
          <p:cNvSpPr>
            <a:spLocks noGrp="1"/>
          </p:cNvSpPr>
          <p:nvPr>
            <p:ph idx="1"/>
          </p:nvPr>
        </p:nvSpPr>
        <p:spPr>
          <a:xfrm>
            <a:off x="498474" y="1752600"/>
            <a:ext cx="8354173" cy="4419600"/>
          </a:xfrm>
        </p:spPr>
        <p:txBody>
          <a:bodyPr/>
          <a:lstStyle/>
          <a:p>
            <a:r>
              <a:rPr lang="en-US" dirty="0"/>
              <a:t>For measures involving </a:t>
            </a:r>
            <a:r>
              <a:rPr lang="en-US" b="1" dirty="0"/>
              <a:t>counts</a:t>
            </a:r>
            <a:r>
              <a:rPr lang="en-US" dirty="0"/>
              <a:t> (like number of participants, hours, courses, etc.)</a:t>
            </a:r>
          </a:p>
          <a:p>
            <a:pPr lvl="1"/>
            <a:r>
              <a:rPr lang="en-US" dirty="0"/>
              <a:t>Good starting point is to annualize YTD results</a:t>
            </a:r>
          </a:p>
          <a:p>
            <a:pPr lvl="2"/>
            <a:r>
              <a:rPr lang="en-US" sz="1600" dirty="0"/>
              <a:t>Formula: YTD Results X 12/(Number of months of actual results)</a:t>
            </a:r>
          </a:p>
          <a:p>
            <a:pPr lvl="2"/>
            <a:r>
              <a:rPr lang="en-US" sz="1600" dirty="0"/>
              <a:t>Example, we need to forecast participants for elective, open enrollment programs. Actual results through August are 6450 total participants.</a:t>
            </a:r>
          </a:p>
          <a:p>
            <a:pPr lvl="3"/>
            <a:r>
              <a:rPr lang="en-US" sz="1600" dirty="0"/>
              <a:t>12/8 X 6450 = 1.5 x  6450 = 9,675 total participants for the year</a:t>
            </a:r>
          </a:p>
          <a:p>
            <a:pPr lvl="1"/>
            <a:r>
              <a:rPr lang="en-US" dirty="0"/>
              <a:t>You can improve on this if there is a seasonal pattern to the data.</a:t>
            </a:r>
          </a:p>
          <a:p>
            <a:pPr lvl="2"/>
            <a:r>
              <a:rPr lang="en-US" sz="1600" dirty="0"/>
              <a:t>For example, suppose more take courses late in the year, every year, in a rush to complete before year end.</a:t>
            </a:r>
          </a:p>
          <a:p>
            <a:pPr lvl="2"/>
            <a:r>
              <a:rPr lang="en-US" sz="1600" dirty="0"/>
              <a:t>You can determine the presence of seasonality by looking at the monthly data for past years. Is there a pattern of higher or lower values by month/quarter/season or a trend or is it evenly distributed throughout the year. </a:t>
            </a:r>
          </a:p>
        </p:txBody>
      </p:sp>
      <p:sp>
        <p:nvSpPr>
          <p:cNvPr id="5" name="Footer Placeholder 4"/>
          <p:cNvSpPr>
            <a:spLocks noGrp="1"/>
          </p:cNvSpPr>
          <p:nvPr>
            <p:ph type="ftr" sz="quarter" idx="11"/>
          </p:nvPr>
        </p:nvSpPr>
        <p:spPr/>
        <p:txBody>
          <a:bodyPr/>
          <a:lstStyle/>
          <a:p>
            <a:r>
              <a:rPr lang="en-US" b="1" dirty="0"/>
              <a:t>Talent Development Reporting principles  •  CTR</a:t>
            </a:r>
            <a:endParaRPr lang="en-US" dirty="0"/>
          </a:p>
        </p:txBody>
      </p:sp>
      <p:sp>
        <p:nvSpPr>
          <p:cNvPr id="6" name="Slide Number Placeholder 5"/>
          <p:cNvSpPr>
            <a:spLocks noGrp="1"/>
          </p:cNvSpPr>
          <p:nvPr>
            <p:ph type="sldNum" sz="quarter" idx="12"/>
          </p:nvPr>
        </p:nvSpPr>
        <p:spPr/>
        <p:txBody>
          <a:bodyPr/>
          <a:lstStyle/>
          <a:p>
            <a:fld id="{CB94A5B6-A587-BD47-8B1E-DC3DA0554FCF}" type="slidenum">
              <a:rPr lang="en-US" smtClean="0"/>
              <a:t>37</a:t>
            </a:fld>
            <a:endParaRPr lang="en-US" dirty="0"/>
          </a:p>
        </p:txBody>
      </p:sp>
    </p:spTree>
    <p:extLst>
      <p:ext uri="{BB962C8B-B14F-4D97-AF65-F5344CB8AC3E}">
        <p14:creationId xmlns:p14="http://schemas.microsoft.com/office/powerpoint/2010/main" val="11588403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Seasonality: Table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27492762"/>
              </p:ext>
            </p:extLst>
          </p:nvPr>
        </p:nvGraphicFramePr>
        <p:xfrm>
          <a:off x="457200" y="1600200"/>
          <a:ext cx="6858000" cy="4028440"/>
        </p:xfrm>
        <a:graphic>
          <a:graphicData uri="http://schemas.openxmlformats.org/drawingml/2006/table">
            <a:tbl>
              <a:tblPr firstRow="1" bandRow="1">
                <a:tableStyleId>{21E4AEA4-8DFA-4A89-87EB-49C32662AFE0}</a:tableStyleId>
              </a:tblPr>
              <a:tblGrid>
                <a:gridCol w="949325">
                  <a:extLst>
                    <a:ext uri="{9D8B030D-6E8A-4147-A177-3AD203B41FA5}">
                      <a16:colId xmlns:a16="http://schemas.microsoft.com/office/drawing/2014/main" val="20000"/>
                    </a:ext>
                  </a:extLst>
                </a:gridCol>
                <a:gridCol w="1793875">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0840">
                <a:tc>
                  <a:txBody>
                    <a:bodyPr/>
                    <a:lstStyle/>
                    <a:p>
                      <a:pPr algn="l" fontAlgn="b"/>
                      <a:r>
                        <a:rPr lang="en-US" sz="1400" u="none" strike="noStrike" dirty="0">
                          <a:effectLst/>
                        </a:rPr>
                        <a:t> </a:t>
                      </a:r>
                      <a:endParaRPr lang="en-US" sz="1400" b="0" i="0" u="none" strike="noStrike" dirty="0">
                        <a:solidFill>
                          <a:srgbClr val="292929"/>
                        </a:solidFill>
                        <a:effectLst/>
                        <a:latin typeface="Calibri"/>
                      </a:endParaRPr>
                    </a:p>
                  </a:txBody>
                  <a:tcPr marL="0" marR="0" marT="0" marB="0" anchor="b">
                    <a:noFill/>
                  </a:tcPr>
                </a:tc>
                <a:tc>
                  <a:txBody>
                    <a:bodyPr/>
                    <a:lstStyle/>
                    <a:p>
                      <a:pPr algn="ctr" fontAlgn="b"/>
                      <a:r>
                        <a:rPr lang="en-US" sz="1400" u="none" strike="noStrike" dirty="0">
                          <a:solidFill>
                            <a:schemeClr val="tx1"/>
                          </a:solidFill>
                          <a:effectLst/>
                        </a:rPr>
                        <a:t>Average: 2016-2020</a:t>
                      </a:r>
                      <a:endParaRPr lang="en-US" sz="1400" b="0" i="0" u="none" strike="noStrike" dirty="0">
                        <a:solidFill>
                          <a:schemeClr val="tx1"/>
                        </a:solidFill>
                        <a:effectLst/>
                        <a:latin typeface="Calibri"/>
                      </a:endParaRPr>
                    </a:p>
                  </a:txBody>
                  <a:tcPr marL="0" marR="0" marT="0" marB="0" anchor="b"/>
                </a:tc>
                <a:tc>
                  <a:txBody>
                    <a:bodyPr/>
                    <a:lstStyle/>
                    <a:p>
                      <a:pPr algn="ctr" fontAlgn="b"/>
                      <a:r>
                        <a:rPr lang="en-US" sz="1400" u="none" strike="noStrike" dirty="0">
                          <a:solidFill>
                            <a:schemeClr val="tx1"/>
                          </a:solidFill>
                          <a:effectLst/>
                        </a:rPr>
                        <a:t>% of Total</a:t>
                      </a:r>
                      <a:endParaRPr lang="en-US" sz="1400" b="0" i="0" u="none" strike="noStrike" dirty="0">
                        <a:solidFill>
                          <a:schemeClr val="tx1"/>
                        </a:solidFill>
                        <a:effectLst/>
                        <a:latin typeface="Calibri"/>
                      </a:endParaRPr>
                    </a:p>
                  </a:txBody>
                  <a:tcPr marL="0" marR="0" marT="0" marB="0" anchor="b"/>
                </a:tc>
                <a:tc>
                  <a:txBody>
                    <a:bodyPr/>
                    <a:lstStyle/>
                    <a:p>
                      <a:pPr algn="ctr" fontAlgn="b"/>
                      <a:r>
                        <a:rPr lang="en-US" sz="1400" u="none" strike="noStrike" dirty="0">
                          <a:solidFill>
                            <a:schemeClr val="tx1"/>
                          </a:solidFill>
                          <a:effectLst/>
                        </a:rPr>
                        <a:t>2016-2020 Cum %</a:t>
                      </a:r>
                      <a:endParaRPr lang="en-US" sz="1400" b="0" i="0" u="none" strike="noStrike" dirty="0">
                        <a:solidFill>
                          <a:schemeClr val="tx1"/>
                        </a:solidFill>
                        <a:effectLst/>
                        <a:latin typeface="Calibri"/>
                      </a:endParaRPr>
                    </a:p>
                  </a:txBody>
                  <a:tcPr marL="0" marR="0" marT="0" marB="0" anchor="b"/>
                </a:tc>
                <a:tc>
                  <a:txBody>
                    <a:bodyPr/>
                    <a:lstStyle/>
                    <a:p>
                      <a:pPr algn="ctr" fontAlgn="b"/>
                      <a:r>
                        <a:rPr lang="en-US" sz="1400" u="none" strike="noStrike" dirty="0">
                          <a:solidFill>
                            <a:schemeClr val="tx1"/>
                          </a:solidFill>
                          <a:effectLst/>
                        </a:rPr>
                        <a:t>2021 To Date</a:t>
                      </a:r>
                      <a:endParaRPr lang="en-US" sz="1400" b="0" i="0" u="none" strike="noStrike" dirty="0">
                        <a:solidFill>
                          <a:schemeClr val="tx1"/>
                        </a:solidFill>
                        <a:effectLst/>
                        <a:latin typeface="Calibri"/>
                      </a:endParaRPr>
                    </a:p>
                  </a:txBody>
                  <a:tcPr marL="0" marR="0" marT="0" marB="0" anchor="b"/>
                </a:tc>
                <a:extLst>
                  <a:ext uri="{0D108BD9-81ED-4DB2-BD59-A6C34878D82A}">
                    <a16:rowId xmlns:a16="http://schemas.microsoft.com/office/drawing/2014/main" val="10000"/>
                  </a:ext>
                </a:extLst>
              </a:tr>
              <a:tr h="370840">
                <a:tc>
                  <a:txBody>
                    <a:bodyPr/>
                    <a:lstStyle/>
                    <a:p>
                      <a:pPr algn="l" fontAlgn="b"/>
                      <a:r>
                        <a:rPr lang="en-US" sz="1400" b="1" u="none" strike="noStrike" dirty="0">
                          <a:effectLst/>
                        </a:rPr>
                        <a:t>Jan</a:t>
                      </a:r>
                      <a:endParaRPr lang="en-US" sz="1400" b="1" i="0" u="none" strike="noStrike" dirty="0">
                        <a:solidFill>
                          <a:srgbClr val="FFFFFF"/>
                        </a:solidFill>
                        <a:effectLst/>
                        <a:latin typeface="Calibri"/>
                      </a:endParaRPr>
                    </a:p>
                  </a:txBody>
                  <a:tcPr marL="0" marR="0" marT="0" marB="0" anchor="b"/>
                </a:tc>
                <a:tc>
                  <a:txBody>
                    <a:bodyPr/>
                    <a:lstStyle/>
                    <a:p>
                      <a:pPr algn="ctr" fontAlgn="b"/>
                      <a:r>
                        <a:rPr lang="en-US" sz="1400" u="none" strike="noStrike" dirty="0">
                          <a:effectLst/>
                        </a:rPr>
                        <a:t>550</a:t>
                      </a:r>
                      <a:endParaRPr lang="en-US" sz="1400" b="0" i="0" u="none" strike="noStrike" dirty="0">
                        <a:solidFill>
                          <a:srgbClr val="292929"/>
                        </a:solidFill>
                        <a:effectLst/>
                        <a:latin typeface="Calibri"/>
                      </a:endParaRPr>
                    </a:p>
                  </a:txBody>
                  <a:tcPr marL="0" marR="0" marT="0" marB="0" anchor="b"/>
                </a:tc>
                <a:tc>
                  <a:txBody>
                    <a:bodyPr/>
                    <a:lstStyle/>
                    <a:p>
                      <a:pPr algn="ctr" fontAlgn="b"/>
                      <a:r>
                        <a:rPr lang="en-US" sz="1400" u="none" strike="noStrike" dirty="0">
                          <a:effectLst/>
                        </a:rPr>
                        <a:t>5%</a:t>
                      </a:r>
                      <a:endParaRPr lang="en-US" sz="1400" b="0" i="0" u="none" strike="noStrike" dirty="0">
                        <a:solidFill>
                          <a:srgbClr val="292929"/>
                        </a:solidFill>
                        <a:effectLst/>
                        <a:latin typeface="Calibri"/>
                      </a:endParaRPr>
                    </a:p>
                  </a:txBody>
                  <a:tcPr marL="0" marR="0" marT="0" marB="0" anchor="b"/>
                </a:tc>
                <a:tc>
                  <a:txBody>
                    <a:bodyPr/>
                    <a:lstStyle/>
                    <a:p>
                      <a:pPr algn="ctr" fontAlgn="b"/>
                      <a:r>
                        <a:rPr lang="en-US" sz="1400" u="none" strike="noStrike" dirty="0">
                          <a:effectLst/>
                        </a:rPr>
                        <a:t>5%</a:t>
                      </a:r>
                      <a:endParaRPr lang="en-US" sz="1400" b="0" i="0" u="none" strike="noStrike" dirty="0">
                        <a:solidFill>
                          <a:srgbClr val="292929"/>
                        </a:solidFill>
                        <a:effectLst/>
                        <a:latin typeface="Calibri"/>
                      </a:endParaRPr>
                    </a:p>
                  </a:txBody>
                  <a:tcPr marL="0" marR="0" marT="0" marB="0" anchor="b"/>
                </a:tc>
                <a:tc>
                  <a:txBody>
                    <a:bodyPr/>
                    <a:lstStyle/>
                    <a:p>
                      <a:pPr algn="ctr" fontAlgn="b"/>
                      <a:r>
                        <a:rPr lang="en-US" sz="1400" u="none" strike="noStrike" dirty="0">
                          <a:effectLst/>
                        </a:rPr>
                        <a:t>650</a:t>
                      </a:r>
                      <a:endParaRPr lang="en-US" sz="1400" b="0" i="0" u="none" strike="noStrike" dirty="0">
                        <a:solidFill>
                          <a:srgbClr val="292929"/>
                        </a:solidFill>
                        <a:effectLst/>
                        <a:latin typeface="Calibri"/>
                      </a:endParaRPr>
                    </a:p>
                  </a:txBody>
                  <a:tcPr marL="0" marR="0" marT="0" marB="0" anchor="b"/>
                </a:tc>
                <a:extLst>
                  <a:ext uri="{0D108BD9-81ED-4DB2-BD59-A6C34878D82A}">
                    <a16:rowId xmlns:a16="http://schemas.microsoft.com/office/drawing/2014/main" val="10001"/>
                  </a:ext>
                </a:extLst>
              </a:tr>
              <a:tr h="248920">
                <a:tc>
                  <a:txBody>
                    <a:bodyPr/>
                    <a:lstStyle/>
                    <a:p>
                      <a:pPr algn="l" fontAlgn="b"/>
                      <a:r>
                        <a:rPr lang="en-US" sz="1400" b="1" u="none" strike="noStrike" dirty="0">
                          <a:effectLst/>
                        </a:rPr>
                        <a:t>Feb</a:t>
                      </a:r>
                      <a:endParaRPr lang="en-US" sz="1400" b="1" i="0" u="none" strike="noStrike" dirty="0">
                        <a:solidFill>
                          <a:srgbClr val="FFFFFF"/>
                        </a:solidFill>
                        <a:effectLst/>
                        <a:latin typeface="Calibri"/>
                      </a:endParaRPr>
                    </a:p>
                  </a:txBody>
                  <a:tcPr marL="0" marR="0" marT="0" marB="0" anchor="b"/>
                </a:tc>
                <a:tc>
                  <a:txBody>
                    <a:bodyPr/>
                    <a:lstStyle/>
                    <a:p>
                      <a:pPr algn="ctr" fontAlgn="b"/>
                      <a:r>
                        <a:rPr lang="en-US" sz="1400" u="none" strike="noStrike" dirty="0">
                          <a:effectLst/>
                        </a:rPr>
                        <a:t>600</a:t>
                      </a:r>
                      <a:endParaRPr lang="en-US" sz="1400" b="0" i="0" u="none" strike="noStrike" dirty="0">
                        <a:solidFill>
                          <a:srgbClr val="292929"/>
                        </a:solidFill>
                        <a:effectLst/>
                        <a:latin typeface="Calibri"/>
                      </a:endParaRPr>
                    </a:p>
                  </a:txBody>
                  <a:tcPr marL="0" marR="0" marT="0" marB="0" anchor="b"/>
                </a:tc>
                <a:tc>
                  <a:txBody>
                    <a:bodyPr/>
                    <a:lstStyle/>
                    <a:p>
                      <a:pPr algn="ctr" fontAlgn="b"/>
                      <a:r>
                        <a:rPr lang="en-US" sz="1400" u="none" strike="noStrike" dirty="0">
                          <a:effectLst/>
                        </a:rPr>
                        <a:t>6%</a:t>
                      </a:r>
                      <a:endParaRPr lang="en-US" sz="1400" b="0" i="0" u="none" strike="noStrike" dirty="0">
                        <a:solidFill>
                          <a:srgbClr val="292929"/>
                        </a:solidFill>
                        <a:effectLst/>
                        <a:latin typeface="Calibri"/>
                      </a:endParaRPr>
                    </a:p>
                  </a:txBody>
                  <a:tcPr marL="0" marR="0" marT="0" marB="0" anchor="b"/>
                </a:tc>
                <a:tc>
                  <a:txBody>
                    <a:bodyPr/>
                    <a:lstStyle/>
                    <a:p>
                      <a:pPr algn="ctr" fontAlgn="b"/>
                      <a:r>
                        <a:rPr lang="en-US" sz="1400" u="none" strike="noStrike" dirty="0">
                          <a:effectLst/>
                        </a:rPr>
                        <a:t>11%</a:t>
                      </a:r>
                      <a:endParaRPr lang="en-US" sz="1400" b="0" i="0" u="none" strike="noStrike" dirty="0">
                        <a:solidFill>
                          <a:srgbClr val="292929"/>
                        </a:solidFill>
                        <a:effectLst/>
                        <a:latin typeface="Calibri"/>
                      </a:endParaRPr>
                    </a:p>
                  </a:txBody>
                  <a:tcPr marL="0" marR="0" marT="0" marB="0" anchor="b"/>
                </a:tc>
                <a:tc>
                  <a:txBody>
                    <a:bodyPr/>
                    <a:lstStyle/>
                    <a:p>
                      <a:pPr algn="ctr" fontAlgn="b"/>
                      <a:r>
                        <a:rPr lang="en-US" sz="1400" u="none" strike="noStrike" dirty="0">
                          <a:effectLst/>
                        </a:rPr>
                        <a:t>700</a:t>
                      </a:r>
                      <a:endParaRPr lang="en-US" sz="1400" b="0" i="0" u="none" strike="noStrike" dirty="0">
                        <a:solidFill>
                          <a:srgbClr val="292929"/>
                        </a:solidFill>
                        <a:effectLst/>
                        <a:latin typeface="Calibri"/>
                      </a:endParaRPr>
                    </a:p>
                  </a:txBody>
                  <a:tcPr marL="0" marR="0" marT="0" marB="0" anchor="b"/>
                </a:tc>
                <a:extLst>
                  <a:ext uri="{0D108BD9-81ED-4DB2-BD59-A6C34878D82A}">
                    <a16:rowId xmlns:a16="http://schemas.microsoft.com/office/drawing/2014/main" val="10002"/>
                  </a:ext>
                </a:extLst>
              </a:tr>
              <a:tr h="228600">
                <a:tc>
                  <a:txBody>
                    <a:bodyPr/>
                    <a:lstStyle/>
                    <a:p>
                      <a:pPr algn="l" fontAlgn="b"/>
                      <a:r>
                        <a:rPr lang="en-US" sz="1400" b="1" u="none" strike="noStrike" dirty="0">
                          <a:effectLst/>
                        </a:rPr>
                        <a:t>Mar</a:t>
                      </a:r>
                      <a:endParaRPr lang="en-US" sz="1400" b="1" i="0" u="none" strike="noStrike" dirty="0">
                        <a:solidFill>
                          <a:srgbClr val="FFFFFF"/>
                        </a:solidFill>
                        <a:effectLst/>
                        <a:latin typeface="Calibri"/>
                      </a:endParaRPr>
                    </a:p>
                  </a:txBody>
                  <a:tcPr marL="0" marR="0" marT="0" marB="0" anchor="b"/>
                </a:tc>
                <a:tc>
                  <a:txBody>
                    <a:bodyPr/>
                    <a:lstStyle/>
                    <a:p>
                      <a:pPr algn="ctr" fontAlgn="b"/>
                      <a:r>
                        <a:rPr lang="en-US" sz="1400" u="none" strike="noStrike" dirty="0">
                          <a:effectLst/>
                        </a:rPr>
                        <a:t>650</a:t>
                      </a:r>
                      <a:endParaRPr lang="en-US" sz="1400" b="0" i="0" u="none" strike="noStrike" dirty="0">
                        <a:solidFill>
                          <a:srgbClr val="292929"/>
                        </a:solidFill>
                        <a:effectLst/>
                        <a:latin typeface="Calibri"/>
                      </a:endParaRPr>
                    </a:p>
                  </a:txBody>
                  <a:tcPr marL="0" marR="0" marT="0" marB="0" anchor="b"/>
                </a:tc>
                <a:tc>
                  <a:txBody>
                    <a:bodyPr/>
                    <a:lstStyle/>
                    <a:p>
                      <a:pPr algn="ctr" fontAlgn="b"/>
                      <a:r>
                        <a:rPr lang="en-US" sz="1400" u="none" strike="noStrike" dirty="0">
                          <a:effectLst/>
                        </a:rPr>
                        <a:t>6%</a:t>
                      </a:r>
                      <a:endParaRPr lang="en-US" sz="1400" b="0" i="0" u="none" strike="noStrike" dirty="0">
                        <a:solidFill>
                          <a:srgbClr val="292929"/>
                        </a:solidFill>
                        <a:effectLst/>
                        <a:latin typeface="Calibri"/>
                      </a:endParaRPr>
                    </a:p>
                  </a:txBody>
                  <a:tcPr marL="0" marR="0" marT="0" marB="0" anchor="b"/>
                </a:tc>
                <a:tc>
                  <a:txBody>
                    <a:bodyPr/>
                    <a:lstStyle/>
                    <a:p>
                      <a:pPr algn="ctr" fontAlgn="b"/>
                      <a:r>
                        <a:rPr lang="en-US" sz="1400" u="none" strike="noStrike" dirty="0">
                          <a:effectLst/>
                        </a:rPr>
                        <a:t>17%</a:t>
                      </a:r>
                      <a:endParaRPr lang="en-US" sz="1400" b="0" i="0" u="none" strike="noStrike" dirty="0">
                        <a:solidFill>
                          <a:srgbClr val="292929"/>
                        </a:solidFill>
                        <a:effectLst/>
                        <a:latin typeface="Calibri"/>
                      </a:endParaRPr>
                    </a:p>
                  </a:txBody>
                  <a:tcPr marL="0" marR="0" marT="0" marB="0" anchor="b"/>
                </a:tc>
                <a:tc>
                  <a:txBody>
                    <a:bodyPr/>
                    <a:lstStyle/>
                    <a:p>
                      <a:pPr algn="ctr" fontAlgn="b"/>
                      <a:r>
                        <a:rPr lang="en-US" sz="1400" u="none" strike="noStrike" dirty="0">
                          <a:effectLst/>
                        </a:rPr>
                        <a:t>750</a:t>
                      </a:r>
                      <a:endParaRPr lang="en-US" sz="1400" b="0" i="0" u="none" strike="noStrike" dirty="0">
                        <a:solidFill>
                          <a:srgbClr val="292929"/>
                        </a:solidFill>
                        <a:effectLst/>
                        <a:latin typeface="Calibri"/>
                      </a:endParaRPr>
                    </a:p>
                  </a:txBody>
                  <a:tcPr marL="0" marR="0" marT="0" marB="0" anchor="b"/>
                </a:tc>
                <a:extLst>
                  <a:ext uri="{0D108BD9-81ED-4DB2-BD59-A6C34878D82A}">
                    <a16:rowId xmlns:a16="http://schemas.microsoft.com/office/drawing/2014/main" val="10003"/>
                  </a:ext>
                </a:extLst>
              </a:tr>
              <a:tr h="228600">
                <a:tc>
                  <a:txBody>
                    <a:bodyPr/>
                    <a:lstStyle/>
                    <a:p>
                      <a:pPr algn="l" fontAlgn="b"/>
                      <a:r>
                        <a:rPr lang="en-US" sz="1400" b="1" u="none" strike="noStrike" dirty="0">
                          <a:effectLst/>
                        </a:rPr>
                        <a:t>Apr</a:t>
                      </a:r>
                      <a:endParaRPr lang="en-US" sz="1400" b="1" i="0" u="none" strike="noStrike" dirty="0">
                        <a:solidFill>
                          <a:srgbClr val="FFFFFF"/>
                        </a:solidFill>
                        <a:effectLst/>
                        <a:latin typeface="Calibri"/>
                      </a:endParaRPr>
                    </a:p>
                  </a:txBody>
                  <a:tcPr marL="0" marR="0" marT="0" marB="0" anchor="b"/>
                </a:tc>
                <a:tc>
                  <a:txBody>
                    <a:bodyPr/>
                    <a:lstStyle/>
                    <a:p>
                      <a:pPr algn="ctr" fontAlgn="b"/>
                      <a:r>
                        <a:rPr lang="en-US" sz="1400" u="none" strike="noStrike" dirty="0">
                          <a:effectLst/>
                        </a:rPr>
                        <a:t>700</a:t>
                      </a:r>
                      <a:endParaRPr lang="en-US" sz="1400" b="0" i="0" u="none" strike="noStrike" dirty="0">
                        <a:solidFill>
                          <a:srgbClr val="292929"/>
                        </a:solidFill>
                        <a:effectLst/>
                        <a:latin typeface="Calibri"/>
                      </a:endParaRPr>
                    </a:p>
                  </a:txBody>
                  <a:tcPr marL="0" marR="0" marT="0" marB="0" anchor="b"/>
                </a:tc>
                <a:tc>
                  <a:txBody>
                    <a:bodyPr/>
                    <a:lstStyle/>
                    <a:p>
                      <a:pPr algn="ctr" fontAlgn="b"/>
                      <a:r>
                        <a:rPr lang="en-US" sz="1400" u="none" strike="noStrike" dirty="0">
                          <a:effectLst/>
                        </a:rPr>
                        <a:t>6%</a:t>
                      </a:r>
                      <a:endParaRPr lang="en-US" sz="1400" b="0" i="0" u="none" strike="noStrike" dirty="0">
                        <a:solidFill>
                          <a:srgbClr val="292929"/>
                        </a:solidFill>
                        <a:effectLst/>
                        <a:latin typeface="Calibri"/>
                      </a:endParaRPr>
                    </a:p>
                  </a:txBody>
                  <a:tcPr marL="0" marR="0" marT="0" marB="0" anchor="b"/>
                </a:tc>
                <a:tc>
                  <a:txBody>
                    <a:bodyPr/>
                    <a:lstStyle/>
                    <a:p>
                      <a:pPr algn="ctr" fontAlgn="b"/>
                      <a:r>
                        <a:rPr lang="en-US" sz="1400" u="none" strike="noStrike" dirty="0">
                          <a:effectLst/>
                        </a:rPr>
                        <a:t>23%</a:t>
                      </a:r>
                      <a:endParaRPr lang="en-US" sz="1400" b="0" i="0" u="none" strike="noStrike" dirty="0">
                        <a:solidFill>
                          <a:srgbClr val="292929"/>
                        </a:solidFill>
                        <a:effectLst/>
                        <a:latin typeface="Calibri"/>
                      </a:endParaRPr>
                    </a:p>
                  </a:txBody>
                  <a:tcPr marL="0" marR="0" marT="0" marB="0" anchor="b"/>
                </a:tc>
                <a:tc>
                  <a:txBody>
                    <a:bodyPr/>
                    <a:lstStyle/>
                    <a:p>
                      <a:pPr algn="ctr" fontAlgn="b"/>
                      <a:r>
                        <a:rPr lang="en-US" sz="1400" u="none" strike="noStrike" dirty="0">
                          <a:effectLst/>
                        </a:rPr>
                        <a:t>800</a:t>
                      </a:r>
                      <a:endParaRPr lang="en-US" sz="1400" b="0" i="0" u="none" strike="noStrike" dirty="0">
                        <a:solidFill>
                          <a:srgbClr val="292929"/>
                        </a:solidFill>
                        <a:effectLst/>
                        <a:latin typeface="Calibri"/>
                      </a:endParaRPr>
                    </a:p>
                  </a:txBody>
                  <a:tcPr marL="0" marR="0" marT="0" marB="0" anchor="b"/>
                </a:tc>
                <a:extLst>
                  <a:ext uri="{0D108BD9-81ED-4DB2-BD59-A6C34878D82A}">
                    <a16:rowId xmlns:a16="http://schemas.microsoft.com/office/drawing/2014/main" val="10004"/>
                  </a:ext>
                </a:extLst>
              </a:tr>
              <a:tr h="228600">
                <a:tc>
                  <a:txBody>
                    <a:bodyPr/>
                    <a:lstStyle/>
                    <a:p>
                      <a:pPr algn="l" fontAlgn="b"/>
                      <a:r>
                        <a:rPr lang="en-US" sz="1400" b="1" u="none" strike="noStrike" dirty="0">
                          <a:effectLst/>
                        </a:rPr>
                        <a:t>May</a:t>
                      </a:r>
                      <a:endParaRPr lang="en-US" sz="1400" b="1" i="0" u="none" strike="noStrike" dirty="0">
                        <a:solidFill>
                          <a:srgbClr val="FFFFFF"/>
                        </a:solidFill>
                        <a:effectLst/>
                        <a:latin typeface="Calibri"/>
                      </a:endParaRPr>
                    </a:p>
                  </a:txBody>
                  <a:tcPr marL="0" marR="0" marT="0" marB="0" anchor="b"/>
                </a:tc>
                <a:tc>
                  <a:txBody>
                    <a:bodyPr/>
                    <a:lstStyle/>
                    <a:p>
                      <a:pPr algn="ctr" fontAlgn="b"/>
                      <a:r>
                        <a:rPr lang="en-US" sz="1400" u="none" strike="noStrike" dirty="0">
                          <a:effectLst/>
                        </a:rPr>
                        <a:t>750</a:t>
                      </a:r>
                      <a:endParaRPr lang="en-US" sz="1400" b="0" i="0" u="none" strike="noStrike" dirty="0">
                        <a:solidFill>
                          <a:srgbClr val="292929"/>
                        </a:solidFill>
                        <a:effectLst/>
                        <a:latin typeface="Calibri"/>
                      </a:endParaRPr>
                    </a:p>
                  </a:txBody>
                  <a:tcPr marL="0" marR="0" marT="0" marB="0" anchor="b"/>
                </a:tc>
                <a:tc>
                  <a:txBody>
                    <a:bodyPr/>
                    <a:lstStyle/>
                    <a:p>
                      <a:pPr algn="ctr" fontAlgn="b"/>
                      <a:r>
                        <a:rPr lang="en-US" sz="1400" u="none" strike="noStrike" dirty="0">
                          <a:effectLst/>
                        </a:rPr>
                        <a:t>7%</a:t>
                      </a:r>
                      <a:endParaRPr lang="en-US" sz="1400" b="0" i="0" u="none" strike="noStrike" dirty="0">
                        <a:solidFill>
                          <a:srgbClr val="292929"/>
                        </a:solidFill>
                        <a:effectLst/>
                        <a:latin typeface="Calibri"/>
                      </a:endParaRPr>
                    </a:p>
                  </a:txBody>
                  <a:tcPr marL="0" marR="0" marT="0" marB="0" anchor="b"/>
                </a:tc>
                <a:tc>
                  <a:txBody>
                    <a:bodyPr/>
                    <a:lstStyle/>
                    <a:p>
                      <a:pPr algn="ctr" fontAlgn="b"/>
                      <a:r>
                        <a:rPr lang="en-US" sz="1400" u="none" strike="noStrike" dirty="0">
                          <a:effectLst/>
                        </a:rPr>
                        <a:t>30%</a:t>
                      </a:r>
                      <a:endParaRPr lang="en-US" sz="1400" b="0" i="0" u="none" strike="noStrike" dirty="0">
                        <a:solidFill>
                          <a:srgbClr val="292929"/>
                        </a:solidFill>
                        <a:effectLst/>
                        <a:latin typeface="Calibri"/>
                      </a:endParaRPr>
                    </a:p>
                  </a:txBody>
                  <a:tcPr marL="0" marR="0" marT="0" marB="0" anchor="b"/>
                </a:tc>
                <a:tc>
                  <a:txBody>
                    <a:bodyPr/>
                    <a:lstStyle/>
                    <a:p>
                      <a:pPr algn="ctr" fontAlgn="b"/>
                      <a:r>
                        <a:rPr lang="en-US" sz="1400" u="none" strike="noStrike" dirty="0">
                          <a:effectLst/>
                        </a:rPr>
                        <a:t>800</a:t>
                      </a:r>
                      <a:endParaRPr lang="en-US" sz="1400" b="0" i="0" u="none" strike="noStrike" dirty="0">
                        <a:solidFill>
                          <a:srgbClr val="292929"/>
                        </a:solidFill>
                        <a:effectLst/>
                        <a:latin typeface="Calibri"/>
                      </a:endParaRPr>
                    </a:p>
                  </a:txBody>
                  <a:tcPr marL="0" marR="0" marT="0" marB="0" anchor="b"/>
                </a:tc>
                <a:extLst>
                  <a:ext uri="{0D108BD9-81ED-4DB2-BD59-A6C34878D82A}">
                    <a16:rowId xmlns:a16="http://schemas.microsoft.com/office/drawing/2014/main" val="10005"/>
                  </a:ext>
                </a:extLst>
              </a:tr>
              <a:tr h="304800">
                <a:tc>
                  <a:txBody>
                    <a:bodyPr/>
                    <a:lstStyle/>
                    <a:p>
                      <a:pPr algn="l" fontAlgn="b"/>
                      <a:r>
                        <a:rPr lang="en-US" sz="1400" b="1" u="none" strike="noStrike" dirty="0">
                          <a:effectLst/>
                        </a:rPr>
                        <a:t>Jun</a:t>
                      </a:r>
                      <a:endParaRPr lang="en-US" sz="1400" b="1" i="0" u="none" strike="noStrike" dirty="0">
                        <a:solidFill>
                          <a:srgbClr val="FFFFFF"/>
                        </a:solidFill>
                        <a:effectLst/>
                        <a:latin typeface="Calibri"/>
                      </a:endParaRPr>
                    </a:p>
                  </a:txBody>
                  <a:tcPr marL="0" marR="0" marT="0" marB="0" anchor="b"/>
                </a:tc>
                <a:tc>
                  <a:txBody>
                    <a:bodyPr/>
                    <a:lstStyle/>
                    <a:p>
                      <a:pPr algn="ctr" fontAlgn="b"/>
                      <a:r>
                        <a:rPr lang="en-US" sz="1400" u="none" strike="noStrike" dirty="0">
                          <a:effectLst/>
                        </a:rPr>
                        <a:t>750</a:t>
                      </a:r>
                      <a:endParaRPr lang="en-US" sz="1400" b="0" i="0" u="none" strike="noStrike" dirty="0">
                        <a:solidFill>
                          <a:srgbClr val="292929"/>
                        </a:solidFill>
                        <a:effectLst/>
                        <a:latin typeface="Calibri"/>
                      </a:endParaRPr>
                    </a:p>
                  </a:txBody>
                  <a:tcPr marL="0" marR="0" marT="0" marB="0" anchor="b"/>
                </a:tc>
                <a:tc>
                  <a:txBody>
                    <a:bodyPr/>
                    <a:lstStyle/>
                    <a:p>
                      <a:pPr algn="ctr" fontAlgn="b"/>
                      <a:r>
                        <a:rPr lang="en-US" sz="1400" u="none" strike="noStrike" dirty="0">
                          <a:effectLst/>
                        </a:rPr>
                        <a:t>7%</a:t>
                      </a:r>
                      <a:endParaRPr lang="en-US" sz="1400" b="0" i="0" u="none" strike="noStrike" dirty="0">
                        <a:solidFill>
                          <a:srgbClr val="292929"/>
                        </a:solidFill>
                        <a:effectLst/>
                        <a:latin typeface="Calibri"/>
                      </a:endParaRPr>
                    </a:p>
                  </a:txBody>
                  <a:tcPr marL="0" marR="0" marT="0" marB="0" anchor="b"/>
                </a:tc>
                <a:tc>
                  <a:txBody>
                    <a:bodyPr/>
                    <a:lstStyle/>
                    <a:p>
                      <a:pPr algn="ctr" fontAlgn="b"/>
                      <a:r>
                        <a:rPr lang="en-US" sz="1400" u="none" strike="noStrike" dirty="0">
                          <a:effectLst/>
                        </a:rPr>
                        <a:t>37%</a:t>
                      </a:r>
                      <a:endParaRPr lang="en-US" sz="1400" b="0" i="0" u="none" strike="noStrike" dirty="0">
                        <a:solidFill>
                          <a:srgbClr val="292929"/>
                        </a:solidFill>
                        <a:effectLst/>
                        <a:latin typeface="Calibri"/>
                      </a:endParaRPr>
                    </a:p>
                  </a:txBody>
                  <a:tcPr marL="0" marR="0" marT="0" marB="0" anchor="b"/>
                </a:tc>
                <a:tc>
                  <a:txBody>
                    <a:bodyPr/>
                    <a:lstStyle/>
                    <a:p>
                      <a:pPr algn="ctr" fontAlgn="b"/>
                      <a:r>
                        <a:rPr lang="en-US" sz="1400" u="none" strike="noStrike" dirty="0">
                          <a:effectLst/>
                        </a:rPr>
                        <a:t>850</a:t>
                      </a:r>
                      <a:endParaRPr lang="en-US" sz="1400" b="0" i="0" u="none" strike="noStrike" dirty="0">
                        <a:solidFill>
                          <a:srgbClr val="292929"/>
                        </a:solidFill>
                        <a:effectLst/>
                        <a:latin typeface="Calibri"/>
                      </a:endParaRPr>
                    </a:p>
                  </a:txBody>
                  <a:tcPr marL="0" marR="0" marT="0" marB="0" anchor="b"/>
                </a:tc>
                <a:extLst>
                  <a:ext uri="{0D108BD9-81ED-4DB2-BD59-A6C34878D82A}">
                    <a16:rowId xmlns:a16="http://schemas.microsoft.com/office/drawing/2014/main" val="10006"/>
                  </a:ext>
                </a:extLst>
              </a:tr>
              <a:tr h="228600">
                <a:tc>
                  <a:txBody>
                    <a:bodyPr/>
                    <a:lstStyle/>
                    <a:p>
                      <a:pPr algn="l" fontAlgn="b"/>
                      <a:r>
                        <a:rPr lang="en-US" sz="1400" b="1" u="none" strike="noStrike" dirty="0">
                          <a:effectLst/>
                        </a:rPr>
                        <a:t>Jul</a:t>
                      </a:r>
                      <a:endParaRPr lang="en-US" sz="1400" b="1" i="0" u="none" strike="noStrike" dirty="0">
                        <a:solidFill>
                          <a:srgbClr val="FFFFFF"/>
                        </a:solidFill>
                        <a:effectLst/>
                        <a:latin typeface="Calibri"/>
                      </a:endParaRPr>
                    </a:p>
                  </a:txBody>
                  <a:tcPr marL="0" marR="0" marT="0" marB="0" anchor="b"/>
                </a:tc>
                <a:tc>
                  <a:txBody>
                    <a:bodyPr/>
                    <a:lstStyle/>
                    <a:p>
                      <a:pPr algn="ctr" fontAlgn="b"/>
                      <a:r>
                        <a:rPr lang="en-US" sz="1400" u="none" strike="noStrike" dirty="0">
                          <a:effectLst/>
                        </a:rPr>
                        <a:t>600</a:t>
                      </a:r>
                      <a:endParaRPr lang="en-US" sz="1400" b="0" i="0" u="none" strike="noStrike" dirty="0">
                        <a:solidFill>
                          <a:srgbClr val="292929"/>
                        </a:solidFill>
                        <a:effectLst/>
                        <a:latin typeface="Calibri"/>
                      </a:endParaRPr>
                    </a:p>
                  </a:txBody>
                  <a:tcPr marL="0" marR="0" marT="0" marB="0" anchor="b"/>
                </a:tc>
                <a:tc>
                  <a:txBody>
                    <a:bodyPr/>
                    <a:lstStyle/>
                    <a:p>
                      <a:pPr algn="ctr" fontAlgn="b"/>
                      <a:r>
                        <a:rPr lang="en-US" sz="1400" u="none" strike="noStrike" dirty="0">
                          <a:effectLst/>
                        </a:rPr>
                        <a:t>6%</a:t>
                      </a:r>
                      <a:endParaRPr lang="en-US" sz="1400" b="0" i="0" u="none" strike="noStrike" dirty="0">
                        <a:solidFill>
                          <a:srgbClr val="292929"/>
                        </a:solidFill>
                        <a:effectLst/>
                        <a:latin typeface="Calibri"/>
                      </a:endParaRPr>
                    </a:p>
                  </a:txBody>
                  <a:tcPr marL="0" marR="0" marT="0" marB="0" anchor="b"/>
                </a:tc>
                <a:tc>
                  <a:txBody>
                    <a:bodyPr/>
                    <a:lstStyle/>
                    <a:p>
                      <a:pPr algn="ctr" fontAlgn="b"/>
                      <a:r>
                        <a:rPr lang="en-US" sz="1400" u="none" strike="noStrike" dirty="0">
                          <a:effectLst/>
                        </a:rPr>
                        <a:t>42%</a:t>
                      </a:r>
                      <a:endParaRPr lang="en-US" sz="1400" b="0" i="0" u="none" strike="noStrike" dirty="0">
                        <a:solidFill>
                          <a:srgbClr val="292929"/>
                        </a:solidFill>
                        <a:effectLst/>
                        <a:latin typeface="Calibri"/>
                      </a:endParaRPr>
                    </a:p>
                  </a:txBody>
                  <a:tcPr marL="0" marR="0" marT="0" marB="0" anchor="b"/>
                </a:tc>
                <a:tc>
                  <a:txBody>
                    <a:bodyPr/>
                    <a:lstStyle/>
                    <a:p>
                      <a:pPr algn="ctr" fontAlgn="b"/>
                      <a:r>
                        <a:rPr lang="en-US" sz="1400" u="none" strike="noStrike" dirty="0">
                          <a:effectLst/>
                        </a:rPr>
                        <a:t>900</a:t>
                      </a:r>
                      <a:endParaRPr lang="en-US" sz="1400" b="0" i="0" u="none" strike="noStrike" dirty="0">
                        <a:solidFill>
                          <a:srgbClr val="292929"/>
                        </a:solidFill>
                        <a:effectLst/>
                        <a:latin typeface="Calibri"/>
                      </a:endParaRPr>
                    </a:p>
                  </a:txBody>
                  <a:tcPr marL="0" marR="0" marT="0" marB="0" anchor="b"/>
                </a:tc>
                <a:extLst>
                  <a:ext uri="{0D108BD9-81ED-4DB2-BD59-A6C34878D82A}">
                    <a16:rowId xmlns:a16="http://schemas.microsoft.com/office/drawing/2014/main" val="10007"/>
                  </a:ext>
                </a:extLst>
              </a:tr>
              <a:tr h="304800">
                <a:tc>
                  <a:txBody>
                    <a:bodyPr/>
                    <a:lstStyle/>
                    <a:p>
                      <a:pPr algn="l" fontAlgn="b"/>
                      <a:r>
                        <a:rPr lang="en-US" sz="1400" b="1" u="none" strike="noStrike" dirty="0">
                          <a:effectLst/>
                        </a:rPr>
                        <a:t>Aug</a:t>
                      </a:r>
                      <a:endParaRPr lang="en-US" sz="1400" b="1" i="0" u="none" strike="noStrike" dirty="0">
                        <a:solidFill>
                          <a:srgbClr val="FFFFFF"/>
                        </a:solidFill>
                        <a:effectLst/>
                        <a:latin typeface="Calibri"/>
                      </a:endParaRPr>
                    </a:p>
                  </a:txBody>
                  <a:tcPr marL="0" marR="0" marT="0" marB="0" anchor="b"/>
                </a:tc>
                <a:tc>
                  <a:txBody>
                    <a:bodyPr/>
                    <a:lstStyle/>
                    <a:p>
                      <a:pPr algn="ctr" fontAlgn="b"/>
                      <a:r>
                        <a:rPr lang="en-US" sz="1400" u="none" strike="noStrike" dirty="0">
                          <a:effectLst/>
                        </a:rPr>
                        <a:t>500</a:t>
                      </a:r>
                      <a:endParaRPr lang="en-US" sz="1400" b="0" i="0" u="none" strike="noStrike" dirty="0">
                        <a:solidFill>
                          <a:srgbClr val="292929"/>
                        </a:solidFill>
                        <a:effectLst/>
                        <a:latin typeface="Calibri"/>
                      </a:endParaRPr>
                    </a:p>
                  </a:txBody>
                  <a:tcPr marL="0" marR="0" marT="0" marB="0" anchor="b"/>
                </a:tc>
                <a:tc>
                  <a:txBody>
                    <a:bodyPr/>
                    <a:lstStyle/>
                    <a:p>
                      <a:pPr algn="ctr" fontAlgn="b"/>
                      <a:r>
                        <a:rPr lang="en-US" sz="1400" u="none" strike="noStrike" dirty="0">
                          <a:effectLst/>
                        </a:rPr>
                        <a:t>5%</a:t>
                      </a:r>
                      <a:endParaRPr lang="en-US" sz="1400" b="0" i="0" u="none" strike="noStrike" dirty="0">
                        <a:solidFill>
                          <a:srgbClr val="292929"/>
                        </a:solidFill>
                        <a:effectLst/>
                        <a:latin typeface="Calibri"/>
                      </a:endParaRPr>
                    </a:p>
                  </a:txBody>
                  <a:tcPr marL="0" marR="0" marT="0" marB="0" anchor="b"/>
                </a:tc>
                <a:tc>
                  <a:txBody>
                    <a:bodyPr/>
                    <a:lstStyle/>
                    <a:p>
                      <a:pPr algn="ctr" fontAlgn="b"/>
                      <a:r>
                        <a:rPr lang="en-US" sz="1400" u="none" strike="noStrike" dirty="0">
                          <a:effectLst/>
                        </a:rPr>
                        <a:t>47%</a:t>
                      </a:r>
                      <a:endParaRPr lang="en-US" sz="1400" b="0" i="0" u="none" strike="noStrike" dirty="0">
                        <a:solidFill>
                          <a:srgbClr val="292929"/>
                        </a:solidFill>
                        <a:effectLst/>
                        <a:latin typeface="Calibri"/>
                      </a:endParaRPr>
                    </a:p>
                  </a:txBody>
                  <a:tcPr marL="0" marR="0" marT="0" marB="0" anchor="b"/>
                </a:tc>
                <a:tc>
                  <a:txBody>
                    <a:bodyPr/>
                    <a:lstStyle/>
                    <a:p>
                      <a:pPr algn="ctr" fontAlgn="b"/>
                      <a:r>
                        <a:rPr lang="en-US" sz="1400" u="none" strike="noStrike" dirty="0">
                          <a:effectLst/>
                        </a:rPr>
                        <a:t>1,000</a:t>
                      </a:r>
                      <a:endParaRPr lang="en-US" sz="1400" b="0" i="0" u="none" strike="noStrike" dirty="0">
                        <a:solidFill>
                          <a:srgbClr val="292929"/>
                        </a:solidFill>
                        <a:effectLst/>
                        <a:latin typeface="Calibri"/>
                      </a:endParaRPr>
                    </a:p>
                  </a:txBody>
                  <a:tcPr marL="0" marR="0" marT="0" marB="0" anchor="b"/>
                </a:tc>
                <a:extLst>
                  <a:ext uri="{0D108BD9-81ED-4DB2-BD59-A6C34878D82A}">
                    <a16:rowId xmlns:a16="http://schemas.microsoft.com/office/drawing/2014/main" val="10008"/>
                  </a:ext>
                </a:extLst>
              </a:tr>
              <a:tr h="304800">
                <a:tc>
                  <a:txBody>
                    <a:bodyPr/>
                    <a:lstStyle/>
                    <a:p>
                      <a:pPr algn="l" fontAlgn="b"/>
                      <a:r>
                        <a:rPr lang="en-US" sz="1400" b="1" u="none" strike="noStrike" dirty="0">
                          <a:effectLst/>
                        </a:rPr>
                        <a:t>Sep</a:t>
                      </a:r>
                      <a:endParaRPr lang="en-US" sz="1400" b="1" i="0" u="none" strike="noStrike" dirty="0">
                        <a:solidFill>
                          <a:srgbClr val="FFFFFF"/>
                        </a:solidFill>
                        <a:effectLst/>
                        <a:latin typeface="Calibri"/>
                      </a:endParaRPr>
                    </a:p>
                  </a:txBody>
                  <a:tcPr marL="0" marR="0" marT="0" marB="0" anchor="b"/>
                </a:tc>
                <a:tc>
                  <a:txBody>
                    <a:bodyPr/>
                    <a:lstStyle/>
                    <a:p>
                      <a:pPr algn="ctr" fontAlgn="b"/>
                      <a:r>
                        <a:rPr lang="en-US" sz="1400" u="none" strike="noStrike" dirty="0">
                          <a:effectLst/>
                        </a:rPr>
                        <a:t>1,200</a:t>
                      </a:r>
                      <a:endParaRPr lang="en-US" sz="1400" b="0" i="0" u="none" strike="noStrike" dirty="0">
                        <a:solidFill>
                          <a:srgbClr val="292929"/>
                        </a:solidFill>
                        <a:effectLst/>
                        <a:latin typeface="Calibri"/>
                      </a:endParaRPr>
                    </a:p>
                  </a:txBody>
                  <a:tcPr marL="0" marR="0" marT="0" marB="0" anchor="b"/>
                </a:tc>
                <a:tc>
                  <a:txBody>
                    <a:bodyPr/>
                    <a:lstStyle/>
                    <a:p>
                      <a:pPr algn="ctr" fontAlgn="b"/>
                      <a:r>
                        <a:rPr lang="en-US" sz="1400" u="none" strike="noStrike" dirty="0">
                          <a:effectLst/>
                        </a:rPr>
                        <a:t>11%</a:t>
                      </a:r>
                      <a:endParaRPr lang="en-US" sz="1400" b="0" i="0" u="none" strike="noStrike" dirty="0">
                        <a:solidFill>
                          <a:srgbClr val="292929"/>
                        </a:solidFill>
                        <a:effectLst/>
                        <a:latin typeface="Calibri"/>
                      </a:endParaRPr>
                    </a:p>
                  </a:txBody>
                  <a:tcPr marL="0" marR="0" marT="0" marB="0" anchor="b"/>
                </a:tc>
                <a:tc>
                  <a:txBody>
                    <a:bodyPr/>
                    <a:lstStyle/>
                    <a:p>
                      <a:pPr algn="ctr" fontAlgn="b"/>
                      <a:r>
                        <a:rPr lang="en-US" sz="1400" u="none" strike="noStrike" dirty="0">
                          <a:effectLst/>
                        </a:rPr>
                        <a:t>58%</a:t>
                      </a:r>
                      <a:endParaRPr lang="en-US" sz="1400" b="0" i="0" u="none" strike="noStrike" dirty="0">
                        <a:solidFill>
                          <a:srgbClr val="292929"/>
                        </a:solidFill>
                        <a:effectLst/>
                        <a:latin typeface="Calibri"/>
                      </a:endParaRPr>
                    </a:p>
                  </a:txBody>
                  <a:tcPr marL="0" marR="0" marT="0" marB="0" anchor="b"/>
                </a:tc>
                <a:tc>
                  <a:txBody>
                    <a:bodyPr/>
                    <a:lstStyle/>
                    <a:p>
                      <a:pPr algn="ctr" fontAlgn="b"/>
                      <a:endParaRPr lang="en-US" sz="1400" b="0" i="0" u="none" strike="noStrike" dirty="0">
                        <a:solidFill>
                          <a:srgbClr val="292929"/>
                        </a:solidFill>
                        <a:effectLst/>
                        <a:latin typeface="Calibri"/>
                      </a:endParaRPr>
                    </a:p>
                  </a:txBody>
                  <a:tcPr marL="0" marR="0" marT="0" marB="0" anchor="b"/>
                </a:tc>
                <a:extLst>
                  <a:ext uri="{0D108BD9-81ED-4DB2-BD59-A6C34878D82A}">
                    <a16:rowId xmlns:a16="http://schemas.microsoft.com/office/drawing/2014/main" val="10009"/>
                  </a:ext>
                </a:extLst>
              </a:tr>
              <a:tr h="304800">
                <a:tc>
                  <a:txBody>
                    <a:bodyPr/>
                    <a:lstStyle/>
                    <a:p>
                      <a:pPr algn="l" fontAlgn="b"/>
                      <a:r>
                        <a:rPr lang="en-US" sz="1400" b="1" u="none" strike="noStrike" dirty="0">
                          <a:effectLst/>
                        </a:rPr>
                        <a:t>Oct</a:t>
                      </a:r>
                      <a:endParaRPr lang="en-US" sz="1400" b="1" i="0" u="none" strike="noStrike" dirty="0">
                        <a:solidFill>
                          <a:srgbClr val="FFFFFF"/>
                        </a:solidFill>
                        <a:effectLst/>
                        <a:latin typeface="Calibri"/>
                      </a:endParaRPr>
                    </a:p>
                  </a:txBody>
                  <a:tcPr marL="0" marR="0" marT="0" marB="0" anchor="b"/>
                </a:tc>
                <a:tc>
                  <a:txBody>
                    <a:bodyPr/>
                    <a:lstStyle/>
                    <a:p>
                      <a:pPr algn="ctr" fontAlgn="b"/>
                      <a:r>
                        <a:rPr lang="en-US" sz="1400" u="none" strike="noStrike" dirty="0">
                          <a:effectLst/>
                        </a:rPr>
                        <a:t>1,450</a:t>
                      </a:r>
                      <a:endParaRPr lang="en-US" sz="1400" b="0" i="0" u="none" strike="noStrike" dirty="0">
                        <a:solidFill>
                          <a:srgbClr val="292929"/>
                        </a:solidFill>
                        <a:effectLst/>
                        <a:latin typeface="Calibri"/>
                      </a:endParaRPr>
                    </a:p>
                  </a:txBody>
                  <a:tcPr marL="0" marR="0" marT="0" marB="0" anchor="b"/>
                </a:tc>
                <a:tc>
                  <a:txBody>
                    <a:bodyPr/>
                    <a:lstStyle/>
                    <a:p>
                      <a:pPr algn="ctr" fontAlgn="b"/>
                      <a:r>
                        <a:rPr lang="en-US" sz="1400" u="none" strike="noStrike" dirty="0">
                          <a:effectLst/>
                        </a:rPr>
                        <a:t>13%</a:t>
                      </a:r>
                      <a:endParaRPr lang="en-US" sz="1400" b="0" i="0" u="none" strike="noStrike" dirty="0">
                        <a:solidFill>
                          <a:srgbClr val="292929"/>
                        </a:solidFill>
                        <a:effectLst/>
                        <a:latin typeface="Calibri"/>
                      </a:endParaRPr>
                    </a:p>
                  </a:txBody>
                  <a:tcPr marL="0" marR="0" marT="0" marB="0" anchor="b"/>
                </a:tc>
                <a:tc>
                  <a:txBody>
                    <a:bodyPr/>
                    <a:lstStyle/>
                    <a:p>
                      <a:pPr algn="ctr" fontAlgn="b"/>
                      <a:r>
                        <a:rPr lang="en-US" sz="1400" u="none" strike="noStrike" dirty="0">
                          <a:effectLst/>
                        </a:rPr>
                        <a:t>71%</a:t>
                      </a:r>
                      <a:endParaRPr lang="en-US" sz="1400" b="0" i="0" u="none" strike="noStrike" dirty="0">
                        <a:solidFill>
                          <a:srgbClr val="292929"/>
                        </a:solidFill>
                        <a:effectLst/>
                        <a:latin typeface="Calibri"/>
                      </a:endParaRPr>
                    </a:p>
                  </a:txBody>
                  <a:tcPr marL="0" marR="0" marT="0" marB="0" anchor="b"/>
                </a:tc>
                <a:tc>
                  <a:txBody>
                    <a:bodyPr/>
                    <a:lstStyle/>
                    <a:p>
                      <a:pPr algn="ctr" fontAlgn="b"/>
                      <a:r>
                        <a:rPr lang="en-US" sz="1400" u="none" strike="noStrike" dirty="0">
                          <a:effectLst/>
                        </a:rPr>
                        <a:t> </a:t>
                      </a:r>
                      <a:endParaRPr lang="en-US" sz="1400" b="0" i="0" u="none" strike="noStrike" dirty="0">
                        <a:solidFill>
                          <a:srgbClr val="292929"/>
                        </a:solidFill>
                        <a:effectLst/>
                        <a:latin typeface="Calibri"/>
                      </a:endParaRPr>
                    </a:p>
                  </a:txBody>
                  <a:tcPr marL="0" marR="0" marT="0" marB="0" anchor="b"/>
                </a:tc>
                <a:extLst>
                  <a:ext uri="{0D108BD9-81ED-4DB2-BD59-A6C34878D82A}">
                    <a16:rowId xmlns:a16="http://schemas.microsoft.com/office/drawing/2014/main" val="10010"/>
                  </a:ext>
                </a:extLst>
              </a:tr>
              <a:tr h="304800">
                <a:tc>
                  <a:txBody>
                    <a:bodyPr/>
                    <a:lstStyle/>
                    <a:p>
                      <a:pPr algn="l" fontAlgn="b"/>
                      <a:r>
                        <a:rPr lang="en-US" sz="1400" b="1" u="none" strike="noStrike" dirty="0">
                          <a:effectLst/>
                        </a:rPr>
                        <a:t>Nov</a:t>
                      </a:r>
                      <a:endParaRPr lang="en-US" sz="1400" b="1" i="0" u="none" strike="noStrike" dirty="0">
                        <a:solidFill>
                          <a:srgbClr val="FFFFFF"/>
                        </a:solidFill>
                        <a:effectLst/>
                        <a:latin typeface="Calibri"/>
                      </a:endParaRPr>
                    </a:p>
                  </a:txBody>
                  <a:tcPr marL="0" marR="0" marT="0" marB="0" anchor="b"/>
                </a:tc>
                <a:tc>
                  <a:txBody>
                    <a:bodyPr/>
                    <a:lstStyle/>
                    <a:p>
                      <a:pPr algn="ctr" fontAlgn="b"/>
                      <a:r>
                        <a:rPr lang="en-US" sz="1400" u="none" strike="noStrike" dirty="0">
                          <a:effectLst/>
                        </a:rPr>
                        <a:t>1,850</a:t>
                      </a:r>
                      <a:endParaRPr lang="en-US" sz="1400" b="0" i="0" u="none" strike="noStrike" dirty="0">
                        <a:solidFill>
                          <a:srgbClr val="292929"/>
                        </a:solidFill>
                        <a:effectLst/>
                        <a:latin typeface="Calibri"/>
                      </a:endParaRPr>
                    </a:p>
                  </a:txBody>
                  <a:tcPr marL="0" marR="0" marT="0" marB="0" anchor="b"/>
                </a:tc>
                <a:tc>
                  <a:txBody>
                    <a:bodyPr/>
                    <a:lstStyle/>
                    <a:p>
                      <a:pPr algn="ctr" fontAlgn="b"/>
                      <a:r>
                        <a:rPr lang="en-US" sz="1400" u="none" strike="noStrike" dirty="0">
                          <a:effectLst/>
                        </a:rPr>
                        <a:t>17%</a:t>
                      </a:r>
                      <a:endParaRPr lang="en-US" sz="1400" b="0" i="0" u="none" strike="noStrike" dirty="0">
                        <a:solidFill>
                          <a:srgbClr val="292929"/>
                        </a:solidFill>
                        <a:effectLst/>
                        <a:latin typeface="Calibri"/>
                      </a:endParaRPr>
                    </a:p>
                  </a:txBody>
                  <a:tcPr marL="0" marR="0" marT="0" marB="0" anchor="b"/>
                </a:tc>
                <a:tc>
                  <a:txBody>
                    <a:bodyPr/>
                    <a:lstStyle/>
                    <a:p>
                      <a:pPr algn="ctr" fontAlgn="b"/>
                      <a:r>
                        <a:rPr lang="en-US" sz="1400" u="none" strike="noStrike" dirty="0">
                          <a:effectLst/>
                        </a:rPr>
                        <a:t>88%</a:t>
                      </a:r>
                      <a:endParaRPr lang="en-US" sz="1400" b="0" i="0" u="none" strike="noStrike" dirty="0">
                        <a:solidFill>
                          <a:srgbClr val="292929"/>
                        </a:solidFill>
                        <a:effectLst/>
                        <a:latin typeface="Calibri"/>
                      </a:endParaRPr>
                    </a:p>
                  </a:txBody>
                  <a:tcPr marL="0" marR="0" marT="0" marB="0" anchor="b"/>
                </a:tc>
                <a:tc>
                  <a:txBody>
                    <a:bodyPr/>
                    <a:lstStyle/>
                    <a:p>
                      <a:pPr algn="ctr" fontAlgn="b"/>
                      <a:r>
                        <a:rPr lang="en-US" sz="1400" u="none" strike="noStrike" dirty="0">
                          <a:effectLst/>
                        </a:rPr>
                        <a:t> </a:t>
                      </a:r>
                      <a:endParaRPr lang="en-US" sz="1400" b="0" i="0" u="none" strike="noStrike" dirty="0">
                        <a:solidFill>
                          <a:srgbClr val="292929"/>
                        </a:solidFill>
                        <a:effectLst/>
                        <a:latin typeface="Calibri"/>
                      </a:endParaRPr>
                    </a:p>
                  </a:txBody>
                  <a:tcPr marL="0" marR="0" marT="0" marB="0" anchor="b"/>
                </a:tc>
                <a:extLst>
                  <a:ext uri="{0D108BD9-81ED-4DB2-BD59-A6C34878D82A}">
                    <a16:rowId xmlns:a16="http://schemas.microsoft.com/office/drawing/2014/main" val="10011"/>
                  </a:ext>
                </a:extLst>
              </a:tr>
              <a:tr h="228600">
                <a:tc>
                  <a:txBody>
                    <a:bodyPr/>
                    <a:lstStyle/>
                    <a:p>
                      <a:pPr algn="l" fontAlgn="b"/>
                      <a:r>
                        <a:rPr lang="en-US" sz="1400" b="1" u="none" strike="noStrike" dirty="0">
                          <a:effectLst/>
                        </a:rPr>
                        <a:t>Dec</a:t>
                      </a:r>
                      <a:endParaRPr lang="en-US" sz="1400" b="1" i="0" u="none" strike="noStrike" dirty="0">
                        <a:solidFill>
                          <a:srgbClr val="FFFFFF"/>
                        </a:solidFill>
                        <a:effectLst/>
                        <a:latin typeface="Calibri"/>
                      </a:endParaRPr>
                    </a:p>
                  </a:txBody>
                  <a:tcPr marL="0" marR="0" marT="0" marB="0" anchor="b"/>
                </a:tc>
                <a:tc>
                  <a:txBody>
                    <a:bodyPr/>
                    <a:lstStyle/>
                    <a:p>
                      <a:pPr algn="ctr" fontAlgn="b"/>
                      <a:r>
                        <a:rPr lang="en-US" sz="1400" u="none" strike="noStrike" dirty="0">
                          <a:effectLst/>
                        </a:rPr>
                        <a:t>1,250</a:t>
                      </a:r>
                      <a:endParaRPr lang="en-US" sz="1400" b="0" i="0" u="none" strike="noStrike" dirty="0">
                        <a:solidFill>
                          <a:srgbClr val="292929"/>
                        </a:solidFill>
                        <a:effectLst/>
                        <a:latin typeface="Calibri"/>
                      </a:endParaRPr>
                    </a:p>
                  </a:txBody>
                  <a:tcPr marL="0" marR="0" marT="0" marB="0" anchor="b"/>
                </a:tc>
                <a:tc>
                  <a:txBody>
                    <a:bodyPr/>
                    <a:lstStyle/>
                    <a:p>
                      <a:pPr algn="ctr" fontAlgn="b"/>
                      <a:r>
                        <a:rPr lang="en-US" sz="1400" u="none" strike="noStrike" dirty="0">
                          <a:effectLst/>
                        </a:rPr>
                        <a:t>12%</a:t>
                      </a:r>
                      <a:endParaRPr lang="en-US" sz="1400" b="0" i="0" u="none" strike="noStrike" dirty="0">
                        <a:solidFill>
                          <a:srgbClr val="292929"/>
                        </a:solidFill>
                        <a:effectLst/>
                        <a:latin typeface="Calibri"/>
                      </a:endParaRPr>
                    </a:p>
                  </a:txBody>
                  <a:tcPr marL="0" marR="0" marT="0" marB="0" anchor="b"/>
                </a:tc>
                <a:tc>
                  <a:txBody>
                    <a:bodyPr/>
                    <a:lstStyle/>
                    <a:p>
                      <a:pPr algn="ctr" fontAlgn="b"/>
                      <a:r>
                        <a:rPr lang="en-US" sz="1400" u="none" strike="noStrike" dirty="0">
                          <a:effectLst/>
                        </a:rPr>
                        <a:t>100%</a:t>
                      </a:r>
                      <a:endParaRPr lang="en-US" sz="1400" b="0" i="0" u="none" strike="noStrike" dirty="0">
                        <a:solidFill>
                          <a:srgbClr val="292929"/>
                        </a:solidFill>
                        <a:effectLst/>
                        <a:latin typeface="Calibri"/>
                      </a:endParaRPr>
                    </a:p>
                  </a:txBody>
                  <a:tcPr marL="0" marR="0" marT="0" marB="0" anchor="b"/>
                </a:tc>
                <a:tc>
                  <a:txBody>
                    <a:bodyPr/>
                    <a:lstStyle/>
                    <a:p>
                      <a:pPr algn="ctr" fontAlgn="b"/>
                      <a:r>
                        <a:rPr lang="en-US" sz="1400" u="none" strike="noStrike" dirty="0">
                          <a:effectLst/>
                        </a:rPr>
                        <a:t> </a:t>
                      </a:r>
                      <a:endParaRPr lang="en-US" sz="1400" b="0" i="0" u="none" strike="noStrike" dirty="0">
                        <a:solidFill>
                          <a:srgbClr val="292929"/>
                        </a:solidFill>
                        <a:effectLst/>
                        <a:latin typeface="Calibri"/>
                      </a:endParaRPr>
                    </a:p>
                  </a:txBody>
                  <a:tcPr marL="0" marR="0" marT="0" marB="0" anchor="b"/>
                </a:tc>
                <a:extLst>
                  <a:ext uri="{0D108BD9-81ED-4DB2-BD59-A6C34878D82A}">
                    <a16:rowId xmlns:a16="http://schemas.microsoft.com/office/drawing/2014/main" val="10012"/>
                  </a:ext>
                </a:extLst>
              </a:tr>
              <a:tr h="370840">
                <a:tc>
                  <a:txBody>
                    <a:bodyPr/>
                    <a:lstStyle/>
                    <a:p>
                      <a:pPr algn="l" fontAlgn="b"/>
                      <a:r>
                        <a:rPr lang="en-US" sz="1400" b="1" u="none" strike="noStrike" dirty="0">
                          <a:effectLst/>
                        </a:rPr>
                        <a:t>Total</a:t>
                      </a:r>
                      <a:endParaRPr lang="en-US" sz="1400" b="1" i="0" u="none" strike="noStrike" dirty="0">
                        <a:solidFill>
                          <a:srgbClr val="FFFFFF"/>
                        </a:solidFill>
                        <a:effectLst/>
                        <a:latin typeface="Calibri"/>
                      </a:endParaRPr>
                    </a:p>
                  </a:txBody>
                  <a:tcPr marL="0" marR="0" marT="0" marB="0" anchor="b"/>
                </a:tc>
                <a:tc>
                  <a:txBody>
                    <a:bodyPr/>
                    <a:lstStyle/>
                    <a:p>
                      <a:pPr algn="ctr" fontAlgn="b"/>
                      <a:r>
                        <a:rPr lang="en-US" sz="1400" b="1" u="none" strike="noStrike" dirty="0">
                          <a:effectLst/>
                        </a:rPr>
                        <a:t>10,850</a:t>
                      </a:r>
                      <a:endParaRPr lang="en-US" sz="1400" b="1" i="0" u="none" strike="noStrike" dirty="0">
                        <a:solidFill>
                          <a:srgbClr val="FFFFFF"/>
                        </a:solidFill>
                        <a:effectLst/>
                        <a:latin typeface="Calibri"/>
                      </a:endParaRPr>
                    </a:p>
                  </a:txBody>
                  <a:tcPr marL="0" marR="0" marT="0" marB="0" anchor="b"/>
                </a:tc>
                <a:tc>
                  <a:txBody>
                    <a:bodyPr/>
                    <a:lstStyle/>
                    <a:p>
                      <a:pPr algn="ctr" fontAlgn="b"/>
                      <a:r>
                        <a:rPr lang="en-US" sz="1400" b="1" u="none" strike="noStrike" dirty="0">
                          <a:effectLst/>
                        </a:rPr>
                        <a:t>100%</a:t>
                      </a:r>
                      <a:endParaRPr lang="en-US" sz="1400" b="1" i="0" u="none" strike="noStrike" dirty="0">
                        <a:solidFill>
                          <a:srgbClr val="FFFFFF"/>
                        </a:solidFill>
                        <a:effectLst/>
                        <a:latin typeface="Calibri"/>
                      </a:endParaRPr>
                    </a:p>
                  </a:txBody>
                  <a:tcPr marL="0" marR="0" marT="0" marB="0" anchor="b"/>
                </a:tc>
                <a:tc>
                  <a:txBody>
                    <a:bodyPr/>
                    <a:lstStyle/>
                    <a:p>
                      <a:pPr algn="ctr" fontAlgn="b"/>
                      <a:r>
                        <a:rPr lang="en-US" sz="1400" b="1" u="none" strike="noStrike" dirty="0">
                          <a:effectLst/>
                        </a:rPr>
                        <a:t> </a:t>
                      </a:r>
                      <a:endParaRPr lang="en-US" sz="1400" b="1" i="0" u="none" strike="noStrike" dirty="0">
                        <a:solidFill>
                          <a:srgbClr val="FFFFFF"/>
                        </a:solidFill>
                        <a:effectLst/>
                        <a:latin typeface="Calibri"/>
                      </a:endParaRPr>
                    </a:p>
                  </a:txBody>
                  <a:tcPr marL="0" marR="0" marT="0" marB="0" anchor="b"/>
                </a:tc>
                <a:tc>
                  <a:txBody>
                    <a:bodyPr/>
                    <a:lstStyle/>
                    <a:p>
                      <a:pPr algn="ctr" fontAlgn="b"/>
                      <a:r>
                        <a:rPr lang="en-US" sz="1400" b="1" u="none" strike="noStrike" dirty="0">
                          <a:effectLst/>
                        </a:rPr>
                        <a:t>6450</a:t>
                      </a:r>
                      <a:endParaRPr lang="en-US" sz="1400" b="1" i="0" u="none" strike="noStrike" dirty="0">
                        <a:solidFill>
                          <a:srgbClr val="FFFFFF"/>
                        </a:solidFill>
                        <a:effectLst/>
                        <a:latin typeface="Calibri"/>
                      </a:endParaRPr>
                    </a:p>
                  </a:txBody>
                  <a:tcPr marL="0" marR="0" marT="0" marB="0" anchor="b"/>
                </a:tc>
                <a:extLst>
                  <a:ext uri="{0D108BD9-81ED-4DB2-BD59-A6C34878D82A}">
                    <a16:rowId xmlns:a16="http://schemas.microsoft.com/office/drawing/2014/main" val="10013"/>
                  </a:ext>
                </a:extLst>
              </a:tr>
            </a:tbl>
          </a:graphicData>
        </a:graphic>
      </p:graphicFrame>
      <p:sp>
        <p:nvSpPr>
          <p:cNvPr id="5" name="Footer Placeholder 4"/>
          <p:cNvSpPr>
            <a:spLocks noGrp="1"/>
          </p:cNvSpPr>
          <p:nvPr>
            <p:ph type="ftr" sz="quarter" idx="11"/>
          </p:nvPr>
        </p:nvSpPr>
        <p:spPr/>
        <p:txBody>
          <a:bodyPr/>
          <a:lstStyle/>
          <a:p>
            <a:r>
              <a:rPr lang="en-US" b="1" dirty="0"/>
              <a:t>Talent Development Reporting principles  •  CTR</a:t>
            </a:r>
            <a:endParaRPr lang="en-US" dirty="0"/>
          </a:p>
        </p:txBody>
      </p:sp>
      <p:sp>
        <p:nvSpPr>
          <p:cNvPr id="6" name="Slide Number Placeholder 5"/>
          <p:cNvSpPr>
            <a:spLocks noGrp="1"/>
          </p:cNvSpPr>
          <p:nvPr>
            <p:ph type="sldNum" sz="quarter" idx="12"/>
          </p:nvPr>
        </p:nvSpPr>
        <p:spPr/>
        <p:txBody>
          <a:bodyPr/>
          <a:lstStyle/>
          <a:p>
            <a:fld id="{CB94A5B6-A587-BD47-8B1E-DC3DA0554FCF}" type="slidenum">
              <a:rPr lang="en-US" smtClean="0"/>
              <a:t>38</a:t>
            </a:fld>
            <a:endParaRPr lang="en-US" dirty="0"/>
          </a:p>
        </p:txBody>
      </p:sp>
    </p:spTree>
    <p:extLst>
      <p:ext uri="{BB962C8B-B14F-4D97-AF65-F5344CB8AC3E}">
        <p14:creationId xmlns:p14="http://schemas.microsoft.com/office/powerpoint/2010/main" val="30354506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Making Forecasts</a:t>
            </a:r>
            <a:br>
              <a:rPr lang="en-US" sz="3200" dirty="0"/>
            </a:br>
            <a:r>
              <a:rPr lang="en-US" sz="2800" dirty="0"/>
              <a:t>Efficiency Measures </a:t>
            </a:r>
          </a:p>
        </p:txBody>
      </p:sp>
      <p:sp>
        <p:nvSpPr>
          <p:cNvPr id="3" name="Content Placeholder 2"/>
          <p:cNvSpPr>
            <a:spLocks noGrp="1"/>
          </p:cNvSpPr>
          <p:nvPr>
            <p:ph idx="1"/>
          </p:nvPr>
        </p:nvSpPr>
        <p:spPr/>
        <p:txBody>
          <a:bodyPr/>
          <a:lstStyle/>
          <a:p>
            <a:pPr lvl="1"/>
            <a:r>
              <a:rPr lang="en-US" dirty="0"/>
              <a:t>In the absence of a seasonal pattern, we would expect 8/12 or 67% of annual participants through August. Instead, this example shows only 47% of total participants by the end of August.</a:t>
            </a:r>
          </a:p>
          <a:p>
            <a:pPr lvl="1"/>
            <a:r>
              <a:rPr lang="en-US" dirty="0"/>
              <a:t>So, a better forecast can be made using the following formula</a:t>
            </a:r>
          </a:p>
          <a:p>
            <a:pPr lvl="2"/>
            <a:r>
              <a:rPr lang="en-US" dirty="0"/>
              <a:t>Forecast = YTD Results / YTD Average Cumulative %</a:t>
            </a:r>
          </a:p>
          <a:p>
            <a:pPr lvl="2"/>
            <a:r>
              <a:rPr lang="en-US" dirty="0"/>
              <a:t>Forecast = 6450 /.47 = 13,723</a:t>
            </a:r>
          </a:p>
          <a:p>
            <a:pPr lvl="2"/>
            <a:r>
              <a:rPr lang="en-US" dirty="0"/>
              <a:t>In other words, if this year plays out like the previous five, we should have 13,723 total participants for the year.</a:t>
            </a:r>
          </a:p>
          <a:p>
            <a:pPr lvl="3"/>
            <a:r>
              <a:rPr lang="en-US" dirty="0"/>
              <a:t>This is significantly higher than the 9,675 based on the annualized forecast assuming no seasonal pattern. (12/8 x 6450 = 9675)</a:t>
            </a:r>
          </a:p>
        </p:txBody>
      </p:sp>
      <p:sp>
        <p:nvSpPr>
          <p:cNvPr id="5" name="Footer Placeholder 4"/>
          <p:cNvSpPr>
            <a:spLocks noGrp="1"/>
          </p:cNvSpPr>
          <p:nvPr>
            <p:ph type="ftr" sz="quarter" idx="11"/>
          </p:nvPr>
        </p:nvSpPr>
        <p:spPr/>
        <p:txBody>
          <a:bodyPr/>
          <a:lstStyle/>
          <a:p>
            <a:r>
              <a:rPr lang="en-US" b="1" dirty="0"/>
              <a:t>Talent Development Reporting principles  •  CTR</a:t>
            </a:r>
            <a:endParaRPr lang="en-US" dirty="0"/>
          </a:p>
        </p:txBody>
      </p:sp>
      <p:sp>
        <p:nvSpPr>
          <p:cNvPr id="6" name="Slide Number Placeholder 5"/>
          <p:cNvSpPr>
            <a:spLocks noGrp="1"/>
          </p:cNvSpPr>
          <p:nvPr>
            <p:ph type="sldNum" sz="quarter" idx="12"/>
          </p:nvPr>
        </p:nvSpPr>
        <p:spPr/>
        <p:txBody>
          <a:bodyPr/>
          <a:lstStyle/>
          <a:p>
            <a:fld id="{CB94A5B6-A587-BD47-8B1E-DC3DA0554FCF}" type="slidenum">
              <a:rPr lang="en-US" smtClean="0"/>
              <a:t>39</a:t>
            </a:fld>
            <a:endParaRPr lang="en-US" dirty="0"/>
          </a:p>
        </p:txBody>
      </p:sp>
    </p:spTree>
    <p:extLst>
      <p:ext uri="{BB962C8B-B14F-4D97-AF65-F5344CB8AC3E}">
        <p14:creationId xmlns:p14="http://schemas.microsoft.com/office/powerpoint/2010/main" val="4215348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The Center for Talent Reporting:</a:t>
            </a:r>
            <a:br>
              <a:rPr lang="en-US" dirty="0"/>
            </a:br>
            <a:r>
              <a:rPr lang="en-US" dirty="0"/>
              <a:t>The Home of TDRp</a:t>
            </a: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94A5B6-A587-BD47-8B1E-DC3DA0554FCF}"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4" name="Footer Placeholder 3"/>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a:t>
            </a:r>
          </a:p>
        </p:txBody>
      </p:sp>
      <p:sp>
        <p:nvSpPr>
          <p:cNvPr id="9" name="Content Placeholder 8"/>
          <p:cNvSpPr>
            <a:spLocks noGrp="1"/>
          </p:cNvSpPr>
          <p:nvPr>
            <p:ph idx="1"/>
          </p:nvPr>
        </p:nvSpPr>
        <p:spPr/>
        <p:txBody>
          <a:bodyPr>
            <a:normAutofit/>
          </a:bodyPr>
          <a:lstStyle/>
          <a:p>
            <a:r>
              <a:rPr lang="en-US" dirty="0"/>
              <a:t>Established October 2012</a:t>
            </a:r>
          </a:p>
          <a:p>
            <a:pPr lvl="1"/>
            <a:r>
              <a:rPr lang="en-US" dirty="0"/>
              <a:t>Nonprofit, member-based professional association (like ATD)</a:t>
            </a:r>
          </a:p>
          <a:p>
            <a:r>
              <a:rPr lang="en-US" dirty="0"/>
              <a:t>Mission</a:t>
            </a:r>
          </a:p>
          <a:p>
            <a:pPr lvl="1"/>
            <a:r>
              <a:rPr lang="en-US" dirty="0"/>
              <a:t>Improve and standardize the </a:t>
            </a:r>
            <a:r>
              <a:rPr lang="en-US" dirty="0">
                <a:solidFill>
                  <a:srgbClr val="FF0000"/>
                </a:solidFill>
              </a:rPr>
              <a:t>measurement, reporting, and management </a:t>
            </a:r>
            <a:r>
              <a:rPr lang="en-US" dirty="0"/>
              <a:t>of human capital to deliver significant business value</a:t>
            </a:r>
          </a:p>
        </p:txBody>
      </p:sp>
      <p:sp>
        <p:nvSpPr>
          <p:cNvPr id="5" name="Content Placeholder 4"/>
          <p:cNvSpPr>
            <a:spLocks noGrp="1"/>
          </p:cNvSpPr>
          <p:nvPr>
            <p:ph idx="13"/>
          </p:nvPr>
        </p:nvSpPr>
        <p:spPr/>
        <p:txBody>
          <a:bodyPr>
            <a:normAutofit/>
          </a:bodyPr>
          <a:lstStyle/>
          <a:p>
            <a:r>
              <a:rPr lang="en-US" dirty="0"/>
              <a:t>Offerings</a:t>
            </a:r>
          </a:p>
          <a:p>
            <a:pPr lvl="1"/>
            <a:r>
              <a:rPr lang="en-US" dirty="0"/>
              <a:t>Webinars</a:t>
            </a:r>
          </a:p>
          <a:p>
            <a:pPr lvl="1"/>
            <a:r>
              <a:rPr lang="en-US" dirty="0"/>
              <a:t>Measurement and Reporting Workshops</a:t>
            </a:r>
          </a:p>
          <a:p>
            <a:pPr lvl="1"/>
            <a:r>
              <a:rPr lang="en-US" dirty="0"/>
              <a:t>Coaching</a:t>
            </a:r>
          </a:p>
          <a:p>
            <a:pPr lvl="1"/>
            <a:r>
              <a:rPr lang="en-US" dirty="0"/>
              <a:t>Annual conference</a:t>
            </a:r>
          </a:p>
          <a:p>
            <a:pPr lvl="1"/>
            <a:r>
              <a:rPr lang="en-US" dirty="0"/>
              <a:t>Corporate memberships</a:t>
            </a:r>
          </a:p>
          <a:p>
            <a:pPr lvl="1"/>
            <a:r>
              <a:rPr lang="en-US" dirty="0"/>
              <a:t>Certification and accreditation</a:t>
            </a:r>
          </a:p>
          <a:p>
            <a:endParaRPr lang="en-US" dirty="0"/>
          </a:p>
        </p:txBody>
      </p:sp>
    </p:spTree>
    <p:extLst>
      <p:ext uri="{BB962C8B-B14F-4D97-AF65-F5344CB8AC3E}">
        <p14:creationId xmlns:p14="http://schemas.microsoft.com/office/powerpoint/2010/main" val="22531391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A5951-BB71-4727-B09A-704831E24B03}"/>
              </a:ext>
            </a:extLst>
          </p:cNvPr>
          <p:cNvSpPr>
            <a:spLocks noGrp="1"/>
          </p:cNvSpPr>
          <p:nvPr>
            <p:ph type="title"/>
          </p:nvPr>
        </p:nvSpPr>
        <p:spPr/>
        <p:txBody>
          <a:bodyPr/>
          <a:lstStyle/>
          <a:p>
            <a:r>
              <a:rPr lang="en-US" dirty="0"/>
              <a:t>Making Forecasts of Efficiency Measures</a:t>
            </a:r>
          </a:p>
        </p:txBody>
      </p:sp>
      <p:pic>
        <p:nvPicPr>
          <p:cNvPr id="6" name="Content Placeholder 5">
            <a:extLst>
              <a:ext uri="{FF2B5EF4-FFF2-40B4-BE49-F238E27FC236}">
                <a16:creationId xmlns:a16="http://schemas.microsoft.com/office/drawing/2014/main" id="{D0383C2E-F4E0-408C-919B-E667FEFDFFCA}"/>
              </a:ext>
            </a:extLst>
          </p:cNvPr>
          <p:cNvPicPr>
            <a:picLocks noGrp="1" noChangeAspect="1"/>
          </p:cNvPicPr>
          <p:nvPr>
            <p:ph idx="1"/>
          </p:nvPr>
        </p:nvPicPr>
        <p:blipFill>
          <a:blip r:embed="rId2"/>
          <a:stretch>
            <a:fillRect/>
          </a:stretch>
        </p:blipFill>
        <p:spPr>
          <a:xfrm>
            <a:off x="498475" y="2159488"/>
            <a:ext cx="8353425" cy="3605823"/>
          </a:xfrm>
          <a:prstGeom prst="rect">
            <a:avLst/>
          </a:prstGeom>
        </p:spPr>
      </p:pic>
      <p:sp>
        <p:nvSpPr>
          <p:cNvPr id="4" name="Footer Placeholder 3">
            <a:extLst>
              <a:ext uri="{FF2B5EF4-FFF2-40B4-BE49-F238E27FC236}">
                <a16:creationId xmlns:a16="http://schemas.microsoft.com/office/drawing/2014/main" id="{971AF8C0-3450-470A-987E-7DDD50F868E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                                  www.centerfortalentreporting.org</a:t>
            </a:r>
          </a:p>
        </p:txBody>
      </p:sp>
      <p:sp>
        <p:nvSpPr>
          <p:cNvPr id="5" name="Slide Number Placeholder 4">
            <a:extLst>
              <a:ext uri="{FF2B5EF4-FFF2-40B4-BE49-F238E27FC236}">
                <a16:creationId xmlns:a16="http://schemas.microsoft.com/office/drawing/2014/main" id="{69158472-94E3-4E40-85E8-49CFD289147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94A5B6-A587-BD47-8B1E-DC3DA0554FCF}"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6945073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556313" cy="1316736"/>
          </a:xfrm>
        </p:spPr>
        <p:txBody>
          <a:bodyPr/>
          <a:lstStyle/>
          <a:p>
            <a:r>
              <a:rPr lang="en-US" sz="3200" dirty="0"/>
              <a:t>Making Forecasts</a:t>
            </a:r>
            <a:br>
              <a:rPr lang="en-US" sz="3200" dirty="0"/>
            </a:br>
            <a:r>
              <a:rPr lang="en-US" sz="2800" dirty="0"/>
              <a:t>Effectiveness Measures</a:t>
            </a:r>
          </a:p>
        </p:txBody>
      </p:sp>
      <p:sp>
        <p:nvSpPr>
          <p:cNvPr id="3" name="Content Placeholder 2"/>
          <p:cNvSpPr>
            <a:spLocks noGrp="1"/>
          </p:cNvSpPr>
          <p:nvPr>
            <p:ph idx="1"/>
          </p:nvPr>
        </p:nvSpPr>
        <p:spPr/>
        <p:txBody>
          <a:bodyPr/>
          <a:lstStyle/>
          <a:p>
            <a:r>
              <a:rPr lang="en-US" sz="2000" dirty="0"/>
              <a:t>Many effectiveness measures are </a:t>
            </a:r>
            <a:r>
              <a:rPr lang="en-US" sz="2000" b="1" dirty="0"/>
              <a:t>averages</a:t>
            </a:r>
            <a:r>
              <a:rPr lang="en-US" sz="2000" dirty="0"/>
              <a:t>, so make the forecast based on the YTD average and any knowledge you have about the remaining months. Issue is adding YTD results to the forecast for the remainder of the year. Use weighted averages where weights are often the number of participants</a:t>
            </a:r>
          </a:p>
          <a:p>
            <a:pPr lvl="1"/>
            <a:r>
              <a:rPr lang="en-US" dirty="0"/>
              <a:t>For example, suppose we want to forecast L1. The August YTD average is 72% top two boxes checked.</a:t>
            </a:r>
          </a:p>
          <a:p>
            <a:pPr lvl="2"/>
            <a:r>
              <a:rPr lang="en-US" dirty="0"/>
              <a:t>Case 1: There is no obvious seasonal pattern and the rest of the year is expected to be similar to the YTD. </a:t>
            </a:r>
          </a:p>
          <a:p>
            <a:pPr lvl="3"/>
            <a:r>
              <a:rPr lang="en-US" b="1" dirty="0"/>
              <a:t>Forecast would be 72%</a:t>
            </a:r>
          </a:p>
          <a:p>
            <a:pPr lvl="2"/>
            <a:r>
              <a:rPr lang="en-US" dirty="0"/>
              <a:t>Case 2: L1 scores on average are 2 points higher in the last four months and half of the total participants occur in the last four months</a:t>
            </a:r>
          </a:p>
          <a:p>
            <a:pPr lvl="3"/>
            <a:r>
              <a:rPr lang="en-US" dirty="0"/>
              <a:t>Use a weighted average</a:t>
            </a:r>
          </a:p>
          <a:p>
            <a:pPr lvl="3"/>
            <a:r>
              <a:rPr lang="en-US" b="1" dirty="0"/>
              <a:t>Forecast = (.5 x 72%) + (.5 x 74%) = 73%</a:t>
            </a:r>
          </a:p>
          <a:p>
            <a:pPr lvl="2"/>
            <a:endParaRPr lang="en-US" b="1" dirty="0"/>
          </a:p>
        </p:txBody>
      </p:sp>
      <p:sp>
        <p:nvSpPr>
          <p:cNvPr id="5" name="Footer Placeholder 4"/>
          <p:cNvSpPr>
            <a:spLocks noGrp="1"/>
          </p:cNvSpPr>
          <p:nvPr>
            <p:ph type="ftr" sz="quarter" idx="11"/>
          </p:nvPr>
        </p:nvSpPr>
        <p:spPr/>
        <p:txBody>
          <a:bodyPr/>
          <a:lstStyle/>
          <a:p>
            <a:r>
              <a:rPr lang="en-US" b="1" dirty="0"/>
              <a:t>Talent Development Reporting principles  •  CTR</a:t>
            </a:r>
            <a:endParaRPr lang="en-US" dirty="0"/>
          </a:p>
        </p:txBody>
      </p:sp>
      <p:sp>
        <p:nvSpPr>
          <p:cNvPr id="6" name="Slide Number Placeholder 5"/>
          <p:cNvSpPr>
            <a:spLocks noGrp="1"/>
          </p:cNvSpPr>
          <p:nvPr>
            <p:ph type="sldNum" sz="quarter" idx="12"/>
          </p:nvPr>
        </p:nvSpPr>
        <p:spPr/>
        <p:txBody>
          <a:bodyPr/>
          <a:lstStyle/>
          <a:p>
            <a:fld id="{CB94A5B6-A587-BD47-8B1E-DC3DA0554FCF}" type="slidenum">
              <a:rPr lang="en-US" smtClean="0"/>
              <a:t>41</a:t>
            </a:fld>
            <a:endParaRPr lang="en-US" dirty="0"/>
          </a:p>
        </p:txBody>
      </p:sp>
    </p:spTree>
    <p:extLst>
      <p:ext uri="{BB962C8B-B14F-4D97-AF65-F5344CB8AC3E}">
        <p14:creationId xmlns:p14="http://schemas.microsoft.com/office/powerpoint/2010/main" val="29798206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Making Forecasts</a:t>
            </a:r>
            <a:br>
              <a:rPr lang="en-US" sz="3200" dirty="0"/>
            </a:br>
            <a:r>
              <a:rPr lang="en-US" sz="2800" dirty="0"/>
              <a:t>Effectiveness Measures</a:t>
            </a:r>
          </a:p>
        </p:txBody>
      </p:sp>
      <p:sp>
        <p:nvSpPr>
          <p:cNvPr id="3" name="Content Placeholder 2"/>
          <p:cNvSpPr>
            <a:spLocks noGrp="1"/>
          </p:cNvSpPr>
          <p:nvPr>
            <p:ph idx="1"/>
          </p:nvPr>
        </p:nvSpPr>
        <p:spPr>
          <a:xfrm>
            <a:off x="498474" y="2057400"/>
            <a:ext cx="8354173" cy="4419600"/>
          </a:xfrm>
        </p:spPr>
        <p:txBody>
          <a:bodyPr/>
          <a:lstStyle/>
          <a:p>
            <a:pPr lvl="2"/>
            <a:r>
              <a:rPr lang="en-US" dirty="0"/>
              <a:t>Case 3: There is no obvious seasonal pattern but your new courses have significantly higher L1s (5 points) and they will constitute most of the remaining offerings . You estimate that 80% of the participants will take the new, improved courses. 6450 participants have already taken courses and another 6000 should be year end. (Total = 12,450)</a:t>
            </a:r>
          </a:p>
          <a:p>
            <a:pPr lvl="3"/>
            <a:r>
              <a:rPr lang="en-US" dirty="0"/>
              <a:t>Use weighted averages</a:t>
            </a:r>
          </a:p>
          <a:p>
            <a:pPr lvl="3"/>
            <a:r>
              <a:rPr lang="en-US" dirty="0"/>
              <a:t>Forecast = YTD Results + Forecast element</a:t>
            </a:r>
          </a:p>
          <a:p>
            <a:pPr lvl="3"/>
            <a:r>
              <a:rPr lang="en-US" b="1" dirty="0"/>
              <a:t>Forecast = (6450/12450 x 72%) + [(20% x 6000/12450 x 72%) + (80% x 6000/12450 x 77%)]</a:t>
            </a:r>
          </a:p>
          <a:p>
            <a:pPr lvl="3"/>
            <a:r>
              <a:rPr lang="en-US" b="1" dirty="0"/>
              <a:t> Forecast = 37.3% + [6.9% + 29.7%] = 73.9%    about 74%</a:t>
            </a:r>
          </a:p>
          <a:p>
            <a:pPr lvl="5"/>
            <a:r>
              <a:rPr lang="en-US" dirty="0"/>
              <a:t> </a:t>
            </a:r>
          </a:p>
          <a:p>
            <a:endParaRPr lang="en-US" dirty="0"/>
          </a:p>
        </p:txBody>
      </p:sp>
      <p:sp>
        <p:nvSpPr>
          <p:cNvPr id="5" name="Footer Placeholder 4"/>
          <p:cNvSpPr>
            <a:spLocks noGrp="1"/>
          </p:cNvSpPr>
          <p:nvPr>
            <p:ph type="ftr" sz="quarter" idx="11"/>
          </p:nvPr>
        </p:nvSpPr>
        <p:spPr/>
        <p:txBody>
          <a:bodyPr/>
          <a:lstStyle/>
          <a:p>
            <a:r>
              <a:rPr lang="en-US" dirty="0"/>
              <a:t>Talent Development Reporting principles  •  CTR</a:t>
            </a:r>
          </a:p>
        </p:txBody>
      </p:sp>
      <p:sp>
        <p:nvSpPr>
          <p:cNvPr id="6" name="Slide Number Placeholder 5"/>
          <p:cNvSpPr>
            <a:spLocks noGrp="1"/>
          </p:cNvSpPr>
          <p:nvPr>
            <p:ph type="sldNum" sz="quarter" idx="12"/>
          </p:nvPr>
        </p:nvSpPr>
        <p:spPr/>
        <p:txBody>
          <a:bodyPr/>
          <a:lstStyle/>
          <a:p>
            <a:fld id="{CB94A5B6-A587-BD47-8B1E-DC3DA0554FCF}" type="slidenum">
              <a:rPr lang="en-US" smtClean="0"/>
              <a:pPr/>
              <a:t>42</a:t>
            </a:fld>
            <a:endParaRPr lang="en-US" dirty="0"/>
          </a:p>
        </p:txBody>
      </p:sp>
    </p:spTree>
    <p:extLst>
      <p:ext uri="{BB962C8B-B14F-4D97-AF65-F5344CB8AC3E}">
        <p14:creationId xmlns:p14="http://schemas.microsoft.com/office/powerpoint/2010/main" val="14636785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A5951-BB71-4727-B09A-704831E24B03}"/>
              </a:ext>
            </a:extLst>
          </p:cNvPr>
          <p:cNvSpPr>
            <a:spLocks noGrp="1"/>
          </p:cNvSpPr>
          <p:nvPr>
            <p:ph type="title"/>
          </p:nvPr>
        </p:nvSpPr>
        <p:spPr/>
        <p:txBody>
          <a:bodyPr/>
          <a:lstStyle/>
          <a:p>
            <a:r>
              <a:rPr lang="en-US" dirty="0"/>
              <a:t>Making Forecasts of Effectiveness Measures</a:t>
            </a:r>
          </a:p>
        </p:txBody>
      </p:sp>
      <p:sp>
        <p:nvSpPr>
          <p:cNvPr id="4" name="Footer Placeholder 3">
            <a:extLst>
              <a:ext uri="{FF2B5EF4-FFF2-40B4-BE49-F238E27FC236}">
                <a16:creationId xmlns:a16="http://schemas.microsoft.com/office/drawing/2014/main" id="{971AF8C0-3450-470A-987E-7DDD50F868E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                                  www.centerfortalentreporting.org</a:t>
            </a:r>
          </a:p>
        </p:txBody>
      </p:sp>
      <p:sp>
        <p:nvSpPr>
          <p:cNvPr id="5" name="Slide Number Placeholder 4">
            <a:extLst>
              <a:ext uri="{FF2B5EF4-FFF2-40B4-BE49-F238E27FC236}">
                <a16:creationId xmlns:a16="http://schemas.microsoft.com/office/drawing/2014/main" id="{69158472-94E3-4E40-85E8-49CFD289147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94A5B6-A587-BD47-8B1E-DC3DA0554FCF}"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pic>
        <p:nvPicPr>
          <p:cNvPr id="8" name="Content Placeholder 7">
            <a:extLst>
              <a:ext uri="{FF2B5EF4-FFF2-40B4-BE49-F238E27FC236}">
                <a16:creationId xmlns:a16="http://schemas.microsoft.com/office/drawing/2014/main" id="{4D4E5720-6AED-4C44-896F-A17759E4A977}"/>
              </a:ext>
            </a:extLst>
          </p:cNvPr>
          <p:cNvPicPr>
            <a:picLocks noGrp="1" noChangeAspect="1"/>
          </p:cNvPicPr>
          <p:nvPr>
            <p:ph idx="1"/>
          </p:nvPr>
        </p:nvPicPr>
        <p:blipFill>
          <a:blip r:embed="rId2"/>
          <a:stretch>
            <a:fillRect/>
          </a:stretch>
        </p:blipFill>
        <p:spPr>
          <a:xfrm>
            <a:off x="498475" y="1916223"/>
            <a:ext cx="8353425" cy="4092354"/>
          </a:xfrm>
          <a:prstGeom prst="rect">
            <a:avLst/>
          </a:prstGeom>
        </p:spPr>
      </p:pic>
    </p:spTree>
    <p:extLst>
      <p:ext uri="{BB962C8B-B14F-4D97-AF65-F5344CB8AC3E}">
        <p14:creationId xmlns:p14="http://schemas.microsoft.com/office/powerpoint/2010/main" val="3780276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 More</a:t>
            </a:r>
          </a:p>
        </p:txBody>
      </p:sp>
      <p:sp>
        <p:nvSpPr>
          <p:cNvPr id="4" name="Footer Placeholder 3"/>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                                  www.centerfortalentreporting.org</a:t>
            </a:r>
          </a:p>
        </p:txBody>
      </p:sp>
      <p:sp>
        <p:nvSpPr>
          <p:cNvPr id="5" name="Slide Number Placeholder 4"/>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9839A26-2E62-4332-8381-306FE67E17B4}"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0193564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 More about Measurement &amp; Reporting, TDRp</a:t>
            </a:r>
          </a:p>
        </p:txBody>
      </p:sp>
      <p:sp>
        <p:nvSpPr>
          <p:cNvPr id="6" name="Slide Number Placeholder 5"/>
          <p:cNvSpPr>
            <a:spLocks noGrp="1"/>
          </p:cNvSpPr>
          <p:nvPr>
            <p:ph type="sldNum" sz="quarter" idx="10"/>
          </p:nvPr>
        </p:nvSpPr>
        <p:spPr/>
        <p:txBody>
          <a:bodyPr/>
          <a:lstStyle/>
          <a:p>
            <a:fld id="{CB94A5B6-A587-BD47-8B1E-DC3DA0554FCF}" type="slidenum">
              <a:rPr lang="en-US" smtClean="0"/>
              <a:pPr/>
              <a:t>45</a:t>
            </a:fld>
            <a:endParaRPr lang="en-US" dirty="0"/>
          </a:p>
        </p:txBody>
      </p:sp>
      <p:sp>
        <p:nvSpPr>
          <p:cNvPr id="7" name="Date Placeholder 6">
            <a:extLst>
              <a:ext uri="{FF2B5EF4-FFF2-40B4-BE49-F238E27FC236}">
                <a16:creationId xmlns:a16="http://schemas.microsoft.com/office/drawing/2014/main" id="{E8EA7D26-8621-4041-B7FA-B2410B19D1F0}"/>
              </a:ext>
            </a:extLst>
          </p:cNvPr>
          <p:cNvSpPr>
            <a:spLocks noGrp="1"/>
          </p:cNvSpPr>
          <p:nvPr>
            <p:ph type="dt" sz="half" idx="11"/>
          </p:nvPr>
        </p:nvSpPr>
        <p:spPr/>
        <p:txBody>
          <a:bodyPr/>
          <a:lstStyle/>
          <a:p>
            <a:fld id="{6DD94BB1-E107-46B5-825F-42383FA7CC67}" type="datetime5">
              <a:rPr lang="en-US" smtClean="0"/>
              <a:t>14-Nov-22</a:t>
            </a:fld>
            <a:endParaRPr lang="en-US" dirty="0"/>
          </a:p>
        </p:txBody>
      </p:sp>
      <p:sp>
        <p:nvSpPr>
          <p:cNvPr id="8" name="Footer Placeholder 7">
            <a:extLst>
              <a:ext uri="{FF2B5EF4-FFF2-40B4-BE49-F238E27FC236}">
                <a16:creationId xmlns:a16="http://schemas.microsoft.com/office/drawing/2014/main" id="{FC22CF3F-E6E7-483B-A225-27C70DAD8209}"/>
              </a:ext>
            </a:extLst>
          </p:cNvPr>
          <p:cNvSpPr>
            <a:spLocks noGrp="1"/>
          </p:cNvSpPr>
          <p:nvPr>
            <p:ph type="ftr" sz="quarter" idx="12"/>
          </p:nvPr>
        </p:nvSpPr>
        <p:spPr/>
        <p:txBody>
          <a:bodyPr/>
          <a:lstStyle/>
          <a:p>
            <a:r>
              <a:rPr lang="en-US" dirty="0"/>
              <a:t>Center for Talent Reporting</a:t>
            </a:r>
          </a:p>
        </p:txBody>
      </p:sp>
      <p:sp>
        <p:nvSpPr>
          <p:cNvPr id="3" name="Content Placeholder 2"/>
          <p:cNvSpPr>
            <a:spLocks noGrp="1"/>
          </p:cNvSpPr>
          <p:nvPr>
            <p:ph idx="1"/>
          </p:nvPr>
        </p:nvSpPr>
        <p:spPr>
          <a:xfrm>
            <a:off x="498475" y="2228850"/>
            <a:ext cx="4416425" cy="3604532"/>
          </a:xfrm>
        </p:spPr>
        <p:txBody>
          <a:bodyPr>
            <a:normAutofit lnSpcReduction="10000"/>
          </a:bodyPr>
          <a:lstStyle/>
          <a:p>
            <a:r>
              <a:rPr lang="en-US" sz="1800" b="1" i="1" dirty="0"/>
              <a:t>Measurement Demystified: Creating Your L&amp;D Measurement, Analytics and Reporting Strategy</a:t>
            </a:r>
            <a:r>
              <a:rPr lang="en-US" sz="1800" dirty="0"/>
              <a:t> (ATD Press, 2021)</a:t>
            </a:r>
          </a:p>
          <a:p>
            <a:pPr lvl="1"/>
            <a:r>
              <a:rPr lang="en-US" sz="1500" dirty="0"/>
              <a:t>By David Vance and Peggy Parskey</a:t>
            </a:r>
          </a:p>
          <a:p>
            <a:pPr lvl="1"/>
            <a:r>
              <a:rPr lang="en-US" sz="1500" dirty="0"/>
              <a:t>The definitive work on TDRp</a:t>
            </a:r>
          </a:p>
          <a:p>
            <a:r>
              <a:rPr lang="en-US" sz="1700" dirty="0"/>
              <a:t>Companion </a:t>
            </a:r>
            <a:r>
              <a:rPr lang="en-US" sz="1700" b="1" i="1" dirty="0"/>
              <a:t>Measurement Demystified Field Guide </a:t>
            </a:r>
            <a:r>
              <a:rPr lang="en-US" sz="1700" i="1" dirty="0"/>
              <a:t>(ATD Press, 2022) now available!</a:t>
            </a:r>
            <a:r>
              <a:rPr lang="en-US" sz="1700" dirty="0"/>
              <a:t> </a:t>
            </a:r>
          </a:p>
          <a:p>
            <a:r>
              <a:rPr lang="en-US" sz="1700" dirty="0"/>
              <a:t>Get both on </a:t>
            </a:r>
            <a:r>
              <a:rPr lang="en-US" sz="1700" dirty="0">
                <a:hlinkClick r:id="rId2"/>
              </a:rPr>
              <a:t>Amazon</a:t>
            </a:r>
            <a:r>
              <a:rPr lang="en-US" sz="1700" dirty="0"/>
              <a:t> </a:t>
            </a:r>
          </a:p>
          <a:p>
            <a:pPr lvl="1"/>
            <a:r>
              <a:rPr lang="en-US" sz="1500" dirty="0"/>
              <a:t>And a guide to reading both simultaneously at TD.org/MeasurementFieldGuide</a:t>
            </a:r>
          </a:p>
          <a:p>
            <a:endParaRPr lang="en-US" sz="1800" dirty="0"/>
          </a:p>
        </p:txBody>
      </p:sp>
      <p:sp>
        <p:nvSpPr>
          <p:cNvPr id="4" name="TextBox 3">
            <a:extLst>
              <a:ext uri="{FF2B5EF4-FFF2-40B4-BE49-F238E27FC236}">
                <a16:creationId xmlns:a16="http://schemas.microsoft.com/office/drawing/2014/main" id="{F711ED28-6B69-4EB3-AB94-A412375C375D}"/>
              </a:ext>
            </a:extLst>
          </p:cNvPr>
          <p:cNvSpPr txBox="1"/>
          <p:nvPr/>
        </p:nvSpPr>
        <p:spPr>
          <a:xfrm>
            <a:off x="4396310" y="5715000"/>
            <a:ext cx="351379" cy="230832"/>
          </a:xfrm>
          <a:prstGeom prst="rect">
            <a:avLst/>
          </a:prstGeom>
          <a:noFill/>
        </p:spPr>
        <p:txBody>
          <a:bodyPr wrap="none" rtlCol="0">
            <a:spAutoFit/>
          </a:bodyPr>
          <a:lstStyle/>
          <a:p>
            <a:pPr algn="ctr"/>
            <a:r>
              <a:rPr lang="en-US" sz="900" dirty="0">
                <a:latin typeface="+mj-lt"/>
              </a:rPr>
              <a:t>DV</a:t>
            </a:r>
          </a:p>
        </p:txBody>
      </p:sp>
      <p:pic>
        <p:nvPicPr>
          <p:cNvPr id="5" name="Picture 4">
            <a:extLst>
              <a:ext uri="{FF2B5EF4-FFF2-40B4-BE49-F238E27FC236}">
                <a16:creationId xmlns:a16="http://schemas.microsoft.com/office/drawing/2014/main" id="{1194B5FF-ADC6-42FC-BAB3-2702AB9D7B7A}"/>
              </a:ext>
            </a:extLst>
          </p:cNvPr>
          <p:cNvPicPr>
            <a:picLocks noChangeAspect="1"/>
          </p:cNvPicPr>
          <p:nvPr/>
        </p:nvPicPr>
        <p:blipFill>
          <a:blip r:embed="rId3"/>
          <a:stretch>
            <a:fillRect/>
          </a:stretch>
        </p:blipFill>
        <p:spPr>
          <a:xfrm>
            <a:off x="5943979" y="4033157"/>
            <a:ext cx="2205264" cy="1971506"/>
          </a:xfrm>
          <a:prstGeom prst="rect">
            <a:avLst/>
          </a:prstGeom>
        </p:spPr>
      </p:pic>
      <p:pic>
        <p:nvPicPr>
          <p:cNvPr id="9" name="Picture 8">
            <a:extLst>
              <a:ext uri="{FF2B5EF4-FFF2-40B4-BE49-F238E27FC236}">
                <a16:creationId xmlns:a16="http://schemas.microsoft.com/office/drawing/2014/main" id="{A4CAA776-C84A-4B6E-87C1-3C38C6BB0C87}"/>
              </a:ext>
            </a:extLst>
          </p:cNvPr>
          <p:cNvPicPr>
            <a:picLocks noChangeAspect="1"/>
          </p:cNvPicPr>
          <p:nvPr/>
        </p:nvPicPr>
        <p:blipFill>
          <a:blip r:embed="rId4"/>
          <a:stretch>
            <a:fillRect/>
          </a:stretch>
        </p:blipFill>
        <p:spPr>
          <a:xfrm>
            <a:off x="6272587" y="1587207"/>
            <a:ext cx="1548047" cy="2207073"/>
          </a:xfrm>
          <a:prstGeom prst="rect">
            <a:avLst/>
          </a:prstGeom>
        </p:spPr>
      </p:pic>
    </p:spTree>
    <p:extLst>
      <p:ext uri="{BB962C8B-B14F-4D97-AF65-F5344CB8AC3E}">
        <p14:creationId xmlns:p14="http://schemas.microsoft.com/office/powerpoint/2010/main" val="33283055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to Accelerate Your Mastery</a:t>
            </a:r>
          </a:p>
        </p:txBody>
      </p:sp>
      <p:sp>
        <p:nvSpPr>
          <p:cNvPr id="3" name="Content Placeholder 2"/>
          <p:cNvSpPr>
            <a:spLocks noGrp="1"/>
          </p:cNvSpPr>
          <p:nvPr>
            <p:ph idx="1"/>
          </p:nvPr>
        </p:nvSpPr>
        <p:spPr>
          <a:xfrm>
            <a:off x="152400" y="1752600"/>
            <a:ext cx="5181600" cy="4416552"/>
          </a:xfrm>
        </p:spPr>
        <p:txBody>
          <a:bodyPr>
            <a:normAutofit fontScale="92500" lnSpcReduction="10000"/>
          </a:bodyPr>
          <a:lstStyle/>
          <a:p>
            <a:r>
              <a:rPr lang="en-US" sz="2400" dirty="0"/>
              <a:t>Webinars (Live and Recorded) </a:t>
            </a:r>
          </a:p>
          <a:p>
            <a:pPr lvl="1"/>
            <a:r>
              <a:rPr lang="en-US" sz="1400" b="1" dirty="0">
                <a:solidFill>
                  <a:schemeClr val="tx1"/>
                </a:solidFill>
              </a:rPr>
              <a:t>TDRp Webinar Series for 2022</a:t>
            </a:r>
          </a:p>
          <a:p>
            <a:pPr lvl="2"/>
            <a:r>
              <a:rPr lang="en-US" sz="1200" dirty="0">
                <a:solidFill>
                  <a:schemeClr val="tx1"/>
                </a:solidFill>
              </a:rPr>
              <a:t>Introduction to Measurement, Reporting, and TDR (4/13)</a:t>
            </a:r>
          </a:p>
          <a:p>
            <a:pPr lvl="2"/>
            <a:r>
              <a:rPr lang="en-US" sz="1200" dirty="0">
                <a:solidFill>
                  <a:schemeClr val="tx1"/>
                </a:solidFill>
              </a:rPr>
              <a:t>Focus on Efficiency Measures (5/4)   </a:t>
            </a:r>
          </a:p>
          <a:p>
            <a:pPr lvl="2"/>
            <a:r>
              <a:rPr lang="en-US" sz="1200" dirty="0">
                <a:solidFill>
                  <a:srgbClr val="000000"/>
                </a:solidFill>
              </a:rPr>
              <a:t>Focus on Effectiveness and Outcome Measures (6/8) </a:t>
            </a:r>
          </a:p>
          <a:p>
            <a:pPr lvl="2"/>
            <a:r>
              <a:rPr lang="en-US" sz="1200" dirty="0">
                <a:solidFill>
                  <a:schemeClr val="tx1"/>
                </a:solidFill>
              </a:rPr>
              <a:t>Selecting Your Measures (7/20)  </a:t>
            </a:r>
          </a:p>
          <a:p>
            <a:pPr lvl="2"/>
            <a:r>
              <a:rPr lang="en-US" sz="1200" dirty="0">
                <a:solidFill>
                  <a:schemeClr val="tx1"/>
                </a:solidFill>
              </a:rPr>
              <a:t>Reporting &amp; Running Learning Like a Business (8/10)</a:t>
            </a:r>
          </a:p>
          <a:p>
            <a:pPr lvl="2"/>
            <a:r>
              <a:rPr lang="en-US" sz="1200" dirty="0">
                <a:solidFill>
                  <a:schemeClr val="tx1"/>
                </a:solidFill>
              </a:rPr>
              <a:t>The Three TDRp Management Reports (9/7)</a:t>
            </a:r>
          </a:p>
          <a:p>
            <a:pPr lvl="2"/>
            <a:r>
              <a:rPr lang="en-US" sz="1200" dirty="0">
                <a:solidFill>
                  <a:schemeClr val="tx1"/>
                </a:solidFill>
              </a:rPr>
              <a:t>Creating Plan Numbers (10/12)</a:t>
            </a:r>
          </a:p>
          <a:p>
            <a:pPr lvl="2"/>
            <a:r>
              <a:rPr lang="en-US" sz="1200" dirty="0">
                <a:solidFill>
                  <a:schemeClr val="tx1"/>
                </a:solidFill>
              </a:rPr>
              <a:t>Reporting YTD Results and Creating Forecasts (11/16)  </a:t>
            </a:r>
          </a:p>
          <a:p>
            <a:pPr lvl="2"/>
            <a:r>
              <a:rPr lang="en-US" sz="1200" b="1" dirty="0">
                <a:solidFill>
                  <a:srgbClr val="FF0000"/>
                </a:solidFill>
              </a:rPr>
              <a:t>Creating Your Measurement &amp; Reporting Strategy (12/14) </a:t>
            </a:r>
          </a:p>
          <a:p>
            <a:pPr lvl="1"/>
            <a:r>
              <a:rPr lang="en-US" sz="1400" dirty="0">
                <a:solidFill>
                  <a:schemeClr val="tx1"/>
                </a:solidFill>
              </a:rPr>
              <a:t>Public Reporting: Are You Ready? </a:t>
            </a:r>
          </a:p>
          <a:p>
            <a:pPr lvl="1"/>
            <a:r>
              <a:rPr lang="en-US" sz="1400" dirty="0">
                <a:solidFill>
                  <a:schemeClr val="tx1"/>
                </a:solidFill>
              </a:rPr>
              <a:t>Recorded Webinars</a:t>
            </a:r>
          </a:p>
          <a:p>
            <a:pPr lvl="2"/>
            <a:r>
              <a:rPr lang="en-US" sz="1200" dirty="0">
                <a:solidFill>
                  <a:schemeClr val="tx1"/>
                </a:solidFill>
              </a:rPr>
              <a:t>Change Management for TDRp (Recorded)           </a:t>
            </a:r>
          </a:p>
          <a:p>
            <a:pPr lvl="2"/>
            <a:r>
              <a:rPr lang="en-US" sz="1200" dirty="0">
                <a:solidFill>
                  <a:schemeClr val="tx1"/>
                </a:solidFill>
              </a:rPr>
              <a:t>Senior Leaders  (Recorded)</a:t>
            </a:r>
          </a:p>
          <a:p>
            <a:pPr lvl="2"/>
            <a:r>
              <a:rPr lang="en-US" sz="1200" dirty="0">
                <a:solidFill>
                  <a:srgbClr val="000000"/>
                </a:solidFill>
              </a:rPr>
              <a:t>Accounting Basics   (Recorded)                    </a:t>
            </a:r>
          </a:p>
          <a:p>
            <a:pPr lvl="2"/>
            <a:r>
              <a:rPr lang="en-US" sz="1200" dirty="0"/>
              <a:t>Financial Acumen Part 1 &amp;2  (Recorded)            </a:t>
            </a:r>
            <a:endParaRPr lang="en-US" sz="1200" b="1" dirty="0">
              <a:solidFill>
                <a:srgbClr val="FF0000"/>
              </a:solidFill>
            </a:endParaRPr>
          </a:p>
          <a:p>
            <a:pPr lvl="2"/>
            <a:r>
              <a:rPr lang="en-US" sz="1200" dirty="0"/>
              <a:t>Data Gathering Considerations   (Recorded)</a:t>
            </a:r>
          </a:p>
          <a:p>
            <a:endParaRPr lang="en-US" sz="1800" dirty="0"/>
          </a:p>
          <a:p>
            <a:pPr lvl="1"/>
            <a:endParaRPr lang="en-US" sz="1800" dirty="0"/>
          </a:p>
        </p:txBody>
      </p:sp>
      <p:sp>
        <p:nvSpPr>
          <p:cNvPr id="17" name="Content Placeholder 16"/>
          <p:cNvSpPr>
            <a:spLocks noGrp="1"/>
          </p:cNvSpPr>
          <p:nvPr>
            <p:ph idx="13"/>
          </p:nvPr>
        </p:nvSpPr>
        <p:spPr>
          <a:xfrm>
            <a:off x="5257800" y="1755647"/>
            <a:ext cx="3733800" cy="4416552"/>
          </a:xfrm>
        </p:spPr>
        <p:txBody>
          <a:bodyPr>
            <a:normAutofit/>
          </a:bodyPr>
          <a:lstStyle/>
          <a:p>
            <a:r>
              <a:rPr lang="en-US" sz="2400" dirty="0"/>
              <a:t>Virtual workshops </a:t>
            </a:r>
          </a:p>
          <a:p>
            <a:pPr lvl="1"/>
            <a:r>
              <a:rPr lang="en-US" sz="1700" dirty="0">
                <a:solidFill>
                  <a:srgbClr val="000000"/>
                </a:solidFill>
              </a:rPr>
              <a:t>Measurement Demystified</a:t>
            </a:r>
            <a:r>
              <a:rPr lang="en-US" sz="1400" dirty="0">
                <a:solidFill>
                  <a:srgbClr val="FF0000"/>
                </a:solidFill>
              </a:rPr>
              <a:t> </a:t>
            </a:r>
          </a:p>
          <a:p>
            <a:pPr lvl="2"/>
            <a:r>
              <a:rPr lang="en-US" sz="1200" dirty="0">
                <a:solidFill>
                  <a:srgbClr val="FF0000"/>
                </a:solidFill>
              </a:rPr>
              <a:t>March – May: registration opens soon</a:t>
            </a:r>
          </a:p>
          <a:p>
            <a:pPr lvl="1"/>
            <a:r>
              <a:rPr lang="en-US" sz="1900" dirty="0">
                <a:solidFill>
                  <a:srgbClr val="000000"/>
                </a:solidFill>
              </a:rPr>
              <a:t>Human Capital Reporting</a:t>
            </a:r>
          </a:p>
          <a:p>
            <a:pPr lvl="2"/>
            <a:r>
              <a:rPr lang="en-US" sz="1200" dirty="0">
                <a:solidFill>
                  <a:srgbClr val="FF0000"/>
                </a:solidFill>
              </a:rPr>
              <a:t>TBD</a:t>
            </a:r>
          </a:p>
          <a:p>
            <a:pPr lvl="1"/>
            <a:r>
              <a:rPr lang="en-US" sz="1700" dirty="0">
                <a:solidFill>
                  <a:srgbClr val="000000"/>
                </a:solidFill>
              </a:rPr>
              <a:t>Custom </a:t>
            </a:r>
          </a:p>
          <a:p>
            <a:pPr lvl="2"/>
            <a:r>
              <a:rPr lang="en-US" sz="1200" dirty="0">
                <a:solidFill>
                  <a:srgbClr val="000000"/>
                </a:solidFill>
              </a:rPr>
              <a:t>1, 2, or 3-day workshops  </a:t>
            </a:r>
          </a:p>
          <a:p>
            <a:r>
              <a:rPr lang="en-US" sz="2400" dirty="0">
                <a:solidFill>
                  <a:srgbClr val="000000"/>
                </a:solidFill>
              </a:rPr>
              <a:t>Virtual Coaching</a:t>
            </a:r>
            <a:endParaRPr lang="en-US" sz="2400" dirty="0"/>
          </a:p>
          <a:p>
            <a:r>
              <a:rPr lang="en-US" sz="2400" dirty="0"/>
              <a:t>2022 Conference </a:t>
            </a:r>
          </a:p>
          <a:p>
            <a:pPr lvl="1"/>
            <a:r>
              <a:rPr lang="en-US" sz="1600" dirty="0"/>
              <a:t>November 2 PPTs and recordings available at ctrconference.com</a:t>
            </a:r>
          </a:p>
          <a:p>
            <a:endParaRPr lang="en-US" dirty="0"/>
          </a:p>
        </p:txBody>
      </p:sp>
      <p:sp>
        <p:nvSpPr>
          <p:cNvPr id="4" name="Footer Placeholder 3"/>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                                  www.centerfortalentreporting.org</a:t>
            </a:r>
          </a:p>
        </p:txBody>
      </p:sp>
      <p:sp>
        <p:nvSpPr>
          <p:cNvPr id="5" name="Slide Number Placeholder 4"/>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9839A26-2E62-4332-8381-306FE67E17B4}"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0523601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Demystified Workshop</a:t>
            </a:r>
          </a:p>
        </p:txBody>
      </p:sp>
      <p:sp>
        <p:nvSpPr>
          <p:cNvPr id="3" name="Content Placeholder 2"/>
          <p:cNvSpPr>
            <a:spLocks noGrp="1"/>
          </p:cNvSpPr>
          <p:nvPr>
            <p:ph idx="1"/>
          </p:nvPr>
        </p:nvSpPr>
        <p:spPr/>
        <p:txBody>
          <a:bodyPr/>
          <a:lstStyle/>
          <a:p>
            <a:r>
              <a:rPr lang="en-US" dirty="0"/>
              <a:t>The virtual workshop is a series of six modules</a:t>
            </a:r>
            <a:endParaRPr lang="en-US" sz="1600" dirty="0"/>
          </a:p>
          <a:p>
            <a:pPr lvl="2"/>
            <a:r>
              <a:rPr lang="en-US" dirty="0"/>
              <a:t>March: TDRp framework, efficiency and effectiveness measures</a:t>
            </a:r>
          </a:p>
          <a:p>
            <a:pPr lvl="2"/>
            <a:r>
              <a:rPr lang="en-US" dirty="0"/>
              <a:t>April: Effectiveness &amp; outcome measures and selecting measures</a:t>
            </a:r>
          </a:p>
          <a:p>
            <a:pPr lvl="2"/>
            <a:r>
              <a:rPr lang="en-US" dirty="0"/>
              <a:t>May: Running learning like a business and reporting</a:t>
            </a:r>
          </a:p>
          <a:p>
            <a:pPr lvl="2"/>
            <a:r>
              <a:rPr lang="en-US" dirty="0"/>
              <a:t>Each has pre-reading homework</a:t>
            </a:r>
          </a:p>
          <a:p>
            <a:r>
              <a:rPr lang="en-US" dirty="0"/>
              <a:t>$499 for CTR members, $749 for nonmembers</a:t>
            </a:r>
          </a:p>
          <a:p>
            <a:r>
              <a:rPr lang="en-US" dirty="0"/>
              <a:t>Special rate for alums!  Only $399</a:t>
            </a:r>
          </a:p>
          <a:p>
            <a:r>
              <a:rPr lang="en-US" dirty="0"/>
              <a:t>And copy of our new books </a:t>
            </a:r>
            <a:r>
              <a:rPr lang="en-US" b="1" i="1" dirty="0"/>
              <a:t>Measurement Demystified </a:t>
            </a:r>
            <a:r>
              <a:rPr lang="en-US" i="1" dirty="0"/>
              <a:t>and </a:t>
            </a:r>
            <a:r>
              <a:rPr lang="en-US" b="1" i="1" dirty="0"/>
              <a:t>Measurement Demystified The Field Guide</a:t>
            </a: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94A5B6-A587-BD47-8B1E-DC3DA0554FCF}"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9572076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Become a Member of the</a:t>
            </a:r>
            <a:br>
              <a:rPr lang="en-US" dirty="0"/>
            </a:br>
            <a:r>
              <a:rPr lang="en-US" dirty="0"/>
              <a:t>Center for Talent Reporting</a:t>
            </a:r>
          </a:p>
        </p:txBody>
      </p:sp>
      <p:sp>
        <p:nvSpPr>
          <p:cNvPr id="9" name="Content Placeholder 8"/>
          <p:cNvSpPr>
            <a:spLocks noGrp="1"/>
          </p:cNvSpPr>
          <p:nvPr>
            <p:ph idx="1"/>
          </p:nvPr>
        </p:nvSpPr>
        <p:spPr/>
        <p:txBody>
          <a:bodyPr/>
          <a:lstStyle/>
          <a:p>
            <a:r>
              <a:rPr lang="en-US" dirty="0"/>
              <a:t>Benefits</a:t>
            </a:r>
          </a:p>
          <a:p>
            <a:pPr lvl="1"/>
            <a:r>
              <a:rPr lang="en-US" dirty="0"/>
              <a:t>Access to Recordings and PPTs for all 14 webinars</a:t>
            </a:r>
          </a:p>
          <a:p>
            <a:pPr lvl="1"/>
            <a:r>
              <a:rPr lang="en-US" dirty="0"/>
              <a:t>Access to Enhanced Content on the website</a:t>
            </a:r>
          </a:p>
          <a:p>
            <a:pPr lvl="2"/>
            <a:r>
              <a:rPr lang="en-US" dirty="0"/>
              <a:t>Formulas and references for over 700 measures</a:t>
            </a:r>
          </a:p>
          <a:p>
            <a:pPr lvl="2"/>
            <a:r>
              <a:rPr lang="en-US" dirty="0"/>
              <a:t>Excel versions of sample reports</a:t>
            </a:r>
          </a:p>
          <a:p>
            <a:pPr lvl="2"/>
            <a:r>
              <a:rPr lang="en-US" dirty="0"/>
              <a:t>Detailed implementation guidance</a:t>
            </a:r>
          </a:p>
          <a:p>
            <a:pPr lvl="2"/>
            <a:r>
              <a:rPr lang="en-US" dirty="0"/>
              <a:t>Members only page</a:t>
            </a:r>
          </a:p>
          <a:p>
            <a:pPr lvl="2"/>
            <a:r>
              <a:rPr lang="en-US" dirty="0"/>
              <a:t>Business acumen resources</a:t>
            </a:r>
          </a:p>
          <a:p>
            <a:pPr lvl="2"/>
            <a:r>
              <a:rPr lang="en-US" dirty="0"/>
              <a:t>Case studies</a:t>
            </a:r>
          </a:p>
          <a:p>
            <a:pPr lvl="1"/>
            <a:r>
              <a:rPr lang="en-US" dirty="0"/>
              <a:t>Discount on workshops and conference</a:t>
            </a:r>
          </a:p>
          <a:p>
            <a:r>
              <a:rPr lang="en-US" dirty="0"/>
              <a:t>Investment: Only $299</a:t>
            </a: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a:t>
            </a: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94A5B6-A587-BD47-8B1E-DC3DA0554FCF}"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5747799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Conclusion</a:t>
            </a:r>
          </a:p>
        </p:txBody>
      </p:sp>
      <p:sp>
        <p:nvSpPr>
          <p:cNvPr id="9" name="Content Placeholder 8"/>
          <p:cNvSpPr>
            <a:spLocks noGrp="1"/>
          </p:cNvSpPr>
          <p:nvPr>
            <p:ph idx="1"/>
          </p:nvPr>
        </p:nvSpPr>
        <p:spPr/>
        <p:txBody>
          <a:bodyPr/>
          <a:lstStyle/>
          <a:p>
            <a:pPr marL="228600" lvl="1">
              <a:spcBef>
                <a:spcPts val="2000"/>
              </a:spcBef>
              <a:buClr>
                <a:srgbClr val="ED1C29"/>
              </a:buClr>
              <a:buFont typeface="Arial"/>
              <a:buChar char="•"/>
            </a:pPr>
            <a:r>
              <a:rPr lang="en-US" dirty="0"/>
              <a:t>Link to PPT and Recording sent to all registrants within 24 hours</a:t>
            </a:r>
          </a:p>
          <a:p>
            <a:pPr marL="228600" lvl="1">
              <a:spcBef>
                <a:spcPts val="2000"/>
              </a:spcBef>
              <a:buClr>
                <a:srgbClr val="ED1C29"/>
              </a:buClr>
              <a:buFont typeface="Arial"/>
              <a:buChar char="•"/>
            </a:pPr>
            <a:r>
              <a:rPr lang="en-US" dirty="0"/>
              <a:t>All PPTs and Recordings available anytime to members at Member’s Resource Center page </a:t>
            </a:r>
          </a:p>
          <a:p>
            <a:pPr marL="228600" lvl="1">
              <a:spcBef>
                <a:spcPts val="2000"/>
              </a:spcBef>
              <a:buClr>
                <a:srgbClr val="ED1C29"/>
              </a:buClr>
              <a:buFont typeface="Arial"/>
              <a:buChar char="•"/>
            </a:pPr>
            <a:r>
              <a:rPr lang="en-US" dirty="0"/>
              <a:t>Contact  </a:t>
            </a:r>
            <a:r>
              <a:rPr lang="en-US" dirty="0">
                <a:hlinkClick r:id="rId2"/>
              </a:rPr>
              <a:t>Dvance@CenterforTalentReporting.org</a:t>
            </a:r>
            <a:r>
              <a:rPr lang="en-US" dirty="0"/>
              <a:t> with any questions about the recordings or PowerPoints</a:t>
            </a:r>
          </a:p>
          <a:p>
            <a:r>
              <a:rPr lang="en-US" sz="2800" b="1" dirty="0"/>
              <a:t>Questions?</a:t>
            </a:r>
          </a:p>
        </p:txBody>
      </p:sp>
    </p:spTree>
    <p:extLst>
      <p:ext uri="{BB962C8B-B14F-4D97-AF65-F5344CB8AC3E}">
        <p14:creationId xmlns:p14="http://schemas.microsoft.com/office/powerpoint/2010/main" val="1522019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Partners </a:t>
            </a:r>
          </a:p>
        </p:txBody>
      </p:sp>
      <p:sp>
        <p:nvSpPr>
          <p:cNvPr id="3" name="Content Placeholder 2"/>
          <p:cNvSpPr>
            <a:spLocks noGrp="1"/>
          </p:cNvSpPr>
          <p:nvPr>
            <p:ph idx="1"/>
          </p:nvPr>
        </p:nvSpPr>
        <p:spPr>
          <a:xfrm>
            <a:off x="609811" y="914400"/>
            <a:ext cx="7209601" cy="914400"/>
          </a:xfrm>
        </p:spPr>
        <p:txBody>
          <a:bodyPr/>
          <a:lstStyle/>
          <a:p>
            <a:pPr marL="0" indent="0">
              <a:buNone/>
            </a:pPr>
            <a:r>
              <a:rPr lang="en-US" dirty="0"/>
              <a:t>We want to thank the following partners for their support of the Center for Talent Reporting.</a:t>
            </a:r>
          </a:p>
        </p:txBody>
      </p:sp>
      <p:sp>
        <p:nvSpPr>
          <p:cNvPr id="4" name="Footer Placeholder 3"/>
          <p:cNvSpPr>
            <a:spLocks noGrp="1"/>
          </p:cNvSpPr>
          <p:nvPr>
            <p:ph type="ftr" sz="quarter" idx="11"/>
          </p:nvPr>
        </p:nvSpPr>
        <p:spPr>
          <a:xfrm>
            <a:off x="498474" y="6423585"/>
            <a:ext cx="5064126"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Talent Development Reporting principles  •  CTR</a:t>
            </a:r>
            <a:endParaRPr kumimoji="0" lang="en-US" sz="1100" b="0" i="0" u="none" strike="noStrike" kern="1200" cap="none" spc="0" normalizeH="0" baseline="0" noProof="0" dirty="0">
              <a:ln>
                <a:noFill/>
              </a:ln>
              <a:solidFill>
                <a:srgbClr val="808285"/>
              </a:solidFill>
              <a:effectLst/>
              <a:uLnTx/>
              <a:uFillTx/>
              <a:latin typeface="Times New Roman" pitchFamily="18" charset="0"/>
              <a:ea typeface="+mn-ea"/>
              <a:cs typeface="Times New Roman" pitchFamily="18"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94A5B6-A587-BD47-8B1E-DC3DA0554FCF}"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6" name="Content Placeholder 2"/>
          <p:cNvSpPr txBox="1">
            <a:spLocks/>
          </p:cNvSpPr>
          <p:nvPr/>
        </p:nvSpPr>
        <p:spPr>
          <a:xfrm>
            <a:off x="1571100" y="2241933"/>
            <a:ext cx="2753982" cy="757845"/>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rgbClr val="ED1C29"/>
              </a:buClr>
              <a:buSzPct val="75000"/>
              <a:buFont typeface="Arial"/>
              <a:buChar char="•"/>
              <a:defRPr sz="2200" kern="1200">
                <a:solidFill>
                  <a:schemeClr val="tx1">
                    <a:lumMod val="65000"/>
                    <a:lumOff val="35000"/>
                  </a:schemeClr>
                </a:solidFill>
                <a:latin typeface="Times"/>
                <a:ea typeface="+mn-ea"/>
                <a:cs typeface="Times"/>
              </a:defRPr>
            </a:lvl1pPr>
            <a:lvl2pPr marL="457200" indent="-228600" algn="l" defTabSz="914400" rtl="0" eaLnBrk="1" latinLnBrk="0" hangingPunct="1">
              <a:spcBef>
                <a:spcPts val="600"/>
              </a:spcBef>
              <a:buClr>
                <a:schemeClr val="bg1">
                  <a:lumMod val="50000"/>
                </a:schemeClr>
              </a:buClr>
              <a:buSzPct val="75000"/>
              <a:buFont typeface="Lucida Grande"/>
              <a:buChar char="»"/>
              <a:defRPr sz="2000" kern="1200">
                <a:solidFill>
                  <a:schemeClr val="tx1">
                    <a:lumMod val="65000"/>
                    <a:lumOff val="35000"/>
                  </a:schemeClr>
                </a:solidFill>
                <a:latin typeface="Times"/>
                <a:ea typeface="+mn-ea"/>
                <a:cs typeface="Times"/>
              </a:defRPr>
            </a:lvl2pPr>
            <a:lvl3pPr marL="685800" indent="-228600" algn="l" defTabSz="914400" rtl="0" eaLnBrk="1" latinLnBrk="0" hangingPunct="1">
              <a:spcBef>
                <a:spcPts val="600"/>
              </a:spcBef>
              <a:buClr>
                <a:srgbClr val="ED1C29"/>
              </a:buClr>
              <a:buSzPct val="75000"/>
              <a:buFont typeface="Lucida Grande"/>
              <a:buChar char="-"/>
              <a:defRPr sz="1800" kern="1200">
                <a:solidFill>
                  <a:schemeClr val="tx1">
                    <a:lumMod val="65000"/>
                    <a:lumOff val="35000"/>
                  </a:schemeClr>
                </a:solidFill>
                <a:latin typeface="Times"/>
                <a:ea typeface="+mn-ea"/>
                <a:cs typeface="Times"/>
              </a:defRPr>
            </a:lvl3pPr>
            <a:lvl4pPr marL="914400" indent="-228600" algn="l" defTabSz="914400" rtl="0" eaLnBrk="1" latinLnBrk="0" hangingPunct="1">
              <a:spcBef>
                <a:spcPts val="600"/>
              </a:spcBef>
              <a:buClr>
                <a:schemeClr val="bg1">
                  <a:lumMod val="50000"/>
                </a:schemeClr>
              </a:buClr>
              <a:buSzPct val="75000"/>
              <a:buFont typeface="Wingdings" pitchFamily="2" charset="2"/>
              <a:buChar char="n"/>
              <a:defRPr sz="1800" kern="1200">
                <a:solidFill>
                  <a:schemeClr val="tx1">
                    <a:lumMod val="65000"/>
                    <a:lumOff val="35000"/>
                  </a:schemeClr>
                </a:solidFill>
                <a:latin typeface="Times"/>
                <a:ea typeface="+mn-ea"/>
                <a:cs typeface="Time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2000"/>
              </a:spcBef>
              <a:spcAft>
                <a:spcPts val="0"/>
              </a:spcAft>
              <a:buClr>
                <a:srgbClr val="ED1C29"/>
              </a:buClr>
              <a:buSzPct val="75000"/>
              <a:buFont typeface="Arial"/>
              <a:buNone/>
              <a:tabLst/>
              <a:defRPr/>
            </a:pPr>
            <a:endParaRPr kumimoji="0" lang="en-US" sz="2000" b="1" i="0" u="none" strike="noStrike" kern="1200" cap="none" spc="0" normalizeH="0" baseline="0" noProof="0" dirty="0">
              <a:ln>
                <a:noFill/>
              </a:ln>
              <a:solidFill>
                <a:srgbClr val="525456">
                  <a:lumMod val="75000"/>
                </a:srgbClr>
              </a:solidFill>
              <a:effectLst/>
              <a:uLnTx/>
              <a:uFillTx/>
              <a:latin typeface="Arial"/>
              <a:ea typeface="+mn-ea"/>
              <a:cs typeface="Arial"/>
            </a:endParaRPr>
          </a:p>
        </p:txBody>
      </p:sp>
      <p:sp>
        <p:nvSpPr>
          <p:cNvPr id="8" name="Content Placeholder 2"/>
          <p:cNvSpPr txBox="1">
            <a:spLocks/>
          </p:cNvSpPr>
          <p:nvPr/>
        </p:nvSpPr>
        <p:spPr>
          <a:xfrm>
            <a:off x="2819400" y="4572000"/>
            <a:ext cx="5715000" cy="494939"/>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rgbClr val="ED1C29"/>
              </a:buClr>
              <a:buSzPct val="75000"/>
              <a:buFont typeface="Arial"/>
              <a:buChar char="•"/>
              <a:defRPr sz="2200" kern="1200">
                <a:solidFill>
                  <a:schemeClr val="tx1">
                    <a:lumMod val="65000"/>
                    <a:lumOff val="35000"/>
                  </a:schemeClr>
                </a:solidFill>
                <a:latin typeface="Times"/>
                <a:ea typeface="+mn-ea"/>
                <a:cs typeface="Times"/>
              </a:defRPr>
            </a:lvl1pPr>
            <a:lvl2pPr marL="457200" indent="-228600" algn="l" defTabSz="914400" rtl="0" eaLnBrk="1" latinLnBrk="0" hangingPunct="1">
              <a:spcBef>
                <a:spcPts val="600"/>
              </a:spcBef>
              <a:buClr>
                <a:schemeClr val="bg1">
                  <a:lumMod val="50000"/>
                </a:schemeClr>
              </a:buClr>
              <a:buSzPct val="75000"/>
              <a:buFont typeface="Lucida Grande"/>
              <a:buChar char="»"/>
              <a:defRPr sz="2000" kern="1200">
                <a:solidFill>
                  <a:schemeClr val="tx1">
                    <a:lumMod val="65000"/>
                    <a:lumOff val="35000"/>
                  </a:schemeClr>
                </a:solidFill>
                <a:latin typeface="Times"/>
                <a:ea typeface="+mn-ea"/>
                <a:cs typeface="Times"/>
              </a:defRPr>
            </a:lvl2pPr>
            <a:lvl3pPr marL="685800" indent="-228600" algn="l" defTabSz="914400" rtl="0" eaLnBrk="1" latinLnBrk="0" hangingPunct="1">
              <a:spcBef>
                <a:spcPts val="600"/>
              </a:spcBef>
              <a:buClr>
                <a:srgbClr val="ED1C29"/>
              </a:buClr>
              <a:buSzPct val="75000"/>
              <a:buFont typeface="Lucida Grande"/>
              <a:buChar char="-"/>
              <a:defRPr sz="1800" kern="1200">
                <a:solidFill>
                  <a:schemeClr val="tx1">
                    <a:lumMod val="65000"/>
                    <a:lumOff val="35000"/>
                  </a:schemeClr>
                </a:solidFill>
                <a:latin typeface="Times"/>
                <a:ea typeface="+mn-ea"/>
                <a:cs typeface="Times"/>
              </a:defRPr>
            </a:lvl3pPr>
            <a:lvl4pPr marL="914400" indent="-228600" algn="l" defTabSz="914400" rtl="0" eaLnBrk="1" latinLnBrk="0" hangingPunct="1">
              <a:spcBef>
                <a:spcPts val="600"/>
              </a:spcBef>
              <a:buClr>
                <a:schemeClr val="bg1">
                  <a:lumMod val="50000"/>
                </a:schemeClr>
              </a:buClr>
              <a:buSzPct val="75000"/>
              <a:buFont typeface="Wingdings" pitchFamily="2" charset="2"/>
              <a:buChar char="n"/>
              <a:defRPr sz="1800" kern="1200">
                <a:solidFill>
                  <a:schemeClr val="tx1">
                    <a:lumMod val="65000"/>
                    <a:lumOff val="35000"/>
                  </a:schemeClr>
                </a:solidFill>
                <a:latin typeface="Times"/>
                <a:ea typeface="+mn-ea"/>
                <a:cs typeface="Time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2000"/>
              </a:spcBef>
              <a:spcAft>
                <a:spcPts val="0"/>
              </a:spcAft>
              <a:buClr>
                <a:srgbClr val="ED1C29"/>
              </a:buClr>
              <a:buSzPct val="75000"/>
              <a:buFont typeface="Arial"/>
              <a:buNone/>
              <a:tabLst/>
              <a:defRPr/>
            </a:pPr>
            <a:endParaRPr kumimoji="0" lang="en-US" sz="2000" b="1" i="0" u="none" strike="noStrike" kern="1200" cap="none" spc="0" normalizeH="0" baseline="0" noProof="0" dirty="0">
              <a:ln>
                <a:noFill/>
              </a:ln>
              <a:solidFill>
                <a:srgbClr val="292929"/>
              </a:solidFill>
              <a:effectLst/>
              <a:uLnTx/>
              <a:uFillTx/>
              <a:latin typeface="Arial"/>
              <a:ea typeface="+mn-ea"/>
              <a:cs typeface="Arial"/>
            </a:endParaRPr>
          </a:p>
        </p:txBody>
      </p:sp>
      <p:sp>
        <p:nvSpPr>
          <p:cNvPr id="11" name="Content Placeholder 2"/>
          <p:cNvSpPr txBox="1">
            <a:spLocks/>
          </p:cNvSpPr>
          <p:nvPr/>
        </p:nvSpPr>
        <p:spPr>
          <a:xfrm>
            <a:off x="539670" y="4419600"/>
            <a:ext cx="7556313" cy="523125"/>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rgbClr val="ED1C29"/>
              </a:buClr>
              <a:buSzPct val="75000"/>
              <a:buFont typeface="Arial"/>
              <a:buChar char="•"/>
              <a:defRPr sz="2200" kern="1200">
                <a:solidFill>
                  <a:schemeClr val="tx1">
                    <a:lumMod val="65000"/>
                    <a:lumOff val="35000"/>
                  </a:schemeClr>
                </a:solidFill>
                <a:latin typeface="Times"/>
                <a:ea typeface="+mn-ea"/>
                <a:cs typeface="Times"/>
              </a:defRPr>
            </a:lvl1pPr>
            <a:lvl2pPr marL="457200" indent="-228600" algn="l" defTabSz="914400" rtl="0" eaLnBrk="1" latinLnBrk="0" hangingPunct="1">
              <a:spcBef>
                <a:spcPts val="600"/>
              </a:spcBef>
              <a:buClr>
                <a:schemeClr val="bg1">
                  <a:lumMod val="50000"/>
                </a:schemeClr>
              </a:buClr>
              <a:buSzPct val="75000"/>
              <a:buFont typeface="Lucida Grande"/>
              <a:buChar char="»"/>
              <a:defRPr sz="2000" kern="1200">
                <a:solidFill>
                  <a:schemeClr val="tx1">
                    <a:lumMod val="65000"/>
                    <a:lumOff val="35000"/>
                  </a:schemeClr>
                </a:solidFill>
                <a:latin typeface="Times"/>
                <a:ea typeface="+mn-ea"/>
                <a:cs typeface="Times"/>
              </a:defRPr>
            </a:lvl2pPr>
            <a:lvl3pPr marL="685800" indent="-228600" algn="l" defTabSz="914400" rtl="0" eaLnBrk="1" latinLnBrk="0" hangingPunct="1">
              <a:spcBef>
                <a:spcPts val="600"/>
              </a:spcBef>
              <a:buClr>
                <a:srgbClr val="ED1C29"/>
              </a:buClr>
              <a:buSzPct val="75000"/>
              <a:buFont typeface="Lucida Grande"/>
              <a:buChar char="-"/>
              <a:defRPr sz="1800" kern="1200">
                <a:solidFill>
                  <a:schemeClr val="tx1">
                    <a:lumMod val="65000"/>
                    <a:lumOff val="35000"/>
                  </a:schemeClr>
                </a:solidFill>
                <a:latin typeface="Times"/>
                <a:ea typeface="+mn-ea"/>
                <a:cs typeface="Times"/>
              </a:defRPr>
            </a:lvl3pPr>
            <a:lvl4pPr marL="914400" indent="-228600" algn="l" defTabSz="914400" rtl="0" eaLnBrk="1" latinLnBrk="0" hangingPunct="1">
              <a:spcBef>
                <a:spcPts val="600"/>
              </a:spcBef>
              <a:buClr>
                <a:schemeClr val="bg1">
                  <a:lumMod val="50000"/>
                </a:schemeClr>
              </a:buClr>
              <a:buSzPct val="75000"/>
              <a:buFont typeface="Wingdings" pitchFamily="2" charset="2"/>
              <a:buChar char="n"/>
              <a:defRPr sz="1800" kern="1200">
                <a:solidFill>
                  <a:schemeClr val="tx1">
                    <a:lumMod val="65000"/>
                    <a:lumOff val="35000"/>
                  </a:schemeClr>
                </a:solidFill>
                <a:latin typeface="Times"/>
                <a:ea typeface="+mn-ea"/>
                <a:cs typeface="Time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2000"/>
              </a:spcBef>
              <a:spcAft>
                <a:spcPts val="0"/>
              </a:spcAft>
              <a:buClr>
                <a:srgbClr val="ED1C29"/>
              </a:buClr>
              <a:buSzPct val="75000"/>
              <a:buFont typeface="Arial"/>
              <a:buNone/>
              <a:tabLst/>
              <a:defRPr/>
            </a:pPr>
            <a:endParaRPr kumimoji="0" lang="en-US" sz="1600" b="0" i="0" u="sng" strike="noStrike" kern="1200" cap="none" spc="0" normalizeH="0" baseline="0" noProof="0" dirty="0">
              <a:ln>
                <a:noFill/>
              </a:ln>
              <a:solidFill>
                <a:srgbClr val="525456">
                  <a:lumMod val="75000"/>
                </a:srgbClr>
              </a:solidFill>
              <a:effectLst/>
              <a:uLnTx/>
              <a:uFillTx/>
              <a:latin typeface="Arial"/>
              <a:ea typeface="+mn-ea"/>
              <a:cs typeface="Arial"/>
            </a:endParaRPr>
          </a:p>
        </p:txBody>
      </p:sp>
      <p:sp>
        <p:nvSpPr>
          <p:cNvPr id="29" name="Content Placeholder 2"/>
          <p:cNvSpPr txBox="1">
            <a:spLocks/>
          </p:cNvSpPr>
          <p:nvPr/>
        </p:nvSpPr>
        <p:spPr>
          <a:xfrm>
            <a:off x="2590800" y="2259964"/>
            <a:ext cx="6044267" cy="663613"/>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rgbClr val="ED1C29"/>
              </a:buClr>
              <a:buSzPct val="75000"/>
              <a:buFont typeface="Arial"/>
              <a:buChar char="•"/>
              <a:defRPr sz="2200" kern="1200">
                <a:solidFill>
                  <a:schemeClr val="tx1">
                    <a:lumMod val="65000"/>
                    <a:lumOff val="35000"/>
                  </a:schemeClr>
                </a:solidFill>
                <a:latin typeface="Times"/>
                <a:ea typeface="+mn-ea"/>
                <a:cs typeface="Times"/>
              </a:defRPr>
            </a:lvl1pPr>
            <a:lvl2pPr marL="457200" indent="-228600" algn="l" defTabSz="914400" rtl="0" eaLnBrk="1" latinLnBrk="0" hangingPunct="1">
              <a:spcBef>
                <a:spcPts val="600"/>
              </a:spcBef>
              <a:buClr>
                <a:schemeClr val="bg1">
                  <a:lumMod val="50000"/>
                </a:schemeClr>
              </a:buClr>
              <a:buSzPct val="75000"/>
              <a:buFont typeface="Lucida Grande"/>
              <a:buChar char="»"/>
              <a:defRPr sz="2000" kern="1200">
                <a:solidFill>
                  <a:schemeClr val="tx1">
                    <a:lumMod val="65000"/>
                    <a:lumOff val="35000"/>
                  </a:schemeClr>
                </a:solidFill>
                <a:latin typeface="Times"/>
                <a:ea typeface="+mn-ea"/>
                <a:cs typeface="Times"/>
              </a:defRPr>
            </a:lvl2pPr>
            <a:lvl3pPr marL="685800" indent="-228600" algn="l" defTabSz="914400" rtl="0" eaLnBrk="1" latinLnBrk="0" hangingPunct="1">
              <a:spcBef>
                <a:spcPts val="600"/>
              </a:spcBef>
              <a:buClr>
                <a:srgbClr val="ED1C29"/>
              </a:buClr>
              <a:buSzPct val="75000"/>
              <a:buFont typeface="Lucida Grande"/>
              <a:buChar char="-"/>
              <a:defRPr sz="1800" kern="1200">
                <a:solidFill>
                  <a:schemeClr val="tx1">
                    <a:lumMod val="65000"/>
                    <a:lumOff val="35000"/>
                  </a:schemeClr>
                </a:solidFill>
                <a:latin typeface="Times"/>
                <a:ea typeface="+mn-ea"/>
                <a:cs typeface="Times"/>
              </a:defRPr>
            </a:lvl3pPr>
            <a:lvl4pPr marL="914400" indent="-228600" algn="l" defTabSz="914400" rtl="0" eaLnBrk="1" latinLnBrk="0" hangingPunct="1">
              <a:spcBef>
                <a:spcPts val="600"/>
              </a:spcBef>
              <a:buClr>
                <a:schemeClr val="bg1">
                  <a:lumMod val="50000"/>
                </a:schemeClr>
              </a:buClr>
              <a:buSzPct val="75000"/>
              <a:buFont typeface="Wingdings" pitchFamily="2" charset="2"/>
              <a:buChar char="n"/>
              <a:defRPr sz="1800" kern="1200">
                <a:solidFill>
                  <a:schemeClr val="tx1">
                    <a:lumMod val="65000"/>
                    <a:lumOff val="35000"/>
                  </a:schemeClr>
                </a:solidFill>
                <a:latin typeface="Times"/>
                <a:ea typeface="+mn-ea"/>
                <a:cs typeface="Time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2000"/>
              </a:spcBef>
              <a:spcAft>
                <a:spcPts val="0"/>
              </a:spcAft>
              <a:buClr>
                <a:srgbClr val="ED1C29"/>
              </a:buClr>
              <a:buSzPct val="75000"/>
              <a:buFont typeface="Arial"/>
              <a:buNone/>
              <a:tabLst/>
              <a:defRPr/>
            </a:pPr>
            <a:r>
              <a:rPr kumimoji="0" lang="en-US" sz="2000" b="1" i="0" u="none" strike="noStrike" kern="1200" cap="none" spc="0" normalizeH="0" baseline="0" noProof="0" dirty="0">
                <a:ln>
                  <a:noFill/>
                </a:ln>
                <a:solidFill>
                  <a:srgbClr val="525456">
                    <a:lumMod val="75000"/>
                  </a:srgbClr>
                </a:solidFill>
                <a:effectLst/>
                <a:uLnTx/>
                <a:uFillTx/>
                <a:latin typeface="Arial"/>
                <a:ea typeface="+mn-ea"/>
                <a:cs typeface="Arial"/>
              </a:rPr>
              <a:t>PLATINUM PARTNER</a:t>
            </a:r>
          </a:p>
        </p:txBody>
      </p:sp>
      <p:pic>
        <p:nvPicPr>
          <p:cNvPr id="12" name="Picture 11" descr="CTR-sponsor-seals-founding_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100" y="2161578"/>
            <a:ext cx="814264" cy="824572"/>
          </a:xfrm>
          <a:prstGeom prst="rect">
            <a:avLst/>
          </a:prstGeom>
        </p:spPr>
      </p:pic>
      <p:sp>
        <p:nvSpPr>
          <p:cNvPr id="23" name="Content Placeholder 2"/>
          <p:cNvSpPr txBox="1">
            <a:spLocks/>
          </p:cNvSpPr>
          <p:nvPr/>
        </p:nvSpPr>
        <p:spPr>
          <a:xfrm>
            <a:off x="2403007" y="5943600"/>
            <a:ext cx="6359993" cy="381000"/>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rgbClr val="ED1C29"/>
              </a:buClr>
              <a:buSzPct val="100000"/>
              <a:buFont typeface="Arial"/>
              <a:buChar char="•"/>
              <a:defRPr sz="2200" kern="1200">
                <a:solidFill>
                  <a:schemeClr val="bg2">
                    <a:lumMod val="50000"/>
                  </a:schemeClr>
                </a:solidFill>
                <a:latin typeface="Arial" pitchFamily="34" charset="0"/>
                <a:ea typeface="+mn-ea"/>
                <a:cs typeface="Arial" pitchFamily="34" charset="0"/>
              </a:defRPr>
            </a:lvl1pPr>
            <a:lvl2pPr marL="457200" indent="-228600" algn="l" defTabSz="914400" rtl="0" eaLnBrk="1" latinLnBrk="0" hangingPunct="1">
              <a:spcBef>
                <a:spcPts val="600"/>
              </a:spcBef>
              <a:buClr>
                <a:schemeClr val="tx2"/>
              </a:buClr>
              <a:buSzPct val="100000"/>
              <a:buFont typeface="Lucida Grande"/>
              <a:buChar char="»"/>
              <a:defRPr sz="2000" kern="1200">
                <a:solidFill>
                  <a:schemeClr val="bg2">
                    <a:lumMod val="50000"/>
                  </a:schemeClr>
                </a:solidFill>
                <a:latin typeface="Arial" pitchFamily="34" charset="0"/>
                <a:ea typeface="+mn-ea"/>
                <a:cs typeface="Arial" pitchFamily="34" charset="0"/>
              </a:defRPr>
            </a:lvl2pPr>
            <a:lvl3pPr marL="685800" indent="-228600" algn="l" defTabSz="914400" rtl="0" eaLnBrk="1" latinLnBrk="0" hangingPunct="1">
              <a:spcBef>
                <a:spcPts val="600"/>
              </a:spcBef>
              <a:buClr>
                <a:srgbClr val="ED1C29"/>
              </a:buClr>
              <a:buSzPct val="100000"/>
              <a:buFont typeface="Lucida Grande"/>
              <a:buChar char="-"/>
              <a:defRPr sz="1800" kern="1200">
                <a:solidFill>
                  <a:schemeClr val="bg2">
                    <a:lumMod val="50000"/>
                  </a:schemeClr>
                </a:solidFill>
                <a:latin typeface="Arial" pitchFamily="34" charset="0"/>
                <a:ea typeface="+mn-ea"/>
                <a:cs typeface="Arial" pitchFamily="34" charset="0"/>
              </a:defRPr>
            </a:lvl3pPr>
            <a:lvl4pPr marL="914400" indent="-228600" algn="l" defTabSz="914400" rtl="0" eaLnBrk="1" latinLnBrk="0" hangingPunct="1">
              <a:spcBef>
                <a:spcPts val="600"/>
              </a:spcBef>
              <a:buClr>
                <a:schemeClr val="tx2"/>
              </a:buClr>
              <a:buSzPct val="50000"/>
              <a:buFont typeface="Wingdings" pitchFamily="2" charset="2"/>
              <a:buChar char="§"/>
              <a:defRPr sz="1800" kern="1200" baseline="0">
                <a:solidFill>
                  <a:schemeClr val="bg2">
                    <a:lumMod val="50000"/>
                  </a:schemeClr>
                </a:solidFill>
                <a:latin typeface="Arial" pitchFamily="34" charset="0"/>
                <a:ea typeface="+mn-ea"/>
                <a:cs typeface="Arial" pitchFamily="34" charset="0"/>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2000"/>
              </a:spcBef>
              <a:spcAft>
                <a:spcPts val="0"/>
              </a:spcAft>
              <a:buClr>
                <a:srgbClr val="ED1C29"/>
              </a:buClr>
              <a:buSzPct val="100000"/>
              <a:buFont typeface="Arial"/>
              <a:buNone/>
              <a:tabLst/>
              <a:defRPr/>
            </a:pPr>
            <a:r>
              <a:rPr kumimoji="0" lang="en-US" sz="1400" b="0" i="1" u="none" strike="noStrike" kern="1200" cap="none" spc="0" normalizeH="0" baseline="0" noProof="0" dirty="0">
                <a:ln>
                  <a:noFill/>
                </a:ln>
                <a:solidFill>
                  <a:srgbClr val="525456">
                    <a:lumMod val="50000"/>
                  </a:srgbClr>
                </a:solidFill>
                <a:effectLst/>
                <a:uLnTx/>
                <a:uFillTx/>
                <a:latin typeface="Arial" pitchFamily="34" charset="0"/>
                <a:ea typeface="+mn-ea"/>
                <a:cs typeface="Arial" pitchFamily="34" charset="0"/>
              </a:rPr>
              <a:t>Explorance is a Founding Partner</a:t>
            </a:r>
          </a:p>
        </p:txBody>
      </p:sp>
      <p:pic>
        <p:nvPicPr>
          <p:cNvPr id="9" name="Picture 8">
            <a:extLst>
              <a:ext uri="{FF2B5EF4-FFF2-40B4-BE49-F238E27FC236}">
                <a16:creationId xmlns:a16="http://schemas.microsoft.com/office/drawing/2014/main" id="{975197F2-08E8-4E5D-9462-43CAAFCAED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1022" y="3247875"/>
            <a:ext cx="5127171" cy="2102141"/>
          </a:xfrm>
          <a:prstGeom prst="rect">
            <a:avLst/>
          </a:prstGeom>
        </p:spPr>
      </p:pic>
    </p:spTree>
    <p:extLst>
      <p:ext uri="{BB962C8B-B14F-4D97-AF65-F5344CB8AC3E}">
        <p14:creationId xmlns:p14="http://schemas.microsoft.com/office/powerpoint/2010/main" val="3416428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Partners </a:t>
            </a:r>
          </a:p>
        </p:txBody>
      </p:sp>
      <p:sp>
        <p:nvSpPr>
          <p:cNvPr id="3" name="Content Placeholder 2"/>
          <p:cNvSpPr>
            <a:spLocks noGrp="1"/>
          </p:cNvSpPr>
          <p:nvPr>
            <p:ph idx="1"/>
          </p:nvPr>
        </p:nvSpPr>
        <p:spPr>
          <a:xfrm>
            <a:off x="431582" y="990600"/>
            <a:ext cx="7209601" cy="914400"/>
          </a:xfrm>
        </p:spPr>
        <p:txBody>
          <a:bodyPr/>
          <a:lstStyle/>
          <a:p>
            <a:pPr marL="0" indent="0">
              <a:buNone/>
            </a:pPr>
            <a:r>
              <a:rPr lang="en-US" dirty="0"/>
              <a:t>We want to thank the following partners for their support of the Center for Talent Reporting.</a:t>
            </a:r>
          </a:p>
        </p:txBody>
      </p:sp>
      <p:sp>
        <p:nvSpPr>
          <p:cNvPr id="4" name="Footer Placeholder 3"/>
          <p:cNvSpPr>
            <a:spLocks noGrp="1"/>
          </p:cNvSpPr>
          <p:nvPr>
            <p:ph type="ftr" sz="quarter" idx="11"/>
          </p:nvPr>
        </p:nvSpPr>
        <p:spPr>
          <a:xfrm>
            <a:off x="498473" y="6423585"/>
            <a:ext cx="4742789" cy="3657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a:t>
            </a:r>
            <a:endParaRPr kumimoji="0" lang="en-US" sz="1100" b="0" i="0" u="none" strike="noStrike" kern="1200" cap="none" spc="0" normalizeH="0" baseline="0" noProof="0" dirty="0">
              <a:ln>
                <a:noFill/>
              </a:ln>
              <a:solidFill>
                <a:srgbClr val="808285"/>
              </a:solidFill>
              <a:effectLst/>
              <a:uLnTx/>
              <a:uFillTx/>
              <a:latin typeface="Times New Roman" pitchFamily="18" charset="0"/>
              <a:ea typeface="+mn-ea"/>
              <a:cs typeface="Times New Roman" pitchFamily="18" charset="0"/>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94A5B6-A587-BD47-8B1E-DC3DA0554FCF}"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6" name="Content Placeholder 2"/>
          <p:cNvSpPr txBox="1">
            <a:spLocks/>
          </p:cNvSpPr>
          <p:nvPr/>
        </p:nvSpPr>
        <p:spPr>
          <a:xfrm>
            <a:off x="498475" y="1828800"/>
            <a:ext cx="3082926" cy="523125"/>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rgbClr val="ED1C29"/>
              </a:buClr>
              <a:buSzPct val="75000"/>
              <a:buFont typeface="Arial"/>
              <a:buChar char="•"/>
              <a:defRPr sz="2200" kern="1200">
                <a:solidFill>
                  <a:schemeClr val="tx1">
                    <a:lumMod val="65000"/>
                    <a:lumOff val="35000"/>
                  </a:schemeClr>
                </a:solidFill>
                <a:latin typeface="Times"/>
                <a:ea typeface="+mn-ea"/>
                <a:cs typeface="Times"/>
              </a:defRPr>
            </a:lvl1pPr>
            <a:lvl2pPr marL="457200" indent="-228600" algn="l" defTabSz="914400" rtl="0" eaLnBrk="1" latinLnBrk="0" hangingPunct="1">
              <a:spcBef>
                <a:spcPts val="600"/>
              </a:spcBef>
              <a:buClr>
                <a:schemeClr val="bg1">
                  <a:lumMod val="50000"/>
                </a:schemeClr>
              </a:buClr>
              <a:buSzPct val="75000"/>
              <a:buFont typeface="Lucida Grande"/>
              <a:buChar char="»"/>
              <a:defRPr sz="2000" kern="1200">
                <a:solidFill>
                  <a:schemeClr val="tx1">
                    <a:lumMod val="65000"/>
                    <a:lumOff val="35000"/>
                  </a:schemeClr>
                </a:solidFill>
                <a:latin typeface="Times"/>
                <a:ea typeface="+mn-ea"/>
                <a:cs typeface="Times"/>
              </a:defRPr>
            </a:lvl2pPr>
            <a:lvl3pPr marL="685800" indent="-228600" algn="l" defTabSz="914400" rtl="0" eaLnBrk="1" latinLnBrk="0" hangingPunct="1">
              <a:spcBef>
                <a:spcPts val="600"/>
              </a:spcBef>
              <a:buClr>
                <a:srgbClr val="ED1C29"/>
              </a:buClr>
              <a:buSzPct val="75000"/>
              <a:buFont typeface="Lucida Grande"/>
              <a:buChar char="-"/>
              <a:defRPr sz="1800" kern="1200">
                <a:solidFill>
                  <a:schemeClr val="tx1">
                    <a:lumMod val="65000"/>
                    <a:lumOff val="35000"/>
                  </a:schemeClr>
                </a:solidFill>
                <a:latin typeface="Times"/>
                <a:ea typeface="+mn-ea"/>
                <a:cs typeface="Times"/>
              </a:defRPr>
            </a:lvl3pPr>
            <a:lvl4pPr marL="914400" indent="-228600" algn="l" defTabSz="914400" rtl="0" eaLnBrk="1" latinLnBrk="0" hangingPunct="1">
              <a:spcBef>
                <a:spcPts val="600"/>
              </a:spcBef>
              <a:buClr>
                <a:schemeClr val="bg1">
                  <a:lumMod val="50000"/>
                </a:schemeClr>
              </a:buClr>
              <a:buSzPct val="75000"/>
              <a:buFont typeface="Wingdings" pitchFamily="2" charset="2"/>
              <a:buChar char="n"/>
              <a:defRPr sz="1800" kern="1200">
                <a:solidFill>
                  <a:schemeClr val="tx1">
                    <a:lumMod val="65000"/>
                    <a:lumOff val="35000"/>
                  </a:schemeClr>
                </a:solidFill>
                <a:latin typeface="Times"/>
                <a:ea typeface="+mn-ea"/>
                <a:cs typeface="Time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2000"/>
              </a:spcBef>
              <a:spcAft>
                <a:spcPts val="0"/>
              </a:spcAft>
              <a:buClr>
                <a:srgbClr val="ED1C29"/>
              </a:buClr>
              <a:buSzPct val="75000"/>
              <a:buFont typeface="Arial"/>
              <a:buNone/>
              <a:tabLst/>
              <a:defRPr/>
            </a:pPr>
            <a:endParaRPr kumimoji="0" lang="en-US" sz="1600" b="0" i="0" u="sng" strike="noStrike" kern="1200" cap="none" spc="0" normalizeH="0" baseline="0" noProof="0" dirty="0">
              <a:ln>
                <a:noFill/>
              </a:ln>
              <a:solidFill>
                <a:srgbClr val="525456">
                  <a:lumMod val="75000"/>
                </a:srgbClr>
              </a:solidFill>
              <a:effectLst/>
              <a:uLnTx/>
              <a:uFillTx/>
              <a:latin typeface="Arial"/>
              <a:ea typeface="+mn-ea"/>
              <a:cs typeface="Arial"/>
            </a:endParaRPr>
          </a:p>
        </p:txBody>
      </p:sp>
      <p:sp>
        <p:nvSpPr>
          <p:cNvPr id="8" name="Content Placeholder 2"/>
          <p:cNvSpPr txBox="1">
            <a:spLocks/>
          </p:cNvSpPr>
          <p:nvPr/>
        </p:nvSpPr>
        <p:spPr>
          <a:xfrm>
            <a:off x="477692" y="3191254"/>
            <a:ext cx="7556313" cy="523125"/>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rgbClr val="ED1C29"/>
              </a:buClr>
              <a:buSzPct val="75000"/>
              <a:buFont typeface="Arial"/>
              <a:buChar char="•"/>
              <a:defRPr sz="2200" kern="1200">
                <a:solidFill>
                  <a:schemeClr val="tx1">
                    <a:lumMod val="65000"/>
                    <a:lumOff val="35000"/>
                  </a:schemeClr>
                </a:solidFill>
                <a:latin typeface="Times"/>
                <a:ea typeface="+mn-ea"/>
                <a:cs typeface="Times"/>
              </a:defRPr>
            </a:lvl1pPr>
            <a:lvl2pPr marL="457200" indent="-228600" algn="l" defTabSz="914400" rtl="0" eaLnBrk="1" latinLnBrk="0" hangingPunct="1">
              <a:spcBef>
                <a:spcPts val="600"/>
              </a:spcBef>
              <a:buClr>
                <a:schemeClr val="bg1">
                  <a:lumMod val="50000"/>
                </a:schemeClr>
              </a:buClr>
              <a:buSzPct val="75000"/>
              <a:buFont typeface="Lucida Grande"/>
              <a:buChar char="»"/>
              <a:defRPr sz="2000" kern="1200">
                <a:solidFill>
                  <a:schemeClr val="tx1">
                    <a:lumMod val="65000"/>
                    <a:lumOff val="35000"/>
                  </a:schemeClr>
                </a:solidFill>
                <a:latin typeface="Times"/>
                <a:ea typeface="+mn-ea"/>
                <a:cs typeface="Times"/>
              </a:defRPr>
            </a:lvl2pPr>
            <a:lvl3pPr marL="685800" indent="-228600" algn="l" defTabSz="914400" rtl="0" eaLnBrk="1" latinLnBrk="0" hangingPunct="1">
              <a:spcBef>
                <a:spcPts val="600"/>
              </a:spcBef>
              <a:buClr>
                <a:srgbClr val="ED1C29"/>
              </a:buClr>
              <a:buSzPct val="75000"/>
              <a:buFont typeface="Lucida Grande"/>
              <a:buChar char="-"/>
              <a:defRPr sz="1800" kern="1200">
                <a:solidFill>
                  <a:schemeClr val="tx1">
                    <a:lumMod val="65000"/>
                    <a:lumOff val="35000"/>
                  </a:schemeClr>
                </a:solidFill>
                <a:latin typeface="Times"/>
                <a:ea typeface="+mn-ea"/>
                <a:cs typeface="Times"/>
              </a:defRPr>
            </a:lvl3pPr>
            <a:lvl4pPr marL="914400" indent="-228600" algn="l" defTabSz="914400" rtl="0" eaLnBrk="1" latinLnBrk="0" hangingPunct="1">
              <a:spcBef>
                <a:spcPts val="600"/>
              </a:spcBef>
              <a:buClr>
                <a:schemeClr val="bg1">
                  <a:lumMod val="50000"/>
                </a:schemeClr>
              </a:buClr>
              <a:buSzPct val="75000"/>
              <a:buFont typeface="Wingdings" pitchFamily="2" charset="2"/>
              <a:buChar char="n"/>
              <a:defRPr sz="1800" kern="1200">
                <a:solidFill>
                  <a:schemeClr val="tx1">
                    <a:lumMod val="65000"/>
                    <a:lumOff val="35000"/>
                  </a:schemeClr>
                </a:solidFill>
                <a:latin typeface="Times"/>
                <a:ea typeface="+mn-ea"/>
                <a:cs typeface="Time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2000"/>
              </a:spcBef>
              <a:spcAft>
                <a:spcPts val="0"/>
              </a:spcAft>
              <a:buClr>
                <a:srgbClr val="ED1C29"/>
              </a:buClr>
              <a:buSzPct val="75000"/>
              <a:buFont typeface="Arial"/>
              <a:buNone/>
              <a:tabLst/>
              <a:defRPr/>
            </a:pPr>
            <a:endParaRPr kumimoji="0" lang="en-US" sz="1600" b="0" i="0" u="sng" strike="noStrike" kern="1200" cap="none" spc="0" normalizeH="0" baseline="0" noProof="0" dirty="0">
              <a:ln>
                <a:noFill/>
              </a:ln>
              <a:solidFill>
                <a:srgbClr val="525456">
                  <a:lumMod val="75000"/>
                </a:srgbClr>
              </a:solidFill>
              <a:effectLst/>
              <a:uLnTx/>
              <a:uFillTx/>
              <a:latin typeface="Arial"/>
              <a:ea typeface="+mn-ea"/>
              <a:cs typeface="Arial"/>
            </a:endParaRPr>
          </a:p>
        </p:txBody>
      </p:sp>
      <p:sp>
        <p:nvSpPr>
          <p:cNvPr id="11" name="Content Placeholder 2"/>
          <p:cNvSpPr txBox="1">
            <a:spLocks/>
          </p:cNvSpPr>
          <p:nvPr/>
        </p:nvSpPr>
        <p:spPr>
          <a:xfrm>
            <a:off x="3726996" y="2267387"/>
            <a:ext cx="2853418" cy="523125"/>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rgbClr val="ED1C29"/>
              </a:buClr>
              <a:buSzPct val="75000"/>
              <a:buFont typeface="Arial"/>
              <a:buChar char="•"/>
              <a:defRPr sz="2200" kern="1200">
                <a:solidFill>
                  <a:schemeClr val="tx1">
                    <a:lumMod val="65000"/>
                    <a:lumOff val="35000"/>
                  </a:schemeClr>
                </a:solidFill>
                <a:latin typeface="Times"/>
                <a:ea typeface="+mn-ea"/>
                <a:cs typeface="Times"/>
              </a:defRPr>
            </a:lvl1pPr>
            <a:lvl2pPr marL="457200" indent="-228600" algn="l" defTabSz="914400" rtl="0" eaLnBrk="1" latinLnBrk="0" hangingPunct="1">
              <a:spcBef>
                <a:spcPts val="600"/>
              </a:spcBef>
              <a:buClr>
                <a:schemeClr val="bg1">
                  <a:lumMod val="50000"/>
                </a:schemeClr>
              </a:buClr>
              <a:buSzPct val="75000"/>
              <a:buFont typeface="Lucida Grande"/>
              <a:buChar char="»"/>
              <a:defRPr sz="2000" kern="1200">
                <a:solidFill>
                  <a:schemeClr val="tx1">
                    <a:lumMod val="65000"/>
                    <a:lumOff val="35000"/>
                  </a:schemeClr>
                </a:solidFill>
                <a:latin typeface="Times"/>
                <a:ea typeface="+mn-ea"/>
                <a:cs typeface="Times"/>
              </a:defRPr>
            </a:lvl2pPr>
            <a:lvl3pPr marL="685800" indent="-228600" algn="l" defTabSz="914400" rtl="0" eaLnBrk="1" latinLnBrk="0" hangingPunct="1">
              <a:spcBef>
                <a:spcPts val="600"/>
              </a:spcBef>
              <a:buClr>
                <a:srgbClr val="ED1C29"/>
              </a:buClr>
              <a:buSzPct val="75000"/>
              <a:buFont typeface="Lucida Grande"/>
              <a:buChar char="-"/>
              <a:defRPr sz="1800" kern="1200">
                <a:solidFill>
                  <a:schemeClr val="tx1">
                    <a:lumMod val="65000"/>
                    <a:lumOff val="35000"/>
                  </a:schemeClr>
                </a:solidFill>
                <a:latin typeface="Times"/>
                <a:ea typeface="+mn-ea"/>
                <a:cs typeface="Times"/>
              </a:defRPr>
            </a:lvl3pPr>
            <a:lvl4pPr marL="914400" indent="-228600" algn="l" defTabSz="914400" rtl="0" eaLnBrk="1" latinLnBrk="0" hangingPunct="1">
              <a:spcBef>
                <a:spcPts val="600"/>
              </a:spcBef>
              <a:buClr>
                <a:schemeClr val="bg1">
                  <a:lumMod val="50000"/>
                </a:schemeClr>
              </a:buClr>
              <a:buSzPct val="75000"/>
              <a:buFont typeface="Wingdings" pitchFamily="2" charset="2"/>
              <a:buChar char="n"/>
              <a:defRPr sz="1800" kern="1200">
                <a:solidFill>
                  <a:schemeClr val="tx1">
                    <a:lumMod val="65000"/>
                    <a:lumOff val="35000"/>
                  </a:schemeClr>
                </a:solidFill>
                <a:latin typeface="Times"/>
                <a:ea typeface="+mn-ea"/>
                <a:cs typeface="Time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2000"/>
              </a:spcBef>
              <a:spcAft>
                <a:spcPts val="0"/>
              </a:spcAft>
              <a:buClr>
                <a:srgbClr val="ED1C29"/>
              </a:buClr>
              <a:buSzPct val="75000"/>
              <a:buFont typeface="Arial"/>
              <a:buNone/>
              <a:tabLst/>
              <a:defRPr/>
            </a:pPr>
            <a:r>
              <a:rPr kumimoji="0" lang="en-US" sz="1800" b="1" i="0" u="none" strike="noStrike" kern="1200" cap="none" spc="0" normalizeH="0" baseline="0" noProof="0" dirty="0">
                <a:ln>
                  <a:noFill/>
                </a:ln>
                <a:solidFill>
                  <a:srgbClr val="525456">
                    <a:lumMod val="75000"/>
                  </a:srgbClr>
                </a:solidFill>
                <a:effectLst/>
                <a:uLnTx/>
                <a:uFillTx/>
                <a:latin typeface="Arial"/>
                <a:ea typeface="+mn-ea"/>
                <a:cs typeface="Arial"/>
              </a:rPr>
              <a:t>BRONZE</a:t>
            </a:r>
            <a:r>
              <a:rPr kumimoji="0" lang="en-US" sz="1800" b="1" i="0" u="none" strike="noStrike" kern="1200" cap="none" spc="0" normalizeH="0" baseline="0" noProof="0" dirty="0">
                <a:ln>
                  <a:noFill/>
                </a:ln>
                <a:solidFill>
                  <a:srgbClr val="292929">
                    <a:lumMod val="65000"/>
                    <a:lumOff val="35000"/>
                  </a:srgbClr>
                </a:solidFill>
                <a:effectLst/>
                <a:uLnTx/>
                <a:uFillTx/>
                <a:latin typeface="Arial"/>
                <a:ea typeface="+mn-ea"/>
                <a:cs typeface="Arial"/>
              </a:rPr>
              <a:t> </a:t>
            </a:r>
            <a:r>
              <a:rPr kumimoji="0" lang="en-US" sz="1800" b="1" i="0" u="none" strike="noStrike" kern="1200" cap="none" spc="0" normalizeH="0" baseline="0" noProof="0" dirty="0">
                <a:ln>
                  <a:noFill/>
                </a:ln>
                <a:solidFill>
                  <a:srgbClr val="292929"/>
                </a:solidFill>
                <a:effectLst/>
                <a:uLnTx/>
                <a:uFillTx/>
                <a:latin typeface="Arial"/>
                <a:ea typeface="+mn-ea"/>
                <a:cs typeface="Arial"/>
              </a:rPr>
              <a:t>PARTNERS</a:t>
            </a:r>
          </a:p>
        </p:txBody>
      </p:sp>
      <p:pic>
        <p:nvPicPr>
          <p:cNvPr id="25" name="Picture 2" descr="http://www.knowledgeadvisors.com/wp-content/uploads/2012/08/roi.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441" t="13771" b="24641"/>
          <a:stretch/>
        </p:blipFill>
        <p:spPr bwMode="auto">
          <a:xfrm>
            <a:off x="650078" y="3694285"/>
            <a:ext cx="3921922" cy="70429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HC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7809" y="3345446"/>
            <a:ext cx="3607943" cy="1516386"/>
          </a:xfrm>
          <a:prstGeom prst="rect">
            <a:avLst/>
          </a:prstGeom>
        </p:spPr>
      </p:pic>
      <p:sp>
        <p:nvSpPr>
          <p:cNvPr id="29" name="Content Placeholder 2"/>
          <p:cNvSpPr txBox="1">
            <a:spLocks/>
          </p:cNvSpPr>
          <p:nvPr/>
        </p:nvSpPr>
        <p:spPr>
          <a:xfrm>
            <a:off x="4648200" y="1983924"/>
            <a:ext cx="3091249" cy="523125"/>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rgbClr val="ED1C29"/>
              </a:buClr>
              <a:buSzPct val="75000"/>
              <a:buFont typeface="Arial"/>
              <a:buChar char="•"/>
              <a:defRPr sz="2200" kern="1200">
                <a:solidFill>
                  <a:schemeClr val="tx1">
                    <a:lumMod val="65000"/>
                    <a:lumOff val="35000"/>
                  </a:schemeClr>
                </a:solidFill>
                <a:latin typeface="Times"/>
                <a:ea typeface="+mn-ea"/>
                <a:cs typeface="Times"/>
              </a:defRPr>
            </a:lvl1pPr>
            <a:lvl2pPr marL="457200" indent="-228600" algn="l" defTabSz="914400" rtl="0" eaLnBrk="1" latinLnBrk="0" hangingPunct="1">
              <a:spcBef>
                <a:spcPts val="600"/>
              </a:spcBef>
              <a:buClr>
                <a:schemeClr val="bg1">
                  <a:lumMod val="50000"/>
                </a:schemeClr>
              </a:buClr>
              <a:buSzPct val="75000"/>
              <a:buFont typeface="Lucida Grande"/>
              <a:buChar char="»"/>
              <a:defRPr sz="2000" kern="1200">
                <a:solidFill>
                  <a:schemeClr val="tx1">
                    <a:lumMod val="65000"/>
                    <a:lumOff val="35000"/>
                  </a:schemeClr>
                </a:solidFill>
                <a:latin typeface="Times"/>
                <a:ea typeface="+mn-ea"/>
                <a:cs typeface="Times"/>
              </a:defRPr>
            </a:lvl2pPr>
            <a:lvl3pPr marL="685800" indent="-228600" algn="l" defTabSz="914400" rtl="0" eaLnBrk="1" latinLnBrk="0" hangingPunct="1">
              <a:spcBef>
                <a:spcPts val="600"/>
              </a:spcBef>
              <a:buClr>
                <a:srgbClr val="ED1C29"/>
              </a:buClr>
              <a:buSzPct val="75000"/>
              <a:buFont typeface="Lucida Grande"/>
              <a:buChar char="-"/>
              <a:defRPr sz="1800" kern="1200">
                <a:solidFill>
                  <a:schemeClr val="tx1">
                    <a:lumMod val="65000"/>
                    <a:lumOff val="35000"/>
                  </a:schemeClr>
                </a:solidFill>
                <a:latin typeface="Times"/>
                <a:ea typeface="+mn-ea"/>
                <a:cs typeface="Times"/>
              </a:defRPr>
            </a:lvl3pPr>
            <a:lvl4pPr marL="914400" indent="-228600" algn="l" defTabSz="914400" rtl="0" eaLnBrk="1" latinLnBrk="0" hangingPunct="1">
              <a:spcBef>
                <a:spcPts val="600"/>
              </a:spcBef>
              <a:buClr>
                <a:schemeClr val="bg1">
                  <a:lumMod val="50000"/>
                </a:schemeClr>
              </a:buClr>
              <a:buSzPct val="75000"/>
              <a:buFont typeface="Wingdings" pitchFamily="2" charset="2"/>
              <a:buChar char="n"/>
              <a:defRPr sz="1800" kern="1200">
                <a:solidFill>
                  <a:schemeClr val="tx1">
                    <a:lumMod val="65000"/>
                    <a:lumOff val="35000"/>
                  </a:schemeClr>
                </a:solidFill>
                <a:latin typeface="Times"/>
                <a:ea typeface="+mn-ea"/>
                <a:cs typeface="Time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2000"/>
              </a:spcBef>
              <a:spcAft>
                <a:spcPts val="0"/>
              </a:spcAft>
              <a:buClr>
                <a:srgbClr val="ED1C29"/>
              </a:buClr>
              <a:buSzPct val="75000"/>
              <a:buFont typeface="Arial"/>
              <a:buNone/>
              <a:tabLst/>
              <a:defRPr/>
            </a:pPr>
            <a:endParaRPr kumimoji="0" lang="en-US" sz="1600" b="0" i="0" u="sng" strike="noStrike" kern="1200" cap="none" spc="0" normalizeH="0" baseline="0" noProof="0" dirty="0">
              <a:ln>
                <a:noFill/>
              </a:ln>
              <a:solidFill>
                <a:srgbClr val="525456">
                  <a:lumMod val="75000"/>
                </a:srgbClr>
              </a:solidFill>
              <a:effectLst/>
              <a:uLnTx/>
              <a:uFillTx/>
              <a:latin typeface="Arial"/>
              <a:ea typeface="+mn-ea"/>
              <a:cs typeface="Arial"/>
            </a:endParaRPr>
          </a:p>
        </p:txBody>
      </p:sp>
      <p:pic>
        <p:nvPicPr>
          <p:cNvPr id="22" name="Picture 21" descr="CTR-sponsor-seals-bronze_1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5639" y="2104534"/>
            <a:ext cx="887185" cy="887185"/>
          </a:xfrm>
          <a:prstGeom prst="rect">
            <a:avLst/>
          </a:prstGeom>
        </p:spPr>
      </p:pic>
      <p:sp>
        <p:nvSpPr>
          <p:cNvPr id="28" name="Content Placeholder 2"/>
          <p:cNvSpPr txBox="1">
            <a:spLocks/>
          </p:cNvSpPr>
          <p:nvPr/>
        </p:nvSpPr>
        <p:spPr>
          <a:xfrm>
            <a:off x="457200" y="5943600"/>
            <a:ext cx="8382000" cy="228600"/>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rgbClr val="ED1C29"/>
              </a:buClr>
              <a:buSzPct val="100000"/>
              <a:buFont typeface="Arial"/>
              <a:buChar char="•"/>
              <a:defRPr sz="2200" kern="1200">
                <a:solidFill>
                  <a:schemeClr val="bg2">
                    <a:lumMod val="50000"/>
                  </a:schemeClr>
                </a:solidFill>
                <a:latin typeface="Arial" pitchFamily="34" charset="0"/>
                <a:ea typeface="+mn-ea"/>
                <a:cs typeface="Arial" pitchFamily="34" charset="0"/>
              </a:defRPr>
            </a:lvl1pPr>
            <a:lvl2pPr marL="457200" indent="-228600" algn="l" defTabSz="914400" rtl="0" eaLnBrk="1" latinLnBrk="0" hangingPunct="1">
              <a:spcBef>
                <a:spcPts val="600"/>
              </a:spcBef>
              <a:buClr>
                <a:schemeClr val="tx2"/>
              </a:buClr>
              <a:buSzPct val="100000"/>
              <a:buFont typeface="Lucida Grande"/>
              <a:buChar char="»"/>
              <a:defRPr sz="2000" kern="1200">
                <a:solidFill>
                  <a:schemeClr val="bg2">
                    <a:lumMod val="50000"/>
                  </a:schemeClr>
                </a:solidFill>
                <a:latin typeface="Arial" pitchFamily="34" charset="0"/>
                <a:ea typeface="+mn-ea"/>
                <a:cs typeface="Arial" pitchFamily="34" charset="0"/>
              </a:defRPr>
            </a:lvl2pPr>
            <a:lvl3pPr marL="685800" indent="-228600" algn="l" defTabSz="914400" rtl="0" eaLnBrk="1" latinLnBrk="0" hangingPunct="1">
              <a:spcBef>
                <a:spcPts val="600"/>
              </a:spcBef>
              <a:buClr>
                <a:srgbClr val="ED1C29"/>
              </a:buClr>
              <a:buSzPct val="100000"/>
              <a:buFont typeface="Lucida Grande"/>
              <a:buChar char="-"/>
              <a:defRPr sz="1800" kern="1200">
                <a:solidFill>
                  <a:schemeClr val="bg2">
                    <a:lumMod val="50000"/>
                  </a:schemeClr>
                </a:solidFill>
                <a:latin typeface="Arial" pitchFamily="34" charset="0"/>
                <a:ea typeface="+mn-ea"/>
                <a:cs typeface="Arial" pitchFamily="34" charset="0"/>
              </a:defRPr>
            </a:lvl3pPr>
            <a:lvl4pPr marL="914400" indent="-228600" algn="l" defTabSz="914400" rtl="0" eaLnBrk="1" latinLnBrk="0" hangingPunct="1">
              <a:spcBef>
                <a:spcPts val="600"/>
              </a:spcBef>
              <a:buClr>
                <a:schemeClr val="tx2"/>
              </a:buClr>
              <a:buSzPct val="50000"/>
              <a:buFont typeface="Wingdings" pitchFamily="2" charset="2"/>
              <a:buChar char="§"/>
              <a:defRPr sz="1800" kern="1200" baseline="0">
                <a:solidFill>
                  <a:schemeClr val="bg2">
                    <a:lumMod val="50000"/>
                  </a:schemeClr>
                </a:solidFill>
                <a:latin typeface="Arial" pitchFamily="34" charset="0"/>
                <a:ea typeface="+mn-ea"/>
                <a:cs typeface="Arial" pitchFamily="34" charset="0"/>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2000"/>
              </a:spcBef>
              <a:spcAft>
                <a:spcPts val="0"/>
              </a:spcAft>
              <a:buClr>
                <a:srgbClr val="ED1C29"/>
              </a:buClr>
              <a:buSzPct val="100000"/>
              <a:buFont typeface="Arial"/>
              <a:buNone/>
              <a:tabLst/>
              <a:defRPr/>
            </a:pPr>
            <a:r>
              <a:rPr kumimoji="0" lang="en-US" sz="1400" b="0" i="1" u="none" strike="noStrike" kern="1200" cap="none" spc="0" normalizeH="0" baseline="0" noProof="0" dirty="0">
                <a:ln>
                  <a:noFill/>
                </a:ln>
                <a:solidFill>
                  <a:srgbClr val="525456">
                    <a:lumMod val="50000"/>
                  </a:srgbClr>
                </a:solidFill>
                <a:effectLst/>
                <a:uLnTx/>
                <a:uFillTx/>
                <a:latin typeface="Arial" pitchFamily="34" charset="0"/>
                <a:ea typeface="+mn-ea"/>
                <a:cs typeface="Arial" pitchFamily="34" charset="0"/>
              </a:rPr>
              <a:t>Bellevue University Human Capital Lab and ROI Institute are Founding Bronze Partners</a:t>
            </a:r>
          </a:p>
        </p:txBody>
      </p:sp>
    </p:spTree>
    <p:extLst>
      <p:ext uri="{BB962C8B-B14F-4D97-AF65-F5344CB8AC3E}">
        <p14:creationId xmlns:p14="http://schemas.microsoft.com/office/powerpoint/2010/main" val="2584014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Discussion</a:t>
            </a:r>
          </a:p>
        </p:txBody>
      </p:sp>
      <p:sp>
        <p:nvSpPr>
          <p:cNvPr id="3" name="Content Placeholder 2"/>
          <p:cNvSpPr>
            <a:spLocks noGrp="1"/>
          </p:cNvSpPr>
          <p:nvPr>
            <p:ph idx="1"/>
          </p:nvPr>
        </p:nvSpPr>
        <p:spPr>
          <a:xfrm>
            <a:off x="762000" y="2224767"/>
            <a:ext cx="5181600" cy="3947431"/>
          </a:xfrm>
        </p:spPr>
        <p:txBody>
          <a:bodyPr>
            <a:normAutofit/>
          </a:bodyPr>
          <a:lstStyle/>
          <a:p>
            <a:pPr marL="344488" indent="-344488">
              <a:buBlip>
                <a:blip r:embed="rId3"/>
              </a:buBlip>
              <a:tabLst>
                <a:tab pos="344488" algn="l"/>
              </a:tabLst>
            </a:pPr>
            <a:r>
              <a:rPr lang="en-US" sz="2400" dirty="0"/>
              <a:t>Review of Creating Plan Numbers</a:t>
            </a:r>
          </a:p>
          <a:p>
            <a:pPr marL="344488" indent="-344488">
              <a:buBlip>
                <a:blip r:embed="rId3"/>
              </a:buBlip>
              <a:tabLst>
                <a:tab pos="344488" algn="l"/>
              </a:tabLst>
            </a:pPr>
            <a:r>
              <a:rPr lang="en-US" sz="2400" dirty="0"/>
              <a:t>Reporting YTD Results</a:t>
            </a:r>
          </a:p>
          <a:p>
            <a:pPr marL="344488" indent="-344488">
              <a:buBlip>
                <a:blip r:embed="rId3"/>
              </a:buBlip>
              <a:tabLst>
                <a:tab pos="344488" algn="l"/>
              </a:tabLst>
            </a:pPr>
            <a:r>
              <a:rPr lang="en-US" sz="2400" dirty="0"/>
              <a:t>Making Forecasts</a:t>
            </a:r>
          </a:p>
          <a:p>
            <a:pPr marL="344488" indent="-344488">
              <a:buBlip>
                <a:blip r:embed="rId3"/>
              </a:buBlip>
            </a:pPr>
            <a:r>
              <a:rPr lang="en-US" sz="2400" dirty="0"/>
              <a:t>Q&amp;A</a:t>
            </a:r>
          </a:p>
          <a:p>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05600" y="4572000"/>
            <a:ext cx="2022475" cy="1066800"/>
          </a:xfrm>
          <a:prstGeom prst="rect">
            <a:avLst/>
          </a:prstGeom>
        </p:spPr>
      </p:pic>
    </p:spTree>
    <p:extLst>
      <p:ext uri="{BB962C8B-B14F-4D97-AF65-F5344CB8AC3E}">
        <p14:creationId xmlns:p14="http://schemas.microsoft.com/office/powerpoint/2010/main" val="1467491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Creating Plan Numbers</a:t>
            </a:r>
          </a:p>
        </p:txBody>
      </p:sp>
      <p:sp>
        <p:nvSpPr>
          <p:cNvPr id="4" name="Footer Placeholder 3"/>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                                  www.centerfortalentreporting.org</a:t>
            </a:r>
          </a:p>
        </p:txBody>
      </p:sp>
      <p:sp>
        <p:nvSpPr>
          <p:cNvPr id="5" name="Slide Number Placeholder 4"/>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9839A26-2E62-4332-8381-306FE67E17B4}"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5468938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L&amp;D Summary Report</a:t>
            </a: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                                  www.centerfortalentreporting.org</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94A5B6-A587-BD47-8B1E-DC3DA0554FCF}"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7" name="Down Arrow 6"/>
          <p:cNvSpPr/>
          <p:nvPr/>
        </p:nvSpPr>
        <p:spPr>
          <a:xfrm rot="10800000" flipV="1">
            <a:off x="5988503" y="1066800"/>
            <a:ext cx="484632" cy="860986"/>
          </a:xfrm>
          <a:prstGeom prst="downArrow">
            <a:avLst/>
          </a:prstGeom>
          <a:gradFill>
            <a:gsLst>
              <a:gs pos="0">
                <a:schemeClr val="tx2">
                  <a:lumMod val="50000"/>
                </a:schemeClr>
              </a:gs>
              <a:gs pos="34000">
                <a:schemeClr val="tx2">
                  <a:lumMod val="75000"/>
                </a:schemeClr>
              </a:gs>
              <a:gs pos="100000">
                <a:schemeClr val="tx2"/>
              </a:gs>
            </a:gsLst>
            <a:lin ang="16200000" scaled="0"/>
          </a:gradFill>
          <a:ln>
            <a:noFill/>
          </a:ln>
        </p:spPr>
        <p:style>
          <a:lnRef idx="1">
            <a:schemeClr val="accent1"/>
          </a:lnRef>
          <a:fillRef idx="1001">
            <a:schemeClr val="dk2"/>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Down Arrow 7"/>
          <p:cNvSpPr/>
          <p:nvPr/>
        </p:nvSpPr>
        <p:spPr>
          <a:xfrm rot="10800000" flipH="1">
            <a:off x="5296445" y="6008913"/>
            <a:ext cx="45719" cy="200025"/>
          </a:xfrm>
          <a:prstGeom prst="downArrow">
            <a:avLst/>
          </a:prstGeom>
          <a:gradFill>
            <a:gsLst>
              <a:gs pos="0">
                <a:schemeClr val="tx2">
                  <a:lumMod val="50000"/>
                </a:schemeClr>
              </a:gs>
              <a:gs pos="34000">
                <a:schemeClr val="tx2">
                  <a:lumMod val="75000"/>
                </a:schemeClr>
              </a:gs>
              <a:gs pos="100000">
                <a:schemeClr val="tx2"/>
              </a:gs>
            </a:gsLst>
            <a:lin ang="16200000" scaled="0"/>
          </a:gradFill>
          <a:ln>
            <a:noFill/>
          </a:ln>
        </p:spPr>
        <p:style>
          <a:lnRef idx="1">
            <a:schemeClr val="accent1"/>
          </a:lnRef>
          <a:fillRef idx="1001">
            <a:schemeClr val="dk2"/>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5" name="Object 4">
            <a:extLst>
              <a:ext uri="{FF2B5EF4-FFF2-40B4-BE49-F238E27FC236}">
                <a16:creationId xmlns:a16="http://schemas.microsoft.com/office/drawing/2014/main" id="{2CA9EBF5-DC92-442A-ADE0-8F6B0BEDFC9C}"/>
              </a:ext>
            </a:extLst>
          </p:cNvPr>
          <p:cNvGraphicFramePr>
            <a:graphicFrameLocks noChangeAspect="1"/>
          </p:cNvGraphicFramePr>
          <p:nvPr>
            <p:extLst>
              <p:ext uri="{D42A27DB-BD31-4B8C-83A1-F6EECF244321}">
                <p14:modId xmlns:p14="http://schemas.microsoft.com/office/powerpoint/2010/main" val="4101643087"/>
              </p:ext>
            </p:extLst>
          </p:nvPr>
        </p:nvGraphicFramePr>
        <p:xfrm>
          <a:off x="685800" y="2087563"/>
          <a:ext cx="7918450" cy="4343400"/>
        </p:xfrm>
        <a:graphic>
          <a:graphicData uri="http://schemas.openxmlformats.org/presentationml/2006/ole">
            <mc:AlternateContent xmlns:mc="http://schemas.openxmlformats.org/markup-compatibility/2006">
              <mc:Choice xmlns:v="urn:schemas-microsoft-com:vml" Requires="v">
                <p:oleObj name="Worksheet" r:id="rId2" imgW="12334910" imgH="5353116" progId="Excel.Sheet.12">
                  <p:embed/>
                </p:oleObj>
              </mc:Choice>
              <mc:Fallback>
                <p:oleObj name="Worksheet" r:id="rId2" imgW="12334910" imgH="5353116" progId="Excel.Sheet.12">
                  <p:embed/>
                  <p:pic>
                    <p:nvPicPr>
                      <p:cNvPr id="5" name="Object 4">
                        <a:extLst>
                          <a:ext uri="{FF2B5EF4-FFF2-40B4-BE49-F238E27FC236}">
                            <a16:creationId xmlns:a16="http://schemas.microsoft.com/office/drawing/2014/main" id="{2CA9EBF5-DC92-442A-ADE0-8F6B0BEDFC9C}"/>
                          </a:ext>
                        </a:extLst>
                      </p:cNvPr>
                      <p:cNvPicPr/>
                      <p:nvPr/>
                    </p:nvPicPr>
                    <p:blipFill>
                      <a:blip r:embed="rId3"/>
                      <a:stretch>
                        <a:fillRect/>
                      </a:stretch>
                    </p:blipFill>
                    <p:spPr>
                      <a:xfrm>
                        <a:off x="685800" y="2087563"/>
                        <a:ext cx="7918450" cy="4343400"/>
                      </a:xfrm>
                      <a:prstGeom prst="rect">
                        <a:avLst/>
                      </a:prstGeom>
                    </p:spPr>
                  </p:pic>
                </p:oleObj>
              </mc:Fallback>
            </mc:AlternateContent>
          </a:graphicData>
        </a:graphic>
      </p:graphicFrame>
    </p:spTree>
    <p:extLst>
      <p:ext uri="{BB962C8B-B14F-4D97-AF65-F5344CB8AC3E}">
        <p14:creationId xmlns:p14="http://schemas.microsoft.com/office/powerpoint/2010/main" val="415291157"/>
      </p:ext>
    </p:extLst>
  </p:cSld>
  <p:clrMapOvr>
    <a:masterClrMapping/>
  </p:clrMapOvr>
</p:sld>
</file>

<file path=ppt/theme/theme1.xml><?xml version="1.0" encoding="utf-8"?>
<a:theme xmlns:a="http://schemas.openxmlformats.org/drawingml/2006/main" name="Advantage">
  <a:themeElements>
    <a:clrScheme name="TDRP">
      <a:dk1>
        <a:srgbClr val="292929"/>
      </a:dk1>
      <a:lt1>
        <a:sysClr val="window" lastClr="FFFFFF"/>
      </a:lt1>
      <a:dk2>
        <a:srgbClr val="ED1C29"/>
      </a:dk2>
      <a:lt2>
        <a:srgbClr val="525456"/>
      </a:lt2>
      <a:accent1>
        <a:srgbClr val="FFFFFF"/>
      </a:accent1>
      <a:accent2>
        <a:srgbClr val="48AD97"/>
      </a:accent2>
      <a:accent3>
        <a:srgbClr val="97CB64"/>
      </a:accent3>
      <a:accent4>
        <a:srgbClr val="FCEF47"/>
      </a:accent4>
      <a:accent5>
        <a:srgbClr val="F68B33"/>
      </a:accent5>
      <a:accent6>
        <a:srgbClr val="525456"/>
      </a:accent6>
      <a:hlink>
        <a:srgbClr val="0000FF"/>
      </a:hlink>
      <a:folHlink>
        <a:srgbClr val="800080"/>
      </a:folHlink>
    </a:clrScheme>
    <a:fontScheme name="TDRP">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tx2">
                <a:lumMod val="50000"/>
              </a:schemeClr>
            </a:gs>
            <a:gs pos="34000">
              <a:schemeClr val="tx2">
                <a:lumMod val="75000"/>
              </a:schemeClr>
            </a:gs>
            <a:gs pos="100000">
              <a:schemeClr val="tx2"/>
            </a:gs>
          </a:gsLst>
          <a:lin ang="16200000" scaled="0"/>
        </a:gradFill>
        <a:ln>
          <a:noFill/>
        </a:ln>
      </a:spPr>
      <a:bodyPr rtlCol="0" anchor="ctr"/>
      <a:lstStyle>
        <a:defPPr algn="ctr">
          <a:defRPr/>
        </a:defPPr>
      </a:lstStyle>
      <a:style>
        <a:lnRef idx="1">
          <a:schemeClr val="accent1"/>
        </a:lnRef>
        <a:fillRef idx="1001">
          <a:schemeClr val="dk2"/>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1532</TotalTime>
  <Words>3325</Words>
  <Application>Microsoft Office PowerPoint</Application>
  <PresentationFormat>On-screen Show (4:3)</PresentationFormat>
  <Paragraphs>437</Paragraphs>
  <Slides>49</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6" baseType="lpstr">
      <vt:lpstr>Arial</vt:lpstr>
      <vt:lpstr>Calibri</vt:lpstr>
      <vt:lpstr>Lucida Grande</vt:lpstr>
      <vt:lpstr>Times New Roman</vt:lpstr>
      <vt:lpstr>Wingdings</vt:lpstr>
      <vt:lpstr>Advantage</vt:lpstr>
      <vt:lpstr>Worksheet</vt:lpstr>
      <vt:lpstr>Reporting YTD Results and Making Forecasts  Number 8 in the Nine-part Series</vt:lpstr>
      <vt:lpstr>Logistics for Today’s Webinar</vt:lpstr>
      <vt:lpstr>Your Facilitator</vt:lpstr>
      <vt:lpstr>The Center for Talent Reporting: The Home of TDRp</vt:lpstr>
      <vt:lpstr>Our Partners </vt:lpstr>
      <vt:lpstr>Our Partners </vt:lpstr>
      <vt:lpstr>Today’s Discussion</vt:lpstr>
      <vt:lpstr>Review of Creating Plan Numbers</vt:lpstr>
      <vt:lpstr>L&amp;D Summary Report</vt:lpstr>
      <vt:lpstr>Program Report for L&amp;D Programs in Support of the Goal to Reduce Injuries </vt:lpstr>
      <vt:lpstr>Operations Report for L&amp;D</vt:lpstr>
      <vt:lpstr>Planning Summary</vt:lpstr>
      <vt:lpstr>Reporting YTD Results</vt:lpstr>
      <vt:lpstr>Program Report for L&amp;D Programs in Support of the Goal to Reduce Injuries </vt:lpstr>
      <vt:lpstr>Why Are YTD Results Important?</vt:lpstr>
      <vt:lpstr>Year-to-Date (YTD) Results</vt:lpstr>
      <vt:lpstr>Reporting Efficiency Measures</vt:lpstr>
      <vt:lpstr>Year-to-Date (YTD) Results</vt:lpstr>
      <vt:lpstr>Reporting Effectiveness Measures I</vt:lpstr>
      <vt:lpstr>Reporting Effectiveness Measures II</vt:lpstr>
      <vt:lpstr>Year-to-Date (YTD) Results</vt:lpstr>
      <vt:lpstr>Reporting Outcome Measures Outcome Data Available</vt:lpstr>
      <vt:lpstr>Year-to-Date (YTD) Results</vt:lpstr>
      <vt:lpstr>Reporting Outcome Measures Outcome Data Not Available I</vt:lpstr>
      <vt:lpstr>Reporting Outcome Measures Outcome Data Not Available II</vt:lpstr>
      <vt:lpstr>Making Forecasts</vt:lpstr>
      <vt:lpstr>Why Are Forecasts Important?</vt:lpstr>
      <vt:lpstr>Forecasting: An Essential Element to  Execution</vt:lpstr>
      <vt:lpstr>Making Forecasts</vt:lpstr>
      <vt:lpstr>Making Forecasts</vt:lpstr>
      <vt:lpstr>Making Forecasts (continued)</vt:lpstr>
      <vt:lpstr>Making Forecasts Outcome Measures</vt:lpstr>
      <vt:lpstr>Making Forecasts for Outcome Measures YTD Outcome Data Available </vt:lpstr>
      <vt:lpstr>Making Forecasts Outcome Measures</vt:lpstr>
      <vt:lpstr>Making Forecasts for Outcome Measures  YTD Outcome Data Not Available </vt:lpstr>
      <vt:lpstr>Making Forecasts Efficiency and Effectiveness Measures</vt:lpstr>
      <vt:lpstr>Making Forecasts Efficiency Measures</vt:lpstr>
      <vt:lpstr>Example of Seasonality: Table</vt:lpstr>
      <vt:lpstr>Making Forecasts Efficiency Measures </vt:lpstr>
      <vt:lpstr>Making Forecasts of Efficiency Measures</vt:lpstr>
      <vt:lpstr>Making Forecasts Effectiveness Measures</vt:lpstr>
      <vt:lpstr>Making Forecasts Effectiveness Measures</vt:lpstr>
      <vt:lpstr>Making Forecasts of Effectiveness Measures</vt:lpstr>
      <vt:lpstr>Learn More</vt:lpstr>
      <vt:lpstr>Learn More about Measurement &amp; Reporting, TDRp</vt:lpstr>
      <vt:lpstr>Ways to Accelerate Your Mastery</vt:lpstr>
      <vt:lpstr>Measurement Demystified Workshop</vt:lpstr>
      <vt:lpstr>Become a Member of the Center for Talent Reporting</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Vance</dc:creator>
  <cp:lastModifiedBy>David Vance</cp:lastModifiedBy>
  <cp:revision>113</cp:revision>
  <dcterms:created xsi:type="dcterms:W3CDTF">2021-05-03T17:44:00Z</dcterms:created>
  <dcterms:modified xsi:type="dcterms:W3CDTF">2022-11-14T22:59:21Z</dcterms:modified>
</cp:coreProperties>
</file>