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84" r:id="rId4"/>
    <p:sldMasterId id="2147483690" r:id="rId5"/>
  </p:sldMasterIdLst>
  <p:notesMasterIdLst>
    <p:notesMasterId r:id="rId52"/>
  </p:notesMasterIdLst>
  <p:sldIdLst>
    <p:sldId id="257" r:id="rId6"/>
    <p:sldId id="258" r:id="rId7"/>
    <p:sldId id="785" r:id="rId8"/>
    <p:sldId id="389" r:id="rId9"/>
    <p:sldId id="1680" r:id="rId10"/>
    <p:sldId id="262" r:id="rId11"/>
    <p:sldId id="263" r:id="rId12"/>
    <p:sldId id="748" r:id="rId13"/>
    <p:sldId id="754" r:id="rId14"/>
    <p:sldId id="350" r:id="rId15"/>
    <p:sldId id="757" r:id="rId16"/>
    <p:sldId id="756" r:id="rId17"/>
    <p:sldId id="1679" r:id="rId18"/>
    <p:sldId id="758" r:id="rId19"/>
    <p:sldId id="759" r:id="rId20"/>
    <p:sldId id="358" r:id="rId21"/>
    <p:sldId id="781" r:id="rId22"/>
    <p:sldId id="360" r:id="rId23"/>
    <p:sldId id="362" r:id="rId24"/>
    <p:sldId id="363" r:id="rId25"/>
    <p:sldId id="361" r:id="rId26"/>
    <p:sldId id="772" r:id="rId27"/>
    <p:sldId id="365" r:id="rId28"/>
    <p:sldId id="367" r:id="rId29"/>
    <p:sldId id="368" r:id="rId30"/>
    <p:sldId id="778" r:id="rId31"/>
    <p:sldId id="779" r:id="rId32"/>
    <p:sldId id="366" r:id="rId33"/>
    <p:sldId id="375" r:id="rId34"/>
    <p:sldId id="377" r:id="rId35"/>
    <p:sldId id="782" r:id="rId36"/>
    <p:sldId id="783" r:id="rId37"/>
    <p:sldId id="376" r:id="rId38"/>
    <p:sldId id="400" r:id="rId39"/>
    <p:sldId id="382" r:id="rId40"/>
    <p:sldId id="383" r:id="rId41"/>
    <p:sldId id="784" r:id="rId42"/>
    <p:sldId id="381" r:id="rId43"/>
    <p:sldId id="337" r:id="rId44"/>
    <p:sldId id="773" r:id="rId45"/>
    <p:sldId id="1698" r:id="rId46"/>
    <p:sldId id="1700" r:id="rId47"/>
    <p:sldId id="1701" r:id="rId48"/>
    <p:sldId id="1699" r:id="rId49"/>
    <p:sldId id="395" r:id="rId50"/>
    <p:sldId id="77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CB49-2103-4B4E-961F-A4FA245767A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B3E8-D46D-47F2-9F1B-CCE6D174B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7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B8F3C-3DB4-8849-BEE5-29187FCFA79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CB237-2281-46B9-A09A-1F3A1B32414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3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POLL #1: What is your HR Function (check all that apply)</a:t>
            </a:r>
          </a:p>
          <a:p>
            <a:pPr marL="166615" indent="-166615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Learning &amp; Development</a:t>
            </a:r>
          </a:p>
          <a:p>
            <a:pPr marL="166615" indent="-166615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</a:t>
            </a:r>
          </a:p>
          <a:p>
            <a:pPr marL="166615" indent="-166615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Capability Development (career planning and progression)</a:t>
            </a:r>
          </a:p>
          <a:p>
            <a:pPr marL="166615" indent="-166615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Talent Acquisition</a:t>
            </a:r>
          </a:p>
          <a:p>
            <a:pPr marL="166615" indent="-166615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B8F3C-3DB4-8849-BEE5-29187FCFA79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-image.jpg"/>
          <p:cNvPicPr>
            <a:picLocks noChangeAspect="1"/>
          </p:cNvPicPr>
          <p:nvPr userDrawn="1"/>
        </p:nvPicPr>
        <p:blipFill rotWithShape="1">
          <a:blip r:embed="rId2" cstate="screen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620" y="228600"/>
            <a:ext cx="4178579" cy="4191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17534" y="52069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By First Last</a:t>
            </a:r>
          </a:p>
          <a:p>
            <a:r>
              <a:rPr lang="en-US" dirty="0"/>
              <a:t>2.6.12</a:t>
            </a:r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828800"/>
            <a:ext cx="3657600" cy="1295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629400" y="152400"/>
            <a:ext cx="1524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6629400" y="152400"/>
            <a:ext cx="1524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" y="4724398"/>
            <a:ext cx="379095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1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04800"/>
            <a:ext cx="7556313" cy="1316736"/>
          </a:xfrm>
        </p:spPr>
        <p:txBody>
          <a:bodyPr/>
          <a:lstStyle>
            <a:lvl1pPr>
              <a:defRPr>
                <a:solidFill>
                  <a:srgbClr val="ED1C2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52600"/>
            <a:ext cx="8354173" cy="4419600"/>
          </a:xfrm>
        </p:spPr>
        <p:txBody>
          <a:bodyPr>
            <a:noAutofit/>
          </a:bodyPr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8474" y="6423585"/>
            <a:ext cx="605332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85165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3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7556313" cy="1317626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3B4513D-F168-42F0-B207-97ECE84050DC}" type="datetime1">
              <a:rPr lang="en-US" smtClean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</a:t>
            </a:r>
          </a:p>
        </p:txBody>
      </p:sp>
    </p:spTree>
    <p:extLst>
      <p:ext uri="{BB962C8B-B14F-4D97-AF65-F5344CB8AC3E}">
        <p14:creationId xmlns:p14="http://schemas.microsoft.com/office/powerpoint/2010/main" val="3911002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Center for Talent Reporting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8475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800600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448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04800"/>
            <a:ext cx="7556313" cy="1316736"/>
          </a:xfrm>
        </p:spPr>
        <p:txBody>
          <a:bodyPr/>
          <a:lstStyle>
            <a:lvl1pPr>
              <a:defRPr>
                <a:solidFill>
                  <a:srgbClr val="ED1C2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52600"/>
            <a:ext cx="8354173" cy="4419600"/>
          </a:xfrm>
        </p:spPr>
        <p:txBody>
          <a:bodyPr>
            <a:noAutofit/>
          </a:bodyPr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8474" y="6423585"/>
            <a:ext cx="605332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85165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8475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800600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180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04800"/>
            <a:ext cx="7556313" cy="1316736"/>
          </a:xfrm>
        </p:spPr>
        <p:txBody>
          <a:bodyPr/>
          <a:lstStyle>
            <a:lvl1pPr>
              <a:defRPr>
                <a:solidFill>
                  <a:srgbClr val="ED1C2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52600"/>
            <a:ext cx="8354173" cy="4419600"/>
          </a:xfrm>
        </p:spPr>
        <p:txBody>
          <a:bodyPr>
            <a:noAutofit/>
          </a:bodyPr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8474" y="6423585"/>
            <a:ext cx="605332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85165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6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8475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800600" y="1755647"/>
            <a:ext cx="4073526" cy="4416552"/>
          </a:xfrm>
        </p:spPr>
        <p:txBody>
          <a:bodyPr/>
          <a:lstStyle>
            <a:lvl1pPr marL="228600" indent="-228600">
              <a:buClr>
                <a:srgbClr val="ED1C29"/>
              </a:buClr>
              <a:buFont typeface="Arial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>
                <a:latin typeface="Arial" pitchFamily="34" charset="0"/>
                <a:cs typeface="Arial" pitchFamily="34" charset="0"/>
              </a:defRPr>
            </a:lvl2pPr>
            <a:lvl3pPr marL="685800" indent="-228600">
              <a:buClr>
                <a:srgbClr val="ED1C29"/>
              </a:buClr>
              <a:buFont typeface="Lucida Grande"/>
              <a:buChar char="-"/>
              <a:defRPr>
                <a:latin typeface="Arial" pitchFamily="34" charset="0"/>
                <a:cs typeface="Arial" pitchFamily="34" charset="0"/>
              </a:defRPr>
            </a:lvl3pPr>
            <a:lvl4pPr marL="914400" indent="-228600">
              <a:buClr>
                <a:schemeClr val="tx2"/>
              </a:buClr>
              <a:buFont typeface="Wingdings" pitchFamily="2" charset="2"/>
              <a:buChar char="§"/>
              <a:defRPr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883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lang="en-US" sz="3200" b="0" i="1" kern="1200" dirty="0">
                <a:solidFill>
                  <a:srgbClr val="ED1C2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0FC2-C65E-40CF-8352-88C749E04BC8}" type="datetime5">
              <a:rPr lang="en-US" smtClean="0">
                <a:solidFill>
                  <a:srgbClr val="292929">
                    <a:lumMod val="75000"/>
                    <a:lumOff val="25000"/>
                  </a:srgbClr>
                </a:solidFill>
              </a:rPr>
              <a:t>6-Sep-22</a:t>
            </a:fld>
            <a:endParaRPr lang="en-US" dirty="0">
              <a:solidFill>
                <a:srgbClr val="29292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6798" y="381006"/>
            <a:ext cx="609600" cy="365125"/>
          </a:xfrm>
        </p:spPr>
        <p:txBody>
          <a:bodyPr/>
          <a:lstStyle/>
          <a:p>
            <a:fld id="{CB94A5B6-A587-BD47-8B1E-DC3DA0554F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3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304800"/>
            <a:ext cx="7556313" cy="1316736"/>
          </a:xfrm>
        </p:spPr>
        <p:txBody>
          <a:bodyPr/>
          <a:lstStyle>
            <a:lvl1pPr>
              <a:defRPr sz="3200">
                <a:solidFill>
                  <a:srgbClr val="ED1C2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6" y="1752600"/>
            <a:ext cx="8354173" cy="4419600"/>
          </a:xfrm>
        </p:spPr>
        <p:txBody>
          <a:bodyPr>
            <a:noAutofit/>
          </a:bodyPr>
          <a:lstStyle>
            <a:lvl1pPr marL="171450" indent="-171450">
              <a:buClr>
                <a:srgbClr val="ED1C29"/>
              </a:buClr>
              <a:buFont typeface="Arial"/>
              <a:buChar char="•"/>
              <a:defRPr sz="20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2"/>
              </a:buClr>
              <a:defRPr sz="1800">
                <a:latin typeface="Arial" pitchFamily="34" charset="0"/>
                <a:cs typeface="Arial" pitchFamily="34" charset="0"/>
              </a:defRPr>
            </a:lvl2pPr>
            <a:lvl3pPr marL="514350" indent="-171450">
              <a:buClr>
                <a:srgbClr val="ED1C29"/>
              </a:buClr>
              <a:buFont typeface="Lucida Grande"/>
              <a:buChar char="-"/>
              <a:defRPr sz="1600">
                <a:latin typeface="Arial" pitchFamily="34" charset="0"/>
                <a:cs typeface="Arial" pitchFamily="34" charset="0"/>
              </a:defRPr>
            </a:lvl3pPr>
            <a:lvl4pPr marL="685800" indent="-171450">
              <a:buClr>
                <a:schemeClr val="tx2"/>
              </a:buClr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19047" y="642359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F4418034-63F7-4D77-B94E-02B4A672978A}" type="datetime5">
              <a:rPr lang="en-US" smtClean="0">
                <a:solidFill>
                  <a:srgbClr val="292929">
                    <a:lumMod val="75000"/>
                    <a:lumOff val="25000"/>
                  </a:srgbClr>
                </a:solidFill>
              </a:rPr>
              <a:t>6-Sep-22</a:t>
            </a:fld>
            <a:endParaRPr lang="en-US" dirty="0">
              <a:solidFill>
                <a:srgbClr val="29292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8474" y="6423585"/>
            <a:ext cx="6053328" cy="365760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8238" y="282574"/>
            <a:ext cx="85165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24200"/>
            <a:ext cx="7556313" cy="1317626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00DBE00-1E27-499C-B437-EFF012A669A4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Center For Talent Reporting                                  www.centerfortalentreporting.org</a:t>
            </a:r>
          </a:p>
        </p:txBody>
      </p:sp>
    </p:spTree>
    <p:extLst>
      <p:ext uri="{BB962C8B-B14F-4D97-AF65-F5344CB8AC3E}">
        <p14:creationId xmlns:p14="http://schemas.microsoft.com/office/powerpoint/2010/main" val="73354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8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BDBDBD"/>
              </a:gs>
              <a:gs pos="35000">
                <a:schemeClr val="accent1">
                  <a:shade val="93000"/>
                  <a:satMod val="130000"/>
                </a:schemeClr>
              </a:gs>
              <a:gs pos="100000">
                <a:srgbClr val="F8F8F8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19067" y="282574"/>
            <a:ext cx="642097" cy="59436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68235" y="282574"/>
            <a:ext cx="85166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82574"/>
            <a:ext cx="7556313" cy="13176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752600"/>
            <a:ext cx="835417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6798" y="3810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8474" y="6324600"/>
            <a:ext cx="8357616" cy="0"/>
          </a:xfrm>
          <a:prstGeom prst="line">
            <a:avLst/>
          </a:prstGeom>
          <a:ln>
            <a:solidFill>
              <a:srgbClr val="ED1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474" y="6423586"/>
            <a:ext cx="6054726" cy="366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1" y="983162"/>
            <a:ext cx="586249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i="1" kern="1200">
          <a:solidFill>
            <a:srgbClr val="ED1C2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D1C29"/>
        </a:buClr>
        <a:buSzPct val="100000"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»"/>
        <a:defRPr sz="20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-"/>
        <a:defRPr sz="18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2"/>
        </a:buClr>
        <a:buSzPct val="50000"/>
        <a:buFont typeface="Wingdings" pitchFamily="2" charset="2"/>
        <a:buChar char=""/>
        <a:defRPr sz="1800" kern="1200" baseline="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BDBDBD"/>
              </a:gs>
              <a:gs pos="35000">
                <a:schemeClr val="accent1">
                  <a:shade val="93000"/>
                  <a:satMod val="130000"/>
                </a:schemeClr>
              </a:gs>
              <a:gs pos="100000">
                <a:srgbClr val="F8F8F8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19067" y="282574"/>
            <a:ext cx="642097" cy="59436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68235" y="282574"/>
            <a:ext cx="85166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82574"/>
            <a:ext cx="7556313" cy="13176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752600"/>
            <a:ext cx="835417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6798" y="3810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8474" y="6324600"/>
            <a:ext cx="8357616" cy="0"/>
          </a:xfrm>
          <a:prstGeom prst="line">
            <a:avLst/>
          </a:prstGeom>
          <a:ln>
            <a:solidFill>
              <a:srgbClr val="ED1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474" y="6423586"/>
            <a:ext cx="6054726" cy="366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1" y="983162"/>
            <a:ext cx="586249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04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i="1" kern="1200">
          <a:solidFill>
            <a:srgbClr val="ED1C2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D1C29"/>
        </a:buClr>
        <a:buSzPct val="100000"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»"/>
        <a:defRPr sz="20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-"/>
        <a:defRPr sz="18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2"/>
        </a:buClr>
        <a:buSzPct val="50000"/>
        <a:buFont typeface="Wingdings" pitchFamily="2" charset="2"/>
        <a:buChar char=""/>
        <a:defRPr sz="1800" kern="1200" baseline="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BDBDBD"/>
              </a:gs>
              <a:gs pos="35000">
                <a:schemeClr val="accent1">
                  <a:shade val="93000"/>
                  <a:satMod val="130000"/>
                </a:schemeClr>
              </a:gs>
              <a:gs pos="100000">
                <a:srgbClr val="F8F8F8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19067" y="282574"/>
            <a:ext cx="642097" cy="59436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68235" y="282574"/>
            <a:ext cx="85166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82574"/>
            <a:ext cx="7556313" cy="13176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752600"/>
            <a:ext cx="835417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6798" y="3810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8474" y="6324600"/>
            <a:ext cx="8357616" cy="0"/>
          </a:xfrm>
          <a:prstGeom prst="line">
            <a:avLst/>
          </a:prstGeom>
          <a:ln>
            <a:solidFill>
              <a:srgbClr val="ED1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474" y="6423586"/>
            <a:ext cx="6054726" cy="366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1" y="983162"/>
            <a:ext cx="586249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73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i="1" kern="1200">
          <a:solidFill>
            <a:srgbClr val="ED1C2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D1C29"/>
        </a:buClr>
        <a:buSzPct val="100000"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»"/>
        <a:defRPr sz="20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-"/>
        <a:defRPr sz="18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2"/>
        </a:buClr>
        <a:buSzPct val="50000"/>
        <a:buFont typeface="Wingdings" pitchFamily="2" charset="2"/>
        <a:buChar char=""/>
        <a:defRPr sz="1800" kern="1200" baseline="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BDBDBD"/>
              </a:gs>
              <a:gs pos="35000">
                <a:schemeClr val="accent1">
                  <a:shade val="93000"/>
                  <a:satMod val="130000"/>
                </a:schemeClr>
              </a:gs>
              <a:gs pos="100000">
                <a:srgbClr val="F8F8F8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19067" y="282574"/>
            <a:ext cx="642097" cy="59436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68235" y="282574"/>
            <a:ext cx="85166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82574"/>
            <a:ext cx="7556313" cy="13176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752600"/>
            <a:ext cx="835417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6798" y="3810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8474" y="6324600"/>
            <a:ext cx="8357616" cy="0"/>
          </a:xfrm>
          <a:prstGeom prst="line">
            <a:avLst/>
          </a:prstGeom>
          <a:ln>
            <a:solidFill>
              <a:srgbClr val="ED1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474" y="6423586"/>
            <a:ext cx="6054726" cy="366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1" y="983162"/>
            <a:ext cx="586249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4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3" r:id="rId2"/>
    <p:sldLayoutId id="2147483704" r:id="rId3"/>
    <p:sldLayoutId id="2147483705" r:id="rId4"/>
    <p:sldLayoutId id="2147483709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i="1" kern="1200">
          <a:solidFill>
            <a:srgbClr val="ED1C2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D1C29"/>
        </a:buClr>
        <a:buSzPct val="100000"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»"/>
        <a:defRPr sz="20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-"/>
        <a:defRPr sz="18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2"/>
        </a:buClr>
        <a:buSzPct val="50000"/>
        <a:buFont typeface="Wingdings" pitchFamily="2" charset="2"/>
        <a:buChar char=""/>
        <a:defRPr sz="1800" kern="1200" baseline="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BDBDBD"/>
              </a:gs>
              <a:gs pos="35000">
                <a:schemeClr val="accent1">
                  <a:shade val="93000"/>
                  <a:satMod val="130000"/>
                </a:schemeClr>
              </a:gs>
              <a:gs pos="100000">
                <a:srgbClr val="F8F8F8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19067" y="282574"/>
            <a:ext cx="642097" cy="59436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68235" y="282574"/>
            <a:ext cx="85166" cy="13176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282574"/>
            <a:ext cx="7556313" cy="13176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752600"/>
            <a:ext cx="835417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6798" y="3810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8474" y="6324600"/>
            <a:ext cx="8357616" cy="0"/>
          </a:xfrm>
          <a:prstGeom prst="line">
            <a:avLst/>
          </a:prstGeom>
          <a:ln>
            <a:solidFill>
              <a:srgbClr val="ED1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7190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August 19,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474" y="6423586"/>
            <a:ext cx="6054726" cy="366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1" y="983162"/>
            <a:ext cx="586249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2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707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i="1" kern="1200">
          <a:solidFill>
            <a:srgbClr val="ED1C29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ED1C29"/>
        </a:buClr>
        <a:buSzPct val="100000"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»"/>
        <a:defRPr sz="20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Lucida Grande"/>
        <a:buChar char="-"/>
        <a:defRPr sz="1800" kern="120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2"/>
        </a:buClr>
        <a:buSzPct val="50000"/>
        <a:buFont typeface="Wingdings" pitchFamily="2" charset="2"/>
        <a:buChar char=""/>
        <a:defRPr sz="1800" kern="1200" baseline="0">
          <a:solidFill>
            <a:schemeClr val="bg2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5B01B.0FD91C3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amazon.com/Measurement-Demystified-Creating-Analytics-Reporting/dp/1950496899/ref=sr_1_1?crid=TMTOJ0Y9EA3K&amp;dchild=1&amp;keywords=measurement+demystified&amp;qid=1605377474&amp;sprefix=measureemnt+demys%2Caps%2C186&amp;sr=8-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Vance@CenterforTalentReporting.org" TargetMode="External"/><Relationship Id="rId2" Type="http://schemas.openxmlformats.org/officeDocument/2006/relationships/hyperlink" Target="http://www.centerfortalentreporting.org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3886200" cy="2472266"/>
          </a:xfrm>
        </p:spPr>
        <p:txBody>
          <a:bodyPr>
            <a:noAutofit/>
          </a:bodyPr>
          <a:lstStyle/>
          <a:p>
            <a:br>
              <a:rPr lang="en-US" sz="3600" b="1" dirty="0"/>
            </a:br>
            <a:r>
              <a:rPr lang="en-US" sz="4000" b="1" dirty="0"/>
              <a:t>The Three TDRp Management Reports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2400" b="1" dirty="0"/>
              <a:t>#6 in the Nine-part Series</a:t>
            </a:r>
            <a:br>
              <a:rPr lang="en-US" sz="3200" b="1" dirty="0"/>
            </a:br>
            <a:br>
              <a:rPr lang="en-US" sz="32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953000"/>
            <a:ext cx="4038600" cy="12192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David Vance</a:t>
            </a:r>
          </a:p>
          <a:p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Executive Director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3124200"/>
            <a:ext cx="3657600" cy="685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Scorecards and Dashboards May be Used to Inform or Monitor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4418034-63F7-4D77-B94E-02B4A672978A}" type="datetime5">
              <a:rPr lang="en-US" smtClean="0">
                <a:solidFill>
                  <a:srgbClr val="292929">
                    <a:lumMod val="75000"/>
                    <a:lumOff val="25000"/>
                  </a:srgbClr>
                </a:solidFill>
              </a:rPr>
              <a:t>6-Sep-22</a:t>
            </a:fld>
            <a:endParaRPr lang="en-US" dirty="0">
              <a:solidFill>
                <a:srgbClr val="29292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</p:spTree>
    <p:extLst>
      <p:ext uri="{BB962C8B-B14F-4D97-AF65-F5344CB8AC3E}">
        <p14:creationId xmlns:p14="http://schemas.microsoft.com/office/powerpoint/2010/main" val="348782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 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8476" y="2015570"/>
            <a:ext cx="8354173" cy="4156629"/>
          </a:xfrm>
        </p:spPr>
        <p:txBody>
          <a:bodyPr/>
          <a:lstStyle/>
          <a:p>
            <a:r>
              <a:rPr lang="en-US" sz="2400" dirty="0"/>
              <a:t>Data in tabular form</a:t>
            </a:r>
          </a:p>
          <a:p>
            <a:pPr lvl="1"/>
            <a:r>
              <a:rPr lang="en-US" sz="2000" dirty="0"/>
              <a:t>Typically, rows are the measures, columns are the time periods</a:t>
            </a:r>
          </a:p>
          <a:p>
            <a:r>
              <a:rPr lang="en-US" sz="2400" dirty="0"/>
              <a:t>Use scorecards to inform (or monitor)</a:t>
            </a:r>
          </a:p>
          <a:p>
            <a:pPr lvl="1"/>
            <a:r>
              <a:rPr lang="en-US" sz="2000" dirty="0"/>
              <a:t>Show actual results by month, quarter, year-to-date, year</a:t>
            </a:r>
          </a:p>
          <a:p>
            <a:pPr lvl="1"/>
            <a:r>
              <a:rPr lang="en-US" sz="2000" dirty="0"/>
              <a:t>May include a comparison to</a:t>
            </a:r>
          </a:p>
          <a:p>
            <a:pPr lvl="2"/>
            <a:r>
              <a:rPr lang="en-US" dirty="0"/>
              <a:t>Prior month, quarter, year</a:t>
            </a:r>
          </a:p>
          <a:p>
            <a:pPr lvl="2"/>
            <a:r>
              <a:rPr lang="en-US" dirty="0"/>
              <a:t>Threshold or Benchmark</a:t>
            </a:r>
          </a:p>
          <a:p>
            <a:r>
              <a:rPr lang="en-US" sz="2400" dirty="0"/>
              <a:t>Scorecards will always be</a:t>
            </a:r>
          </a:p>
          <a:p>
            <a:pPr lvl="1"/>
            <a:r>
              <a:rPr lang="en-US" sz="2000" dirty="0"/>
              <a:t>Backwards looking</a:t>
            </a:r>
          </a:p>
          <a:p>
            <a:pPr lvl="1"/>
            <a:r>
              <a:rPr lang="en-US" sz="2000" dirty="0"/>
              <a:t>Static</a:t>
            </a:r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33D-E5BE-4088-BDA1-24FEEB6EE547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37645" y="505928"/>
            <a:ext cx="448202" cy="457240"/>
            <a:chOff x="1986598" y="1051560"/>
            <a:chExt cx="548640" cy="54864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1986598" y="1051560"/>
              <a:ext cx="548640" cy="5486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3000">
                  <a:schemeClr val="bg2">
                    <a:lumMod val="60000"/>
                    <a:lumOff val="4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318" y="109728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57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Typical Scorecard</a:t>
            </a:r>
            <a:br>
              <a:rPr lang="en-US" dirty="0"/>
            </a:br>
            <a:r>
              <a:rPr lang="en-US" sz="2400" dirty="0"/>
              <a:t>Purpose: Inform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35DD2-4AD9-4467-847D-53B29D69DBE6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9600" y="2133600"/>
          <a:ext cx="7765730" cy="341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89723" imgH="6569368" progId="Excel.Sheet.12">
                  <p:embed/>
                </p:oleObj>
              </mc:Choice>
              <mc:Fallback>
                <p:oleObj name="Worksheet" r:id="rId2" imgW="9889723" imgH="6569368" progId="Excel.Shee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2133600"/>
                        <a:ext cx="7765730" cy="3414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747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0294" y="242136"/>
            <a:ext cx="7772400" cy="17697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37373"/>
                </a:solidFill>
                <a:latin typeface="Whitney HTF Medium"/>
                <a:cs typeface="Whitney HTF Medium"/>
              </a:rPr>
              <a:t>Scorecard for Monitoring </a:t>
            </a:r>
          </a:p>
          <a:p>
            <a:r>
              <a:rPr lang="en-US" sz="3200" dirty="0">
                <a:solidFill>
                  <a:srgbClr val="737373"/>
                </a:solidFill>
                <a:latin typeface="Whitney HTF Medium"/>
                <a:cs typeface="Whitney HTF Medium"/>
              </a:rPr>
              <a:t>Purpose: Monitor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266B7-F0AF-41B3-B36A-B13971845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41" y="2689703"/>
            <a:ext cx="8225518" cy="29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9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09AB-39C0-4C91-B199-73EA4649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Summary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D0D5F-F564-4088-B26B-3ACDD7655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Like the scorecard, a dashboard is used for informing or monitoring</a:t>
            </a:r>
          </a:p>
          <a:p>
            <a:r>
              <a:rPr lang="en-US" sz="2400" dirty="0"/>
              <a:t>Will contain a visual display and/or be interactive</a:t>
            </a:r>
          </a:p>
          <a:p>
            <a:pPr lvl="1"/>
            <a:r>
              <a:rPr lang="en-US" sz="2000" dirty="0"/>
              <a:t>Speedometer, bar chart, line graph, pie charts</a:t>
            </a:r>
          </a:p>
          <a:p>
            <a:r>
              <a:rPr lang="en-US" sz="2400" dirty="0"/>
              <a:t>May contain a table but generally will have less data than a scorecard</a:t>
            </a:r>
          </a:p>
          <a:p>
            <a:pPr lvl="1"/>
            <a:r>
              <a:rPr lang="en-US" sz="2000" dirty="0"/>
              <a:t>Often will have summary measures</a:t>
            </a:r>
          </a:p>
          <a:p>
            <a:r>
              <a:rPr lang="en-US" sz="2400" dirty="0"/>
              <a:t>May contain a threshold for monitoring</a:t>
            </a:r>
          </a:p>
          <a:p>
            <a:pPr lvl="1"/>
            <a:r>
              <a:rPr lang="en-US" sz="2000" dirty="0"/>
              <a:t>Often will use color coding to denote status of measure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9172-A722-4C88-A99C-8D4C7D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A1D10-8131-4170-A714-6DCF63E8E5E8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6DC7-EEEA-4F3C-B627-E148A31A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DA52F-BAB5-48E9-A806-D34D5F9B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73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9E7E-72B9-4327-A17F-FFE6E516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Example from Marathon</a:t>
            </a:r>
            <a:br>
              <a:rPr lang="en-US" dirty="0"/>
            </a:br>
            <a:r>
              <a:rPr lang="en-US" sz="2400" dirty="0"/>
              <a:t>Purpose: Inform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CE98C-C74F-46FB-85AA-17EA4CA2A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15C5C-22A7-4940-8B05-962D904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6FBD6-2665-4843-8675-100A70BA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C1D57-38F3-4F57-95B8-A61CAF756D9C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73" y="2128854"/>
            <a:ext cx="5943600" cy="3461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6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886C02-05FB-447C-881A-8C97FAF0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Reports</a:t>
            </a:r>
          </a:p>
        </p:txBody>
      </p:sp>
    </p:spTree>
    <p:extLst>
      <p:ext uri="{BB962C8B-B14F-4D97-AF65-F5344CB8AC3E}">
        <p14:creationId xmlns:p14="http://schemas.microsoft.com/office/powerpoint/2010/main" val="2051644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C84BBF-7EB4-47DF-8519-9AB44B15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Run Learning Like a Business?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7F7F8-A072-4CAC-BA3F-2E3AD4227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6" y="1932168"/>
            <a:ext cx="8354173" cy="4240032"/>
          </a:xfrm>
        </p:spPr>
        <p:txBody>
          <a:bodyPr/>
          <a:lstStyle/>
          <a:p>
            <a:r>
              <a:rPr lang="en-US" dirty="0"/>
              <a:t>Create a plan with specific, measurable goals</a:t>
            </a:r>
          </a:p>
          <a:p>
            <a:pPr lvl="1"/>
            <a:r>
              <a:rPr lang="en-US" dirty="0"/>
              <a:t>Targets or plan numbers for all key measures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Efficiency measures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Effectiveness measures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Outcome measures if applicable</a:t>
            </a:r>
          </a:p>
          <a:p>
            <a:pPr lvl="1"/>
            <a:r>
              <a:rPr lang="en-US" dirty="0"/>
              <a:t>Clarity of roles and responsibilities for all parties</a:t>
            </a:r>
          </a:p>
          <a:p>
            <a:r>
              <a:rPr lang="en-US" dirty="0"/>
              <a:t>Execute the plan with discipline</a:t>
            </a:r>
          </a:p>
          <a:p>
            <a:pPr lvl="1"/>
            <a:r>
              <a:rPr lang="en-US" dirty="0"/>
              <a:t>Requires monthly management reports including</a:t>
            </a:r>
          </a:p>
          <a:p>
            <a:pPr lvl="2"/>
            <a:r>
              <a:rPr lang="en-US" dirty="0"/>
              <a:t>Plan</a:t>
            </a:r>
          </a:p>
          <a:p>
            <a:pPr lvl="2"/>
            <a:r>
              <a:rPr lang="en-US" dirty="0"/>
              <a:t>Year-to-date Results, YTD Results compared to Plan</a:t>
            </a:r>
          </a:p>
          <a:p>
            <a:pPr lvl="2"/>
            <a:r>
              <a:rPr lang="en-US" dirty="0"/>
              <a:t>Forecast, Forecast compared to Plan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91576-B534-46A5-9941-CC6244BB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13500-0ABD-4051-A77B-9170ED9F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74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Management Reports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Generated at least monthly to actively manage the key measures of a program to successful conclusion</a:t>
            </a:r>
          </a:p>
          <a:p>
            <a:pPr lvl="1"/>
            <a:r>
              <a:rPr lang="en-US" dirty="0"/>
              <a:t>Must answer two questions to ensure planned results are achieved</a:t>
            </a:r>
          </a:p>
          <a:p>
            <a:pPr lvl="2"/>
            <a:r>
              <a:rPr lang="en-US" dirty="0"/>
              <a:t>Are we on plan?</a:t>
            </a:r>
          </a:p>
          <a:p>
            <a:pPr lvl="2"/>
            <a:r>
              <a:rPr lang="en-US" dirty="0"/>
              <a:t>Will we end the year on plan?</a:t>
            </a:r>
          </a:p>
          <a:p>
            <a:pPr lvl="1"/>
            <a:r>
              <a:rPr lang="en-US" dirty="0"/>
              <a:t>Will contain for each measure</a:t>
            </a:r>
          </a:p>
          <a:p>
            <a:pPr lvl="2"/>
            <a:r>
              <a:rPr lang="en-US" dirty="0"/>
              <a:t>Plan</a:t>
            </a:r>
          </a:p>
          <a:p>
            <a:pPr lvl="2"/>
            <a:r>
              <a:rPr lang="en-US" dirty="0"/>
              <a:t>Year-to-date results</a:t>
            </a:r>
          </a:p>
          <a:p>
            <a:pPr lvl="2"/>
            <a:r>
              <a:rPr lang="en-US" dirty="0"/>
              <a:t>Comparison of YTD results to plan</a:t>
            </a:r>
          </a:p>
          <a:p>
            <a:pPr lvl="2"/>
            <a:r>
              <a:rPr lang="en-US" dirty="0"/>
              <a:t>Forecast (optional)</a:t>
            </a:r>
          </a:p>
          <a:p>
            <a:pPr lvl="2"/>
            <a:r>
              <a:rPr lang="en-US" dirty="0"/>
              <a:t>Comparison of forecast to plan (optional)</a:t>
            </a:r>
          </a:p>
          <a:p>
            <a:pPr lvl="1"/>
            <a:r>
              <a:rPr lang="en-US" dirty="0"/>
              <a:t>Similar to reports used by sales and manufacturing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DB55-517B-4EEE-AB20-95D78BCBF225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51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Three TDRp Management Reports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9E0DF09-BEA2-4610-B881-7617288AE386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</p:spTree>
    <p:extLst>
      <p:ext uri="{BB962C8B-B14F-4D97-AF65-F5344CB8AC3E}">
        <p14:creationId xmlns:p14="http://schemas.microsoft.com/office/powerpoint/2010/main" val="1032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for Today’s Webinar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8474" y="2057400"/>
            <a:ext cx="8354173" cy="4114800"/>
          </a:xfrm>
        </p:spPr>
        <p:txBody>
          <a:bodyPr/>
          <a:lstStyle/>
          <a:p>
            <a:pPr marL="228600" lvl="1">
              <a:spcBef>
                <a:spcPts val="2000"/>
              </a:spcBef>
              <a:buClr>
                <a:srgbClr val="ED1C29"/>
              </a:buClr>
              <a:buFont typeface="Arial"/>
              <a:buChar char="•"/>
            </a:pPr>
            <a:r>
              <a:rPr lang="en-US" sz="1800" b="1" dirty="0"/>
              <a:t>Members can access All PPTs and Recordings anytime on the website at Members Resource Center page.</a:t>
            </a:r>
          </a:p>
          <a:p>
            <a:pPr marL="228600" lvl="1">
              <a:spcBef>
                <a:spcPts val="2000"/>
              </a:spcBef>
              <a:buClr>
                <a:srgbClr val="ED1C29"/>
              </a:buClr>
              <a:buFont typeface="Arial"/>
              <a:buChar char="•"/>
            </a:pPr>
            <a:r>
              <a:rPr lang="en-US" sz="1800" dirty="0"/>
              <a:t>Link will be sent to all for PowerPoint and recording today</a:t>
            </a:r>
          </a:p>
          <a:p>
            <a:pPr marL="228600" lvl="1">
              <a:spcBef>
                <a:spcPts val="2000"/>
              </a:spcBef>
              <a:buClr>
                <a:srgbClr val="ED1C29"/>
              </a:buClr>
              <a:buFont typeface="Arial"/>
              <a:buChar char="•"/>
            </a:pPr>
            <a:r>
              <a:rPr lang="en-US" sz="1800" dirty="0"/>
              <a:t>To ask a question during the webinar, type a question in the Question box</a:t>
            </a:r>
          </a:p>
          <a:p>
            <a:r>
              <a:rPr lang="en-US" sz="1800" dirty="0"/>
              <a:t>We will take questions at the end, too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  <a:endParaRPr lang="en-US" dirty="0">
              <a:solidFill>
                <a:srgbClr val="292929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19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TDRp Management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B885294-F212-4394-B438-5018CD3E0B4B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Operations Report</a:t>
            </a:r>
          </a:p>
          <a:p>
            <a:pPr lvl="1"/>
            <a:r>
              <a:rPr lang="en-US" dirty="0"/>
              <a:t>Used by CLO to manage initiatives to improve</a:t>
            </a:r>
          </a:p>
          <a:p>
            <a:pPr lvl="2"/>
            <a:r>
              <a:rPr lang="en-US" dirty="0"/>
              <a:t>Efficiency or effectiveness measures across the organization</a:t>
            </a:r>
          </a:p>
          <a:p>
            <a:pPr lvl="2"/>
            <a:r>
              <a:rPr lang="en-US" dirty="0"/>
              <a:t>Efficiency or effectiveness of process and systems</a:t>
            </a:r>
          </a:p>
          <a:p>
            <a:r>
              <a:rPr lang="en-US" dirty="0"/>
              <a:t>Program Report</a:t>
            </a:r>
          </a:p>
          <a:p>
            <a:pPr lvl="1"/>
            <a:r>
              <a:rPr lang="en-US" dirty="0"/>
              <a:t>Used by the program manager, goal owner and CLO to manage a program to successful conclusion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Summary Report</a:t>
            </a:r>
          </a:p>
          <a:p>
            <a:pPr lvl="1"/>
            <a:r>
              <a:rPr lang="en-US" dirty="0"/>
              <a:t>Used by CLO to share information with CEO, CFO, governing board and L&amp;D employees. Also to manage senior leader expectations and remove roadblocks</a:t>
            </a:r>
          </a:p>
          <a:p>
            <a:r>
              <a:rPr lang="en-US" dirty="0"/>
              <a:t>Standard format used for all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30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Reports: To be Used in Monthly Meetings to Manage/Share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BC527BB-5CE5-4FDE-96A0-94E853771975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98475" y="2174993"/>
            <a:ext cx="4073526" cy="3997206"/>
          </a:xfrm>
        </p:spPr>
        <p:txBody>
          <a:bodyPr>
            <a:normAutofit/>
          </a:bodyPr>
          <a:lstStyle/>
          <a:p>
            <a:r>
              <a:rPr lang="en-US" dirty="0"/>
              <a:t>Department Head meeting with direct reports</a:t>
            </a:r>
          </a:p>
          <a:p>
            <a:pPr lvl="1"/>
            <a:r>
              <a:rPr lang="en-US" sz="1800" dirty="0"/>
              <a:t>Ideally in a 1-2 hour meeting dedicated to managing results</a:t>
            </a:r>
          </a:p>
          <a:p>
            <a:pPr lvl="1"/>
            <a:r>
              <a:rPr lang="en-US" sz="1800" dirty="0"/>
              <a:t>Cover Summary Report, Operations Report, Program Reports</a:t>
            </a:r>
          </a:p>
          <a:p>
            <a:pPr lvl="1"/>
            <a:r>
              <a:rPr lang="en-US" sz="1800" dirty="0"/>
              <a:t>Take management action as necessary to deliver plan</a:t>
            </a:r>
          </a:p>
          <a:p>
            <a:pPr lvl="2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E50D0EF-7455-471E-B7B1-CA57C00F5C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00600" y="2174993"/>
            <a:ext cx="4073526" cy="3997206"/>
          </a:xfrm>
        </p:spPr>
        <p:txBody>
          <a:bodyPr/>
          <a:lstStyle/>
          <a:p>
            <a:r>
              <a:rPr lang="en-US" dirty="0"/>
              <a:t>Program Manager with team</a:t>
            </a:r>
          </a:p>
          <a:p>
            <a:pPr lvl="1"/>
            <a:r>
              <a:rPr lang="en-US" sz="1800" dirty="0"/>
              <a:t>Use Program Report to manage program</a:t>
            </a:r>
          </a:p>
          <a:p>
            <a:pPr lvl="1"/>
            <a:r>
              <a:rPr lang="en-US" sz="1800" dirty="0"/>
              <a:t>Prepare Program Report to be shared with Department Head</a:t>
            </a:r>
          </a:p>
          <a:p>
            <a:r>
              <a:rPr lang="en-US" dirty="0"/>
              <a:t>Other meetings (Senior Leaders, Board of Governors, CEO, employee meetings)</a:t>
            </a:r>
          </a:p>
          <a:p>
            <a:pPr lvl="1"/>
            <a:r>
              <a:rPr lang="en-US" sz="1800" dirty="0"/>
              <a:t>Use Summary Report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51" y="5284922"/>
            <a:ext cx="973203" cy="9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16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9729-529A-4EE0-BD52-F7C71812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TDRp Management Reports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F75042-0748-433D-8AD2-56AACFA85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273" y="1677725"/>
            <a:ext cx="6677123" cy="41704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FDF39-A865-4442-B3DE-809CFABFD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37603-B3A2-4ADB-ACE7-E71979970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10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Program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C45DDCA-1203-47F7-9848-9A0A86F25B09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Purpose: Manage key programs to deliver planned results </a:t>
            </a:r>
          </a:p>
          <a:p>
            <a:r>
              <a:rPr lang="en-US" dirty="0"/>
              <a:t>Audience: Program Managers, CLO, Goal owner</a:t>
            </a:r>
          </a:p>
          <a:p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Generated for each key goal or need supported by a major L&amp;D program</a:t>
            </a:r>
          </a:p>
          <a:p>
            <a:pPr lvl="1"/>
            <a:r>
              <a:rPr lang="en-US" sz="1600" dirty="0"/>
              <a:t>Includes measures necessary for senior talent leaders and managers to manage program, initiative, or process results on a monthly basis.</a:t>
            </a:r>
          </a:p>
          <a:p>
            <a:pPr lvl="1"/>
            <a:r>
              <a:rPr lang="en-US" sz="1600" dirty="0"/>
              <a:t>Includes  outcome or other success measures relevant to the program and the key effectiveness and efficiency measures.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3101" y="3969141"/>
            <a:ext cx="2125980" cy="960120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2027037" y="3782548"/>
            <a:ext cx="19581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Senior Talent Executives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452" y="4000001"/>
            <a:ext cx="1479278" cy="617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64072" y="4139356"/>
            <a:ext cx="11935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Talent Development Program Report</a:t>
            </a:r>
          </a:p>
          <a:p>
            <a:pPr algn="ctr"/>
            <a:r>
              <a:rPr lang="en-US" sz="9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Monthly</a:t>
            </a:r>
          </a:p>
        </p:txBody>
      </p:sp>
      <p:cxnSp>
        <p:nvCxnSpPr>
          <p:cNvPr id="24" name="Straight Arrow Connector 23"/>
          <p:cNvCxnSpPr>
            <a:stCxn id="38" idx="0"/>
          </p:cNvCxnSpPr>
          <p:nvPr/>
        </p:nvCxnSpPr>
        <p:spPr>
          <a:xfrm flipH="1" flipV="1">
            <a:off x="2634594" y="5263721"/>
            <a:ext cx="5627" cy="302895"/>
          </a:xfrm>
          <a:prstGeom prst="straightConnector1">
            <a:avLst/>
          </a:prstGeom>
          <a:ln>
            <a:solidFill>
              <a:schemeClr val="bg2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9" idx="0"/>
          </p:cNvCxnSpPr>
          <p:nvPr/>
        </p:nvCxnSpPr>
        <p:spPr>
          <a:xfrm flipH="1" flipV="1">
            <a:off x="2640220" y="5252676"/>
            <a:ext cx="2002790" cy="2914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7" idx="0"/>
          </p:cNvCxnSpPr>
          <p:nvPr/>
        </p:nvCxnSpPr>
        <p:spPr>
          <a:xfrm flipH="1" flipV="1">
            <a:off x="2640491" y="5217545"/>
            <a:ext cx="3828089" cy="29146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58109" y="5419396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Outcomes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47068" y="5463930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Effectiveness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3837" y="5423819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Efficiency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195" y="5509010"/>
            <a:ext cx="59877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40835" y="5566616"/>
            <a:ext cx="598770" cy="5486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750" y="5544141"/>
            <a:ext cx="5985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2574"/>
            <a:ext cx="7749989" cy="1317626"/>
          </a:xfrm>
        </p:spPr>
        <p:txBody>
          <a:bodyPr/>
          <a:lstStyle/>
          <a:p>
            <a:r>
              <a:rPr lang="en-US" dirty="0"/>
              <a:t>Sample Program Report for L&amp;D Programs in Support of the Goal to Reduce Injuries</a:t>
            </a:r>
            <a:br>
              <a:rPr lang="en-US" dirty="0"/>
            </a:br>
            <a:r>
              <a:rPr lang="en-US" sz="2400" dirty="0"/>
              <a:t>Purpose: Manage programs</a:t>
            </a:r>
            <a:br>
              <a:rPr lang="en-US" dirty="0"/>
            </a:b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5269F-190A-40FC-92B3-308FFEDA0793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15076"/>
              </p:ext>
            </p:extLst>
          </p:nvPr>
        </p:nvGraphicFramePr>
        <p:xfrm>
          <a:off x="533400" y="1981200"/>
          <a:ext cx="80772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704476" imgH="4033015" progId="Excel.Sheet.12">
                  <p:embed/>
                </p:oleObj>
              </mc:Choice>
              <mc:Fallback>
                <p:oleObj name="Worksheet" r:id="rId2" imgW="9704476" imgH="40330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00" y="1981200"/>
                        <a:ext cx="8077200" cy="373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63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56313" cy="990600"/>
          </a:xfrm>
        </p:spPr>
        <p:txBody>
          <a:bodyPr/>
          <a:lstStyle/>
          <a:p>
            <a:r>
              <a:rPr lang="en-US" sz="2800" dirty="0"/>
              <a:t>Sample Program Report for L&amp;D</a:t>
            </a:r>
            <a:br>
              <a:rPr lang="en-US" sz="2800" dirty="0"/>
            </a:br>
            <a:r>
              <a:rPr lang="en-US" sz="2800" dirty="0"/>
              <a:t>Programs in Support of the Goal to Reduce Injuries</a:t>
            </a:r>
            <a:br>
              <a:rPr lang="en-US" sz="2400" dirty="0"/>
            </a:br>
            <a:r>
              <a:rPr lang="en-US" sz="2400" dirty="0"/>
              <a:t>Purpose: Manage programs                                                          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01006"/>
              </p:ext>
            </p:extLst>
          </p:nvPr>
        </p:nvGraphicFramePr>
        <p:xfrm>
          <a:off x="533400" y="1524000"/>
          <a:ext cx="8229599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8437" imgH="7919499" progId="Excel.Sheet.12">
                  <p:embed/>
                </p:oleObj>
              </mc:Choice>
              <mc:Fallback>
                <p:oleObj name="Worksheet" r:id="rId2" imgW="11718437" imgH="791949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400" y="1524000"/>
                        <a:ext cx="8229599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635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6ED6-9E7B-4E98-BFCA-A6650B3E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Report with “Headline Measures” of Success Rather than Outcome Measure</a:t>
            </a:r>
            <a:br>
              <a:rPr lang="en-US" dirty="0"/>
            </a:br>
            <a:r>
              <a:rPr lang="en-US" sz="2400" dirty="0"/>
              <a:t>Purpose: Manage programs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F839B-41F9-4D68-9185-FC9FD7E2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D2A6F-C9AB-4780-A0F9-4544BF22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B18A569-1860-4734-8234-30B0557747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320216"/>
              </p:ext>
            </p:extLst>
          </p:nvPr>
        </p:nvGraphicFramePr>
        <p:xfrm>
          <a:off x="477837" y="2297393"/>
          <a:ext cx="81883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188727" imgH="3429229" progId="Excel.Sheet.12">
                  <p:embed/>
                </p:oleObj>
              </mc:Choice>
              <mc:Fallback>
                <p:oleObj name="Worksheet" r:id="rId2" imgW="8188727" imgH="34292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7837" y="2297393"/>
                        <a:ext cx="8188325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0218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4CA3-E18B-4FAF-8882-90102126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131197"/>
            <a:ext cx="7556313" cy="1469003"/>
          </a:xfrm>
        </p:spPr>
        <p:txBody>
          <a:bodyPr/>
          <a:lstStyle/>
          <a:p>
            <a:r>
              <a:rPr lang="en-US" dirty="0"/>
              <a:t>Program Report with No Outcome or Headline Measures of Success</a:t>
            </a:r>
            <a:br>
              <a:rPr lang="en-US" dirty="0"/>
            </a:br>
            <a:r>
              <a:rPr lang="en-US" sz="2400" dirty="0"/>
              <a:t>Purpose: Manage programs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CDB92-8795-4F41-80D2-283EC487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BCA05-EA1A-49EF-A0A0-04885861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58E87E1-29C8-44F1-BF25-4A357FFCC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52604"/>
              </p:ext>
            </p:extLst>
          </p:nvPr>
        </p:nvGraphicFramePr>
        <p:xfrm>
          <a:off x="575477" y="1647143"/>
          <a:ext cx="8399080" cy="482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034184" imgH="6917976" progId="Excel.Sheet.12">
                  <p:embed/>
                </p:oleObj>
              </mc:Choice>
              <mc:Fallback>
                <p:oleObj name="Worksheet" r:id="rId2" imgW="12034184" imgH="69179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477" y="1647143"/>
                        <a:ext cx="8399080" cy="482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6455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Program Report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8477" y="1765190"/>
            <a:ext cx="7997492" cy="447658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Discuss whether learning has a role to play with goal owner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If it does, agree on role, program specifics, an outcome measure and the key effectiveness and efficiency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Reach agreement with goal owner on plans for the outcome measure and the key effectiveness and efficiency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Fill in the top of the report with information on the goal, goal owner, outcome, and plans for the goal and outcome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Add the key effectiveness and efficiency measures for the programs in support of the goal. Add their units of measure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Fill in the plan for the effectiveness and efficiency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Set the forecast equal to the plan to start. Update as necessary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Add YTD results after the first month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E5AA-41D3-4E2B-9D5F-5FB8EEE20783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6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Operations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527C840-9000-405E-B7C1-6AD639C7A941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Purpose: Manage Talent operations to deliver improvements in effectiveness and efficiency </a:t>
            </a:r>
          </a:p>
          <a:p>
            <a:r>
              <a:rPr lang="en-US" dirty="0"/>
              <a:t>Audience: CLO and managers</a:t>
            </a:r>
          </a:p>
          <a:p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Covers two types of initiatives</a:t>
            </a:r>
          </a:p>
          <a:p>
            <a:pPr lvl="1"/>
            <a:r>
              <a:rPr lang="en-US" dirty="0"/>
              <a:t>Improvements across all programs</a:t>
            </a:r>
          </a:p>
          <a:p>
            <a:pPr lvl="1"/>
            <a:r>
              <a:rPr lang="en-US" dirty="0"/>
              <a:t>Improvements in department processes and informal learning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063" y="4546189"/>
            <a:ext cx="2121503" cy="13356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24515" y="5290751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Effectiveness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4654" y="5290751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Efficiency</a:t>
            </a:r>
          </a:p>
        </p:txBody>
      </p:sp>
      <p:pic>
        <p:nvPicPr>
          <p:cNvPr id="25" name="Picture 2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038" y="4198173"/>
            <a:ext cx="1143000" cy="617220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165494" y="5526404"/>
            <a:ext cx="596926" cy="548640"/>
            <a:chOff x="-1064874" y="1457064"/>
            <a:chExt cx="1308093" cy="120228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4874" y="1457064"/>
              <a:ext cx="1308093" cy="120228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2776" y="1844072"/>
              <a:ext cx="783896" cy="78389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022494" y="431696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Operations Report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2150828" y="4897431"/>
            <a:ext cx="286247" cy="324998"/>
          </a:xfrm>
          <a:prstGeom prst="straightConnector1">
            <a:avLst/>
          </a:prstGeom>
          <a:ln>
            <a:solidFill>
              <a:schemeClr val="bg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2902690" y="4883676"/>
            <a:ext cx="427171" cy="308032"/>
          </a:xfrm>
          <a:prstGeom prst="straightConnector1">
            <a:avLst/>
          </a:prstGeom>
          <a:ln>
            <a:solidFill>
              <a:schemeClr val="bg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023" y="5526404"/>
            <a:ext cx="598515" cy="548640"/>
          </a:xfrm>
          <a:prstGeom prst="rect">
            <a:avLst/>
          </a:prstGeom>
        </p:spPr>
      </p:pic>
      <p:pic>
        <p:nvPicPr>
          <p:cNvPr id="1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13294"/>
            <a:ext cx="450413" cy="4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Facilitator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62FC3-316B-4E22-BF26-B0AC1EA54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99" y="1371600"/>
            <a:ext cx="8354173" cy="4845766"/>
          </a:xfrm>
        </p:spPr>
        <p:txBody>
          <a:bodyPr/>
          <a:lstStyle/>
          <a:p>
            <a:r>
              <a:rPr lang="en-US" sz="1600" dirty="0"/>
              <a:t>Executive Director, Center for Talent Reporting</a:t>
            </a:r>
          </a:p>
          <a:p>
            <a:r>
              <a:rPr lang="en-US" sz="1600" dirty="0"/>
              <a:t>Founder and Former President, Caterpillar University</a:t>
            </a:r>
          </a:p>
          <a:p>
            <a:pPr lvl="1"/>
            <a:r>
              <a:rPr lang="en-US" sz="1200" dirty="0"/>
              <a:t>2005 1st Place in ATD BEST Awards</a:t>
            </a:r>
          </a:p>
          <a:p>
            <a:pPr lvl="1"/>
            <a:r>
              <a:rPr lang="en-US" sz="1200" dirty="0"/>
              <a:t>2006 CLO of the Year</a:t>
            </a:r>
          </a:p>
          <a:p>
            <a:r>
              <a:rPr lang="en-US" sz="1600" dirty="0"/>
              <a:t>Former Chief Economist, Caterpillar Inc.</a:t>
            </a:r>
          </a:p>
          <a:p>
            <a:pPr lvl="1"/>
            <a:r>
              <a:rPr lang="en-US" sz="1200" dirty="0"/>
              <a:t>Ph.D. in Economics</a:t>
            </a:r>
          </a:p>
          <a:p>
            <a:pPr lvl="1"/>
            <a:r>
              <a:rPr lang="en-US" sz="1200" dirty="0"/>
              <a:t>Masters in Business Administration</a:t>
            </a:r>
          </a:p>
          <a:p>
            <a:r>
              <a:rPr lang="en-US" sz="1600" dirty="0"/>
              <a:t>Author, </a:t>
            </a:r>
            <a:r>
              <a:rPr lang="en-US" sz="1600" i="1" dirty="0"/>
              <a:t>The Business of Learning </a:t>
            </a:r>
            <a:r>
              <a:rPr lang="en-US" sz="1600" dirty="0"/>
              <a:t>(second edition) and </a:t>
            </a:r>
            <a:r>
              <a:rPr lang="en-US" sz="1600" i="1" dirty="0"/>
              <a:t>Measurement Demystified </a:t>
            </a:r>
            <a:r>
              <a:rPr lang="en-US" sz="1600" dirty="0"/>
              <a:t>with Peggy Parskey (2021, ATD Press)                                                             </a:t>
            </a:r>
          </a:p>
          <a:p>
            <a:r>
              <a:rPr lang="en-US" sz="1600" dirty="0"/>
              <a:t>Adjunct Professor in Human Capital Development </a:t>
            </a:r>
          </a:p>
          <a:p>
            <a:pPr lvl="1"/>
            <a:r>
              <a:rPr lang="en-US" sz="1200" dirty="0"/>
              <a:t>Bellevue University (PhD program)</a:t>
            </a:r>
          </a:p>
          <a:p>
            <a:pPr lvl="1"/>
            <a:r>
              <a:rPr lang="en-US" sz="1200" dirty="0"/>
              <a:t>University of Southern Mississippi (PhD program)</a:t>
            </a:r>
          </a:p>
          <a:p>
            <a:pPr lvl="1"/>
            <a:r>
              <a:rPr lang="en-US" sz="1200" dirty="0"/>
              <a:t>George Mason University (Executive Education program)</a:t>
            </a:r>
          </a:p>
          <a:p>
            <a:r>
              <a:rPr lang="en-US" sz="1600" dirty="0"/>
              <a:t>Member, ISO Working Group on Metrics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81A20-8605-48E3-8B1E-28FC5D376983}" type="datetime5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6-Sep-22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92929">
                  <a:lumMod val="75000"/>
                  <a:lumOff val="2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4A5B6-A587-BD47-8B1E-DC3DA0554FC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8474" y="1885950"/>
            <a:ext cx="6988176" cy="3657600"/>
          </a:xfrm>
          <a:prstGeom prst="rect">
            <a:avLst/>
          </a:prstGeom>
        </p:spPr>
        <p:txBody>
          <a:bodyPr lIns="68576" tIns="34289" rIns="68576" bIns="34289"/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67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9" name="Picture 6" descr="The Business of Learning - Second Edition: How to Manage Corporate Training to Improve Your Bottom Line by [Vance, David L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22" y="4246936"/>
            <a:ext cx="1485704" cy="19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go.i4cp.com/l/11852/2013-02-12/ql38d/11852/86411/DaveVanceHead.jpg">
            <a:extLst>
              <a:ext uri="{FF2B5EF4-FFF2-40B4-BE49-F238E27FC236}">
                <a16:creationId xmlns:a16="http://schemas.microsoft.com/office/drawing/2014/main" id="{12C9AA62-EDA6-4A39-B8B1-98089644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2387" y="1451117"/>
            <a:ext cx="1379301" cy="212200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30330-E248-4792-94CE-98E4110EB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54" y="4246936"/>
            <a:ext cx="1379301" cy="19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61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Operations Report for L&amp;D</a:t>
            </a:r>
            <a:br>
              <a:rPr lang="en-US" dirty="0"/>
            </a:br>
            <a:r>
              <a:rPr lang="en-US" sz="2400" dirty="0"/>
              <a:t>Purpose: Manage effectiveness and efficiency measures across all programs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11F5-BF89-46E4-9A6E-91A4233ABAF5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21629-3BC7-4A14-AC2D-E2649A1E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6" y="1796143"/>
            <a:ext cx="8076641" cy="41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55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F187-5759-41F6-84BD-21F89001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Operations Report for Informal Learning Initiatives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F9BCC-70ED-4E06-896D-AFEAA48C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D863-E7E9-4AEE-8C62-12702843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31</a:t>
            </a:fld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AD5EEB9-40EA-4DD2-A78E-BBD169743E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554198"/>
              </p:ext>
            </p:extLst>
          </p:nvPr>
        </p:nvGraphicFramePr>
        <p:xfrm>
          <a:off x="498474" y="2191153"/>
          <a:ext cx="7637020" cy="3689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672110" imgH="4669915" progId="Excel.Sheet.12">
                  <p:embed/>
                </p:oleObj>
              </mc:Choice>
              <mc:Fallback>
                <p:oleObj name="Worksheet" r:id="rId2" imgW="9672110" imgH="46699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8474" y="2191153"/>
                        <a:ext cx="7637020" cy="3689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585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F187-5759-41F6-84BD-21F89001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Operations Report for Process Improvement Initiatives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F9BCC-70ED-4E06-896D-AFEAA48C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D863-E7E9-4AEE-8C62-12702843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B0C0C62-B09E-409D-A221-49434D4C6A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116231"/>
              </p:ext>
            </p:extLst>
          </p:nvPr>
        </p:nvGraphicFramePr>
        <p:xfrm>
          <a:off x="548963" y="2493790"/>
          <a:ext cx="7505824" cy="3157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672110" imgH="4065729" progId="Excel.Sheet.12">
                  <p:embed/>
                </p:oleObj>
              </mc:Choice>
              <mc:Fallback>
                <p:oleObj name="Worksheet" r:id="rId2" imgW="9672110" imgH="40657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963" y="2493790"/>
                        <a:ext cx="7505824" cy="3157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822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Operations Report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Start with your lists of effectiveness and efficiency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Note those that will be managed. Confirm with Department Head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Place in the report. Order is up to you. Add unit of measure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Enter last year’s actuals if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Enter plan for the current/coming year from the Department Head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Set the Forecast to plan to start. Update the forecast as necessary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After the first month’s results are in, begin to fill in the YTD column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E5AA-41D3-4E2B-9D5F-5FB8EEE20783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5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All Together: The Summary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370A01-15B0-41BB-B1C4-2B5A85CF6A3E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Audience: Senior business and HR executives, CLO</a:t>
            </a:r>
          </a:p>
          <a:p>
            <a:pPr lvl="1"/>
            <a:r>
              <a:rPr lang="en-US" sz="1800" dirty="0"/>
              <a:t>Most significant measures from the effectiveness, efficiency and outcome lists aggregated at the highest level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9" name="Content Placeholder 3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en-US" sz="1800" dirty="0"/>
              <a:t>Measures will vary by organization and year to year based on organizational priorities  </a:t>
            </a:r>
          </a:p>
          <a:p>
            <a:r>
              <a:rPr lang="en-US" dirty="0"/>
              <a:t>Generated at least quarterly</a:t>
            </a:r>
          </a:p>
          <a:p>
            <a:r>
              <a:rPr lang="en-US" dirty="0"/>
              <a:t>Must be read holistically to obtain an accurate picture of progress against goals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90968" y="4048698"/>
            <a:ext cx="2343150" cy="960120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933773" y="4098685"/>
            <a:ext cx="304154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Senior Business Executives</a:t>
            </a:r>
          </a:p>
        </p:txBody>
      </p:sp>
      <p:cxnSp>
        <p:nvCxnSpPr>
          <p:cNvPr id="16" name="Straight Arrow Connector 15"/>
          <p:cNvCxnSpPr>
            <a:stCxn id="21" idx="0"/>
          </p:cNvCxnSpPr>
          <p:nvPr/>
        </p:nvCxnSpPr>
        <p:spPr>
          <a:xfrm flipH="1" flipV="1">
            <a:off x="2073796" y="5255000"/>
            <a:ext cx="5627" cy="302895"/>
          </a:xfrm>
          <a:prstGeom prst="straightConnector1">
            <a:avLst/>
          </a:prstGeom>
          <a:ln>
            <a:solidFill>
              <a:schemeClr val="bg2"/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2" idx="0"/>
          </p:cNvCxnSpPr>
          <p:nvPr/>
        </p:nvCxnSpPr>
        <p:spPr>
          <a:xfrm flipH="1" flipV="1">
            <a:off x="2304225" y="5118434"/>
            <a:ext cx="1560311" cy="41785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455749" y="5064451"/>
            <a:ext cx="3658332" cy="3040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307" y="4246722"/>
            <a:ext cx="1627073" cy="69419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38205" y="4467254"/>
            <a:ext cx="162344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Talent Development </a:t>
            </a:r>
            <a:r>
              <a:rPr lang="en-US" sz="9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 Report</a:t>
            </a:r>
          </a:p>
          <a:p>
            <a:pPr algn="ctr"/>
            <a:r>
              <a:rPr lang="en-US" sz="9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Quarterly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8341" y="5419396"/>
            <a:ext cx="97456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Outcomes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47878" y="5463930"/>
            <a:ext cx="803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Effectiveness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83837" y="5423819"/>
            <a:ext cx="9615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 pitchFamily="34" charset="0"/>
                <a:cs typeface="Arial" pitchFamily="34" charset="0"/>
              </a:rPr>
              <a:t>Efficiency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629" y="5463930"/>
            <a:ext cx="598770" cy="548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0037" y="5557895"/>
            <a:ext cx="598770" cy="548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278" y="5536293"/>
            <a:ext cx="59851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L&amp;D Summary Report</a:t>
            </a:r>
            <a:br>
              <a:rPr lang="en-US" dirty="0"/>
            </a:br>
            <a:r>
              <a:rPr lang="en-US" sz="2400" dirty="0"/>
              <a:t>Purpose: Manage and inform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21F9-97A7-4E12-A8FB-7B134012B4A8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6FFD0C2-1327-4233-811A-89D54BAF2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900484"/>
              </p:ext>
            </p:extLst>
          </p:nvPr>
        </p:nvGraphicFramePr>
        <p:xfrm>
          <a:off x="557932" y="1777117"/>
          <a:ext cx="8248138" cy="407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975915" imgH="5562733" progId="Excel.Sheet.12">
                  <p:embed/>
                </p:oleObj>
              </mc:Choice>
              <mc:Fallback>
                <p:oleObj name="Worksheet" r:id="rId2" imgW="12975915" imgH="55627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7932" y="1777117"/>
                        <a:ext cx="8248138" cy="407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282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L&amp;D Summary Report (continued)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31EA-EBCF-499B-9B45-46DE0BED8B7C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16C5A9-3066-45B9-8EA9-02F62CB90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24031"/>
              </p:ext>
            </p:extLst>
          </p:nvPr>
        </p:nvGraphicFramePr>
        <p:xfrm>
          <a:off x="734699" y="1641944"/>
          <a:ext cx="7425409" cy="446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79000" imgH="5780485" progId="Excel.Sheet.12">
                  <p:embed/>
                </p:oleObj>
              </mc:Choice>
              <mc:Fallback>
                <p:oleObj name="Worksheet" r:id="rId2" imgW="12279000" imgH="57804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4699" y="1641944"/>
                        <a:ext cx="7425409" cy="4464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255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L&amp;D Summary Report (continued)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31EA-EBCF-499B-9B45-46DE0BED8B7C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CF93419-6592-4ED7-8C4B-050DE3BCF2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614363"/>
              </p:ext>
            </p:extLst>
          </p:nvPr>
        </p:nvGraphicFramePr>
        <p:xfrm>
          <a:off x="778743" y="1741336"/>
          <a:ext cx="6961851" cy="38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69543" imgH="4805882" progId="Excel.Sheet.12">
                  <p:embed/>
                </p:oleObj>
              </mc:Choice>
              <mc:Fallback>
                <p:oleObj name="Worksheet" r:id="rId2" imgW="11669543" imgH="48058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8743" y="1741336"/>
                        <a:ext cx="6961851" cy="38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415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Summary Report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8476" y="1600200"/>
            <a:ext cx="8354173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Start by entering the organizational goal, goal owner, outcome measure, learning impact, units of measure, and plan goals from either your outcome measures list or your completed Program Reports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These will be in the CEO’s priority order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Enter the key programs from the Program Reports in italics below the impact of learning (the outcome measure) for each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Enter two-four key effectiveness and efficiency measures, their units of measure, and their plans at the bottom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Add last year’s actuals for all measures where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Set Forecast vales equal to plan to start. Update as necessary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Enter year-to-date information as it becomes available</a:t>
            </a:r>
            <a:r>
              <a:rPr lang="en-US" sz="18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6286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E5AA-41D3-4E2B-9D5F-5FB8EEE20783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9A26-2E62-4332-8381-306FE67E17B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11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22-May-2017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                                  www.centerfortalentreporting.org</a:t>
            </a:r>
          </a:p>
        </p:txBody>
      </p:sp>
    </p:spTree>
    <p:extLst>
      <p:ext uri="{BB962C8B-B14F-4D97-AF65-F5344CB8AC3E}">
        <p14:creationId xmlns:p14="http://schemas.microsoft.com/office/powerpoint/2010/main" val="97841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Center for Talent Reporting:</a:t>
            </a:r>
            <a:br>
              <a:rPr lang="en-US" dirty="0"/>
            </a:br>
            <a:r>
              <a:rPr lang="en-US" dirty="0"/>
              <a:t>The Home of TDRp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Established October 2012</a:t>
            </a:r>
          </a:p>
          <a:p>
            <a:pPr lvl="1"/>
            <a:r>
              <a:rPr lang="en-US" dirty="0"/>
              <a:t>Nonprofit, member-based professional association (like ATD)</a:t>
            </a:r>
          </a:p>
          <a:p>
            <a:r>
              <a:rPr lang="en-US" dirty="0"/>
              <a:t>Mission</a:t>
            </a:r>
          </a:p>
          <a:p>
            <a:pPr lvl="1"/>
            <a:r>
              <a:rPr lang="en-US" dirty="0"/>
              <a:t>Improve and standardize the </a:t>
            </a:r>
            <a:r>
              <a:rPr lang="en-US" dirty="0">
                <a:solidFill>
                  <a:srgbClr val="FF0000"/>
                </a:solidFill>
              </a:rPr>
              <a:t>measurement, reporting, and management </a:t>
            </a:r>
            <a:r>
              <a:rPr lang="en-US" dirty="0"/>
              <a:t>of human capital to deliver significant business value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Offerings</a:t>
            </a:r>
          </a:p>
          <a:p>
            <a:pPr lvl="1"/>
            <a:r>
              <a:rPr lang="en-US" dirty="0"/>
              <a:t>Webinars</a:t>
            </a:r>
          </a:p>
          <a:p>
            <a:pPr lvl="1"/>
            <a:r>
              <a:rPr lang="en-US" dirty="0"/>
              <a:t>Measurement and Reporting Workshops</a:t>
            </a:r>
          </a:p>
          <a:p>
            <a:pPr lvl="1"/>
            <a:r>
              <a:rPr lang="en-US" dirty="0"/>
              <a:t>Coaching</a:t>
            </a:r>
          </a:p>
          <a:p>
            <a:pPr lvl="1"/>
            <a:r>
              <a:rPr lang="en-US" dirty="0"/>
              <a:t>Annual conference</a:t>
            </a:r>
          </a:p>
          <a:p>
            <a:pPr lvl="1"/>
            <a:r>
              <a:rPr lang="en-US" dirty="0"/>
              <a:t>Corporate memberships</a:t>
            </a:r>
          </a:p>
          <a:p>
            <a:pPr lvl="1"/>
            <a:r>
              <a:rPr lang="en-US" dirty="0"/>
              <a:t>Certification and accreditation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13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TDRP Designed to Meet Your Measurement and Reporting Needs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2225" y="1904337"/>
            <a:ext cx="8354173" cy="4154557"/>
          </a:xfrm>
        </p:spPr>
        <p:txBody>
          <a:bodyPr/>
          <a:lstStyle/>
          <a:p>
            <a:r>
              <a:rPr lang="en-US" dirty="0"/>
              <a:t>Simple, consistent approach</a:t>
            </a:r>
          </a:p>
          <a:p>
            <a:r>
              <a:rPr lang="en-US" dirty="0"/>
              <a:t>Use standard definitions to extract and convert data into three types of measures</a:t>
            </a:r>
          </a:p>
          <a:p>
            <a:r>
              <a:rPr lang="en-US" dirty="0"/>
              <a:t>Choose the appropriate measures depending on the learning</a:t>
            </a:r>
          </a:p>
          <a:p>
            <a:r>
              <a:rPr lang="en-US" dirty="0"/>
              <a:t>Use in scorecards, dashboards, program evaluation reports, custom analysis reports or management reports depending on their purpose</a:t>
            </a:r>
          </a:p>
          <a:p>
            <a:pPr lvl="1"/>
            <a:r>
              <a:rPr lang="en-US" dirty="0"/>
              <a:t>Three management reports depending on what you want to manage</a:t>
            </a:r>
          </a:p>
          <a:p>
            <a:pPr lvl="1"/>
            <a:r>
              <a:rPr lang="en-US" dirty="0"/>
              <a:t>Each will include plan, YTD results, and forecast for all key metrics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22-May-2017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3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about Measurement &amp; Reporting, TDRp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A7D26-8621-4041-B7FA-B2410B19D1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DD94BB1-E107-46B5-825F-42383FA7CC67}" type="datetime5">
              <a:rPr lang="en-US" smtClean="0"/>
              <a:t>6-Sep-22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2CF3F-E6E7-483B-A225-27C70DAD82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Center for Talent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228850"/>
            <a:ext cx="4416425" cy="3604532"/>
          </a:xfrm>
        </p:spPr>
        <p:txBody>
          <a:bodyPr>
            <a:normAutofit lnSpcReduction="10000"/>
          </a:bodyPr>
          <a:lstStyle/>
          <a:p>
            <a:r>
              <a:rPr lang="en-US" sz="1800" b="1" i="1" dirty="0"/>
              <a:t>Measurement Demystified: Creating Your L&amp;D Measurement, Analytics and Reporting Strategy</a:t>
            </a:r>
            <a:r>
              <a:rPr lang="en-US" sz="1800" dirty="0"/>
              <a:t> (ATD Press, 2021)</a:t>
            </a:r>
          </a:p>
          <a:p>
            <a:pPr lvl="1"/>
            <a:r>
              <a:rPr lang="en-US" sz="1500" dirty="0"/>
              <a:t>By David Vance and Peggy Parskey</a:t>
            </a:r>
          </a:p>
          <a:p>
            <a:pPr lvl="1"/>
            <a:r>
              <a:rPr lang="en-US" sz="1500" dirty="0"/>
              <a:t>The definitive work on TDRp</a:t>
            </a:r>
          </a:p>
          <a:p>
            <a:r>
              <a:rPr lang="en-US" sz="1700" dirty="0"/>
              <a:t>Companion </a:t>
            </a:r>
            <a:r>
              <a:rPr lang="en-US" sz="1700" b="1" i="1" dirty="0"/>
              <a:t>Measurement Demystified Field Guide </a:t>
            </a:r>
            <a:r>
              <a:rPr lang="en-US" sz="1700" i="1" dirty="0"/>
              <a:t>(ATD Press, 2022) now available!</a:t>
            </a:r>
            <a:r>
              <a:rPr lang="en-US" sz="1700" dirty="0"/>
              <a:t> </a:t>
            </a:r>
          </a:p>
          <a:p>
            <a:r>
              <a:rPr lang="en-US" sz="1700" dirty="0"/>
              <a:t>Get both on </a:t>
            </a:r>
            <a:r>
              <a:rPr lang="en-US" sz="1700" dirty="0">
                <a:hlinkClick r:id="rId2"/>
              </a:rPr>
              <a:t>Amazon</a:t>
            </a:r>
            <a:r>
              <a:rPr lang="en-US" sz="1700" dirty="0"/>
              <a:t> </a:t>
            </a:r>
          </a:p>
          <a:p>
            <a:pPr lvl="1"/>
            <a:r>
              <a:rPr lang="en-US" sz="1500" dirty="0"/>
              <a:t>And a guide to reading both simultaneously at TD.org/MeasurementFieldGuide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1ED28-6B69-4EB3-AB94-A412375C375D}"/>
              </a:ext>
            </a:extLst>
          </p:cNvPr>
          <p:cNvSpPr txBox="1"/>
          <p:nvPr/>
        </p:nvSpPr>
        <p:spPr>
          <a:xfrm>
            <a:off x="4396310" y="5715000"/>
            <a:ext cx="3513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+mj-lt"/>
              </a:rPr>
              <a:t>DV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4B5FF-ADC6-42FC-BAB3-2702AB9D7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79" y="4033157"/>
            <a:ext cx="2205264" cy="1971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AA776-C84A-4B6E-87C1-3C38C6BB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87" y="1587207"/>
            <a:ext cx="1548047" cy="22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7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Demystified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open-enrollment virtual workshop is a series of seven modules</a:t>
            </a:r>
            <a:endParaRPr lang="en-US" sz="1600" dirty="0"/>
          </a:p>
          <a:p>
            <a:pPr lvl="2"/>
            <a:r>
              <a:rPr lang="en-US" sz="1600" dirty="0"/>
              <a:t>September 8 &amp; 20: TDRp framework, efficiency and effectiveness measures</a:t>
            </a:r>
          </a:p>
          <a:p>
            <a:pPr lvl="2"/>
            <a:r>
              <a:rPr lang="en-US" sz="1600" dirty="0"/>
              <a:t>October 13 &amp; 27: Effectiveness &amp; outcome measures and selecting measures</a:t>
            </a:r>
          </a:p>
          <a:p>
            <a:pPr lvl="2"/>
            <a:r>
              <a:rPr lang="en-US" sz="1600" dirty="0"/>
              <a:t>November 17, Dec 1 &amp;15: Running learning like a business, reporting and strategy</a:t>
            </a:r>
          </a:p>
          <a:p>
            <a:r>
              <a:rPr lang="en-US" dirty="0"/>
              <a:t>$499 for all seven for CTR members ($799 nonmembers)</a:t>
            </a:r>
          </a:p>
          <a:p>
            <a:r>
              <a:rPr lang="en-US" dirty="0"/>
              <a:t>Special rate for alums!  Only $399 for all three</a:t>
            </a:r>
          </a:p>
          <a:p>
            <a:r>
              <a:rPr lang="en-US" dirty="0"/>
              <a:t>And copy of our new books </a:t>
            </a:r>
            <a:r>
              <a:rPr lang="en-US" b="1" i="1" dirty="0"/>
              <a:t>Measurement Demystified and Measurement Demystified Field Guide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4A5B6-A587-BD47-8B1E-DC3DA0554FC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87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779B0-270A-4A58-B8CD-C5F7060D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CTR Conference:</a:t>
            </a:r>
            <a:br>
              <a:rPr lang="en-US" dirty="0"/>
            </a:br>
            <a:r>
              <a:rPr lang="en-US" dirty="0"/>
              <a:t>Ten-Year Anniversary of TDRp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E88E8-E90A-473E-A1F5-3B79658B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621536"/>
            <a:ext cx="8354173" cy="4550664"/>
          </a:xfrm>
        </p:spPr>
        <p:txBody>
          <a:bodyPr/>
          <a:lstStyle/>
          <a:p>
            <a:r>
              <a:rPr lang="en-US" dirty="0"/>
              <a:t>Virtual </a:t>
            </a:r>
          </a:p>
          <a:p>
            <a:pPr lvl="1"/>
            <a:r>
              <a:rPr lang="en-US" dirty="0"/>
              <a:t>November 2, 10-4 ET </a:t>
            </a:r>
          </a:p>
          <a:p>
            <a:r>
              <a:rPr lang="en-US" dirty="0"/>
              <a:t>Topics include</a:t>
            </a:r>
          </a:p>
          <a:p>
            <a:pPr lvl="1"/>
            <a:r>
              <a:rPr lang="en-US" sz="1800" dirty="0"/>
              <a:t>History of measurement</a:t>
            </a:r>
          </a:p>
          <a:p>
            <a:pPr lvl="1"/>
            <a:r>
              <a:rPr lang="en-US" sz="1800" dirty="0"/>
              <a:t>History and evolution of TDRp</a:t>
            </a:r>
          </a:p>
          <a:p>
            <a:pPr lvl="1"/>
            <a:r>
              <a:rPr lang="en-US" sz="1800" dirty="0"/>
              <a:t>Current state of TDRp</a:t>
            </a:r>
          </a:p>
          <a:p>
            <a:pPr lvl="1"/>
            <a:r>
              <a:rPr lang="en-US" sz="1800" dirty="0"/>
              <a:t>Lessons learned and unfinished business</a:t>
            </a:r>
          </a:p>
          <a:p>
            <a:pPr lvl="1"/>
            <a:r>
              <a:rPr lang="en-US" sz="1800" dirty="0"/>
              <a:t>Future of measurement and reporting</a:t>
            </a:r>
          </a:p>
          <a:p>
            <a:r>
              <a:rPr lang="en-US" sz="2000" dirty="0"/>
              <a:t>Breakout sessions to discuss and share</a:t>
            </a:r>
          </a:p>
          <a:p>
            <a:r>
              <a:rPr lang="en-US" dirty="0"/>
              <a:t>Learn more and register at </a:t>
            </a:r>
            <a:r>
              <a:rPr lang="en-US" b="1" dirty="0"/>
              <a:t>ctrconference.com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54FEE-16EA-48F8-99F7-D74644BB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40C31-7B2A-4DF1-8EED-3752901D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4A5B6-A587-BD47-8B1E-DC3DA0554FC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52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Accelerate Your Mastery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5181600" cy="441655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Webinars (Live and Recorded)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TDRp Webinar Series for 2022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Introduction to Measurement, Reporting, and TDR (4/13)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Focus on Efficiency Measures (5/4)   </a:t>
            </a:r>
          </a:p>
          <a:p>
            <a:pPr lvl="2"/>
            <a:r>
              <a:rPr lang="en-US" sz="1200" dirty="0">
                <a:solidFill>
                  <a:srgbClr val="000000"/>
                </a:solidFill>
              </a:rPr>
              <a:t>Focus on Effectiveness and Outcome Measures (6/8)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Selecting Your Measures (7/20) 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Reporting &amp; Running Learning Like a Business (8/10)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The Three TDRp Management Reports (9/7)</a:t>
            </a:r>
          </a:p>
          <a:p>
            <a:pPr lvl="2"/>
            <a:r>
              <a:rPr lang="en-US" sz="1200" b="1" dirty="0">
                <a:solidFill>
                  <a:srgbClr val="C00000"/>
                </a:solidFill>
              </a:rPr>
              <a:t>Creating Plan Numbers (10/12)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Reporting YTD Results and Creating Forecasts (11/16) 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Creating Your Measurement &amp; Reporting Strategy (12/14)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Public Reporting: Are You Ready? (pending SEC announcement)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Recorded Webinars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Change Management for TDRp (Recorded)          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Senior Leaders  (Recorded)</a:t>
            </a:r>
          </a:p>
          <a:p>
            <a:pPr lvl="2"/>
            <a:r>
              <a:rPr lang="en-US" sz="1200" dirty="0">
                <a:solidFill>
                  <a:srgbClr val="000000"/>
                </a:solidFill>
              </a:rPr>
              <a:t>Accounting Basics   (Recorded)                    </a:t>
            </a:r>
          </a:p>
          <a:p>
            <a:pPr lvl="2"/>
            <a:r>
              <a:rPr lang="en-US" sz="1200" dirty="0"/>
              <a:t>Financial Acumen Part 1 &amp;2  (Recorded)            </a:t>
            </a:r>
            <a:endParaRPr lang="en-US" sz="1200" b="1" dirty="0">
              <a:solidFill>
                <a:srgbClr val="FF0000"/>
              </a:solidFill>
            </a:endParaRPr>
          </a:p>
          <a:p>
            <a:pPr lvl="2"/>
            <a:r>
              <a:rPr lang="en-US" sz="1200" dirty="0"/>
              <a:t>Data Gathering Considerations   (Recorded)</a:t>
            </a:r>
          </a:p>
          <a:p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3"/>
          </p:nvPr>
        </p:nvSpPr>
        <p:spPr>
          <a:xfrm>
            <a:off x="5257800" y="1755647"/>
            <a:ext cx="3733800" cy="4416552"/>
          </a:xfrm>
        </p:spPr>
        <p:txBody>
          <a:bodyPr>
            <a:normAutofit/>
          </a:bodyPr>
          <a:lstStyle/>
          <a:p>
            <a:r>
              <a:rPr lang="en-US" sz="2400" dirty="0"/>
              <a:t>Virtual workshops 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Measurement Demystified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sz="1200" dirty="0">
                <a:solidFill>
                  <a:srgbClr val="FF0000"/>
                </a:solidFill>
              </a:rPr>
              <a:t>First module tomorrow! 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</a:rPr>
              <a:t>Human Capital Reporting</a:t>
            </a:r>
          </a:p>
          <a:p>
            <a:pPr lvl="2"/>
            <a:r>
              <a:rPr lang="en-US" sz="1200" dirty="0">
                <a:solidFill>
                  <a:srgbClr val="FF0000"/>
                </a:solidFill>
              </a:rPr>
              <a:t>TBD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Custom </a:t>
            </a:r>
          </a:p>
          <a:p>
            <a:pPr lvl="2"/>
            <a:r>
              <a:rPr lang="en-US" sz="1200" dirty="0">
                <a:solidFill>
                  <a:srgbClr val="000000"/>
                </a:solidFill>
              </a:rPr>
              <a:t>1, 2, or 3-day workshops 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Virtual Coaching</a:t>
            </a:r>
            <a:endParaRPr lang="en-US" sz="2400" dirty="0"/>
          </a:p>
          <a:p>
            <a:r>
              <a:rPr lang="en-US" sz="2400" dirty="0"/>
              <a:t>Conference (virtual)</a:t>
            </a:r>
          </a:p>
          <a:p>
            <a:pPr lvl="1"/>
            <a:r>
              <a:rPr lang="en-US" sz="1700" dirty="0"/>
              <a:t>November 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                                  www.centerfortalentreporting.org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39A26-2E62-4332-8381-306FE67E17B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8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 Member of the</a:t>
            </a:r>
            <a:br>
              <a:rPr lang="en-US" dirty="0"/>
            </a:br>
            <a:r>
              <a:rPr lang="en-US" dirty="0"/>
              <a:t>Center for Talent Reporting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Access to Recordings and PPTs for all 20 webinars</a:t>
            </a:r>
          </a:p>
          <a:p>
            <a:pPr lvl="1"/>
            <a:r>
              <a:rPr lang="en-US" dirty="0"/>
              <a:t>Access to Enhanced Content on the website</a:t>
            </a:r>
          </a:p>
          <a:p>
            <a:pPr lvl="2"/>
            <a:r>
              <a:rPr lang="en-US" dirty="0"/>
              <a:t>Formulas and references for over 700 measures</a:t>
            </a:r>
          </a:p>
          <a:p>
            <a:pPr lvl="2"/>
            <a:r>
              <a:rPr lang="en-US" dirty="0"/>
              <a:t>Excel versions of sample reports</a:t>
            </a:r>
          </a:p>
          <a:p>
            <a:pPr lvl="2"/>
            <a:r>
              <a:rPr lang="en-US" dirty="0"/>
              <a:t>Detailed implementation guidance</a:t>
            </a:r>
          </a:p>
          <a:p>
            <a:pPr lvl="2"/>
            <a:r>
              <a:rPr lang="en-US" dirty="0"/>
              <a:t>Members only page</a:t>
            </a:r>
          </a:p>
          <a:p>
            <a:pPr lvl="2"/>
            <a:r>
              <a:rPr lang="en-US" dirty="0"/>
              <a:t>Business acumen resources</a:t>
            </a:r>
          </a:p>
          <a:p>
            <a:pPr lvl="2"/>
            <a:r>
              <a:rPr lang="en-US" dirty="0"/>
              <a:t>Case studies</a:t>
            </a:r>
          </a:p>
          <a:p>
            <a:pPr lvl="1"/>
            <a:r>
              <a:rPr lang="en-US" dirty="0"/>
              <a:t>Discount on workshops and conference</a:t>
            </a:r>
          </a:p>
          <a:p>
            <a:r>
              <a:rPr lang="en-US" dirty="0"/>
              <a:t>Investment: Only $299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40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 More about TDRP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more and get implementation guidance at </a:t>
            </a:r>
            <a:r>
              <a:rPr lang="en-US" dirty="0">
                <a:hlinkClick r:id="rId2"/>
              </a:rPr>
              <a:t>www.CenterforTalentReporting.org</a:t>
            </a:r>
            <a:endParaRPr lang="en-US" dirty="0"/>
          </a:p>
          <a:p>
            <a:pPr lvl="1"/>
            <a:r>
              <a:rPr lang="en-US" dirty="0"/>
              <a:t>Introduction to TDRp whitepapers</a:t>
            </a:r>
          </a:p>
          <a:p>
            <a:pPr lvl="1"/>
            <a:r>
              <a:rPr lang="en-US" dirty="0"/>
              <a:t>Over 700 measures (170 for L&amp;D)</a:t>
            </a:r>
          </a:p>
          <a:p>
            <a:pPr lvl="1"/>
            <a:r>
              <a:rPr lang="en-US" dirty="0"/>
              <a:t>More than 50 sample lists and reports</a:t>
            </a:r>
          </a:p>
          <a:p>
            <a:pPr lvl="1"/>
            <a:r>
              <a:rPr lang="en-US" dirty="0"/>
              <a:t>Guidance on implementation</a:t>
            </a:r>
          </a:p>
          <a:p>
            <a:pPr lvl="1"/>
            <a:r>
              <a:rPr lang="en-US" dirty="0"/>
              <a:t>Workshop, webinar and conference registration</a:t>
            </a:r>
          </a:p>
          <a:p>
            <a:pPr lvl="1"/>
            <a:endParaRPr lang="en-US" dirty="0"/>
          </a:p>
          <a:p>
            <a:r>
              <a:rPr lang="en-US" dirty="0"/>
              <a:t>Contact Dave Vance for more information: </a:t>
            </a:r>
            <a:r>
              <a:rPr lang="en-US" dirty="0">
                <a:hlinkClick r:id="rId3"/>
              </a:rPr>
              <a:t>DVance@CenterforTalentReporting.org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22-May-2017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Center For Talent Reporting                                  www.centerfortalentreporting.org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2" name="Picture 11" descr="fotolia_3347718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154" y="2362200"/>
            <a:ext cx="205784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Partners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11" y="914400"/>
            <a:ext cx="7209601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want to thank the following partners for their support of the Center for Talent Reporting.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8474" y="6423585"/>
            <a:ext cx="5064126" cy="365760"/>
          </a:xfrm>
        </p:spPr>
        <p:txBody>
          <a:bodyPr/>
          <a:lstStyle/>
          <a:p>
            <a:r>
              <a:rPr lang="en-US" b="1" dirty="0">
                <a:solidFill>
                  <a:srgbClr val="292929">
                    <a:lumMod val="75000"/>
                    <a:lumOff val="25000"/>
                  </a:srgbClr>
                </a:solidFill>
              </a:rPr>
              <a:t>Talent Development Reporting principles  •  CTR</a:t>
            </a:r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71100" y="2241933"/>
            <a:ext cx="2753982" cy="757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000" b="1" dirty="0">
              <a:solidFill>
                <a:srgbClr val="525456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9400" y="4572000"/>
            <a:ext cx="5715000" cy="494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000" b="1" dirty="0">
              <a:solidFill>
                <a:srgbClr val="292929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9670" y="4419600"/>
            <a:ext cx="7556313" cy="52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u="sng" dirty="0">
              <a:solidFill>
                <a:srgbClr val="525456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90800" y="2259964"/>
            <a:ext cx="6044267" cy="66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525456">
                    <a:lumMod val="75000"/>
                  </a:srgbClr>
                </a:solidFill>
                <a:latin typeface="Arial"/>
                <a:cs typeface="Arial"/>
              </a:rPr>
              <a:t>PLATINUM PARTNER</a:t>
            </a:r>
          </a:p>
        </p:txBody>
      </p:sp>
      <p:pic>
        <p:nvPicPr>
          <p:cNvPr id="12" name="Picture 11" descr="CTR-sponsor-seals-founding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0" y="2161578"/>
            <a:ext cx="814264" cy="824572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403007" y="5943600"/>
            <a:ext cx="6359993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100000"/>
              <a:buFont typeface="Arial"/>
              <a:buChar char="•"/>
              <a:defRPr sz="22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Lucida Grande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100000"/>
              <a:buFont typeface="Lucida Grande"/>
              <a:buChar char="-"/>
              <a:defRPr sz="18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50000"/>
              <a:buFont typeface="Wingdings" pitchFamily="2" charset="2"/>
              <a:buChar char="§"/>
              <a:defRPr sz="1800" kern="1200" baseline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i="1" dirty="0">
                <a:solidFill>
                  <a:srgbClr val="525456">
                    <a:lumMod val="50000"/>
                  </a:srgbClr>
                </a:solidFill>
              </a:rPr>
              <a:t>Explorance is a Founding Partner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197F2-08E8-4E5D-9462-43CAAFCA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22" y="3247875"/>
            <a:ext cx="5127171" cy="21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2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Partners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82" y="990600"/>
            <a:ext cx="7209601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want to thank the following partners for their support of the Center for Talent Reporting.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8473" y="6423585"/>
            <a:ext cx="4742789" cy="365760"/>
          </a:xfrm>
        </p:spPr>
        <p:txBody>
          <a:bodyPr/>
          <a:lstStyle/>
          <a:p>
            <a:r>
              <a:rPr lang="en-US" b="1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  <a:endParaRPr lang="en-US" dirty="0">
              <a:solidFill>
                <a:srgbClr val="8082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A5B6-A587-BD47-8B1E-DC3DA0554FCF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8475" y="1828800"/>
            <a:ext cx="3082926" cy="52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u="sng" dirty="0">
              <a:solidFill>
                <a:srgbClr val="525456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7692" y="3191254"/>
            <a:ext cx="7556313" cy="52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u="sng" dirty="0">
              <a:solidFill>
                <a:srgbClr val="525456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26996" y="2267387"/>
            <a:ext cx="2853418" cy="52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>
                <a:solidFill>
                  <a:srgbClr val="525456">
                    <a:lumMod val="75000"/>
                  </a:srgbClr>
                </a:solidFill>
                <a:latin typeface="Arial"/>
                <a:cs typeface="Arial"/>
              </a:rPr>
              <a:t>BRONZE</a:t>
            </a:r>
            <a:r>
              <a:rPr lang="en-US" sz="1800" b="1" dirty="0">
                <a:solidFill>
                  <a:srgbClr val="292929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292929"/>
                </a:solidFill>
                <a:latin typeface="Arial"/>
                <a:cs typeface="Arial"/>
              </a:rPr>
              <a:t>PARTNERS</a:t>
            </a:r>
          </a:p>
        </p:txBody>
      </p:sp>
      <p:pic>
        <p:nvPicPr>
          <p:cNvPr id="25" name="Picture 2" descr="http://www.knowledgeadvisors.com/wp-content/uploads/2012/08/ro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13771" b="24641"/>
          <a:stretch/>
        </p:blipFill>
        <p:spPr bwMode="auto">
          <a:xfrm>
            <a:off x="650078" y="3694285"/>
            <a:ext cx="3921922" cy="70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C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09" y="3345446"/>
            <a:ext cx="3607943" cy="1516386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4648200" y="1983924"/>
            <a:ext cx="3091249" cy="52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75000"/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Lucida Grande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75000"/>
              <a:buFont typeface="Lucida Grande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ea typeface="+mn-ea"/>
                <a:cs typeface="Time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600" u="sng" dirty="0">
              <a:solidFill>
                <a:srgbClr val="525456">
                  <a:lumMod val="7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2" name="Picture 21" descr="CTR-sponsor-seals-bronze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39" y="2104534"/>
            <a:ext cx="887185" cy="887185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57200" y="5943600"/>
            <a:ext cx="8382000" cy="22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ED1C29"/>
              </a:buClr>
              <a:buSzPct val="100000"/>
              <a:buFont typeface="Arial"/>
              <a:buChar char="•"/>
              <a:defRPr sz="22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Lucida Grande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ED1C29"/>
              </a:buClr>
              <a:buSzPct val="100000"/>
              <a:buFont typeface="Lucida Grande"/>
              <a:buChar char="-"/>
              <a:defRPr sz="1800" kern="120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50000"/>
              <a:buFont typeface="Wingdings" pitchFamily="2" charset="2"/>
              <a:buChar char="§"/>
              <a:defRPr sz="1800" kern="1200" baseline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i="1" dirty="0">
                <a:solidFill>
                  <a:srgbClr val="525456">
                    <a:lumMod val="50000"/>
                  </a:srgbClr>
                </a:solidFill>
              </a:rPr>
              <a:t>Bellevue University Human Capital Lab and ROI Institute are Founding Bronze Partners</a:t>
            </a:r>
          </a:p>
        </p:txBody>
      </p:sp>
    </p:spTree>
    <p:extLst>
      <p:ext uri="{BB962C8B-B14F-4D97-AF65-F5344CB8AC3E}">
        <p14:creationId xmlns:p14="http://schemas.microsoft.com/office/powerpoint/2010/main" val="56796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799"/>
            <a:ext cx="4648199" cy="3927593"/>
          </a:xfrm>
        </p:spPr>
        <p:txBody>
          <a:bodyPr>
            <a:normAutofit/>
          </a:bodyPr>
          <a:lstStyle/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r>
              <a:rPr lang="en-US" dirty="0"/>
              <a:t>Review of the TDRp Framework</a:t>
            </a:r>
          </a:p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r>
              <a:rPr lang="en-US" dirty="0"/>
              <a:t>Review of Scorecards and Dashboards</a:t>
            </a:r>
          </a:p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r>
              <a:rPr lang="en-US" dirty="0"/>
              <a:t>Management Reports</a:t>
            </a:r>
          </a:p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r>
              <a:rPr lang="en-US" dirty="0"/>
              <a:t>The Three TDRp Reports to Manage Learning</a:t>
            </a:r>
          </a:p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r>
              <a:rPr lang="en-US" dirty="0"/>
              <a:t>Conclusion</a:t>
            </a:r>
          </a:p>
          <a:p>
            <a:pPr marL="344488" indent="-344488">
              <a:buBlip>
                <a:blip r:embed="rId3"/>
              </a:buBlip>
              <a:tabLst>
                <a:tab pos="344488" algn="l"/>
              </a:tabLst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429000"/>
            <a:ext cx="2311400" cy="1219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92929">
                    <a:lumMod val="75000"/>
                    <a:lumOff val="25000"/>
                  </a:srgbClr>
                </a:solidFill>
              </a:rPr>
              <a:t>Center for Talent Reporting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39A26-2E62-4332-8381-306FE67E17B4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4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C35CF4-467F-49B3-9461-34BFBDA9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3CEBF-C570-44F6-8C85-9078FF7D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01D78-F50F-4D1C-A5E6-A8AC25B0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4A5B6-A587-BD47-8B1E-DC3DA0554FC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641C3-C6B1-49CA-BB98-EBD182AB8E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2250" y="524786"/>
            <a:ext cx="7199907" cy="53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15F4-DB26-4C69-97EB-D9383B75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40535"/>
            <a:ext cx="7556313" cy="1316736"/>
          </a:xfrm>
        </p:spPr>
        <p:txBody>
          <a:bodyPr/>
          <a:lstStyle/>
          <a:p>
            <a:r>
              <a:rPr lang="en-US" dirty="0"/>
              <a:t>Measurement Requirements by Reason to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D449-813C-4CB6-819B-72D64C88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1" y="1791465"/>
            <a:ext cx="8354173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FA248-9686-4521-A0BA-D3F7ECEF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A1D10-8131-4170-A714-6DCF63E8E5E8}" type="datetime5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6-Sep-22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92929">
                  <a:lumMod val="75000"/>
                  <a:lumOff val="2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14CE5-5651-41A4-A9EA-4EBF38CC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92929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Center For Talent Reporting                                  www.centerfortalentreporting.org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6776-7542-4007-A105-D723B001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4A5B6-A587-BD47-8B1E-DC3DA0554FCF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DD0C8-CD4C-4499-86C0-E49DF7E045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1" y="2002486"/>
            <a:ext cx="7502526" cy="3569639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AFFBF9-B3AE-4A6B-9E2E-44DF1CF19166}"/>
              </a:ext>
            </a:extLst>
          </p:cNvPr>
          <p:cNvSpPr/>
          <p:nvPr/>
        </p:nvSpPr>
        <p:spPr>
          <a:xfrm>
            <a:off x="2163536" y="79216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C10EB-DA1D-4BD5-A151-E7FAA4BD62B0}"/>
              </a:ext>
            </a:extLst>
          </p:cNvPr>
          <p:cNvSpPr/>
          <p:nvPr/>
        </p:nvSpPr>
        <p:spPr>
          <a:xfrm>
            <a:off x="926646" y="2408730"/>
            <a:ext cx="7078436" cy="730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06629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TDRP">
      <a:dk1>
        <a:srgbClr val="292929"/>
      </a:dk1>
      <a:lt1>
        <a:sysClr val="window" lastClr="FFFFFF"/>
      </a:lt1>
      <a:dk2>
        <a:srgbClr val="ED1C29"/>
      </a:dk2>
      <a:lt2>
        <a:srgbClr val="525456"/>
      </a:lt2>
      <a:accent1>
        <a:srgbClr val="FFFFFF"/>
      </a:accent1>
      <a:accent2>
        <a:srgbClr val="48AD97"/>
      </a:accent2>
      <a:accent3>
        <a:srgbClr val="97CB64"/>
      </a:accent3>
      <a:accent4>
        <a:srgbClr val="FCEF47"/>
      </a:accent4>
      <a:accent5>
        <a:srgbClr val="F68B33"/>
      </a:accent5>
      <a:accent6>
        <a:srgbClr val="525456"/>
      </a:accent6>
      <a:hlink>
        <a:srgbClr val="0000FF"/>
      </a:hlink>
      <a:folHlink>
        <a:srgbClr val="800080"/>
      </a:folHlink>
    </a:clrScheme>
    <a:fontScheme name="TDR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lumMod val="50000"/>
              </a:schemeClr>
            </a:gs>
            <a:gs pos="34000">
              <a:schemeClr val="tx2">
                <a:lumMod val="75000"/>
              </a:schemeClr>
            </a:gs>
            <a:gs pos="100000">
              <a:schemeClr val="tx2"/>
            </a:gs>
          </a:gsLst>
          <a:lin ang="16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1001">
          <a:schemeClr val="dk2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dvantage">
  <a:themeElements>
    <a:clrScheme name="TDRP">
      <a:dk1>
        <a:srgbClr val="292929"/>
      </a:dk1>
      <a:lt1>
        <a:sysClr val="window" lastClr="FFFFFF"/>
      </a:lt1>
      <a:dk2>
        <a:srgbClr val="ED1C29"/>
      </a:dk2>
      <a:lt2>
        <a:srgbClr val="525456"/>
      </a:lt2>
      <a:accent1>
        <a:srgbClr val="FFFFFF"/>
      </a:accent1>
      <a:accent2>
        <a:srgbClr val="48AD97"/>
      </a:accent2>
      <a:accent3>
        <a:srgbClr val="97CB64"/>
      </a:accent3>
      <a:accent4>
        <a:srgbClr val="FCEF47"/>
      </a:accent4>
      <a:accent5>
        <a:srgbClr val="F68B33"/>
      </a:accent5>
      <a:accent6>
        <a:srgbClr val="525456"/>
      </a:accent6>
      <a:hlink>
        <a:srgbClr val="0000FF"/>
      </a:hlink>
      <a:folHlink>
        <a:srgbClr val="800080"/>
      </a:folHlink>
    </a:clrScheme>
    <a:fontScheme name="TDR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lumMod val="50000"/>
              </a:schemeClr>
            </a:gs>
            <a:gs pos="34000">
              <a:schemeClr val="tx2">
                <a:lumMod val="75000"/>
              </a:schemeClr>
            </a:gs>
            <a:gs pos="100000">
              <a:schemeClr val="tx2"/>
            </a:gs>
          </a:gsLst>
          <a:lin ang="16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1001">
          <a:schemeClr val="dk2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Advantage">
  <a:themeElements>
    <a:clrScheme name="TDRP">
      <a:dk1>
        <a:srgbClr val="292929"/>
      </a:dk1>
      <a:lt1>
        <a:sysClr val="window" lastClr="FFFFFF"/>
      </a:lt1>
      <a:dk2>
        <a:srgbClr val="ED1C29"/>
      </a:dk2>
      <a:lt2>
        <a:srgbClr val="525456"/>
      </a:lt2>
      <a:accent1>
        <a:srgbClr val="FFFFFF"/>
      </a:accent1>
      <a:accent2>
        <a:srgbClr val="48AD97"/>
      </a:accent2>
      <a:accent3>
        <a:srgbClr val="97CB64"/>
      </a:accent3>
      <a:accent4>
        <a:srgbClr val="FCEF47"/>
      </a:accent4>
      <a:accent5>
        <a:srgbClr val="F68B33"/>
      </a:accent5>
      <a:accent6>
        <a:srgbClr val="525456"/>
      </a:accent6>
      <a:hlink>
        <a:srgbClr val="0000FF"/>
      </a:hlink>
      <a:folHlink>
        <a:srgbClr val="800080"/>
      </a:folHlink>
    </a:clrScheme>
    <a:fontScheme name="TDR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lumMod val="50000"/>
              </a:schemeClr>
            </a:gs>
            <a:gs pos="34000">
              <a:schemeClr val="tx2">
                <a:lumMod val="75000"/>
              </a:schemeClr>
            </a:gs>
            <a:gs pos="100000">
              <a:schemeClr val="tx2"/>
            </a:gs>
          </a:gsLst>
          <a:lin ang="16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1001">
          <a:schemeClr val="dk2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Advantage">
  <a:themeElements>
    <a:clrScheme name="TDRP">
      <a:dk1>
        <a:srgbClr val="292929"/>
      </a:dk1>
      <a:lt1>
        <a:sysClr val="window" lastClr="FFFFFF"/>
      </a:lt1>
      <a:dk2>
        <a:srgbClr val="ED1C29"/>
      </a:dk2>
      <a:lt2>
        <a:srgbClr val="525456"/>
      </a:lt2>
      <a:accent1>
        <a:srgbClr val="FFFFFF"/>
      </a:accent1>
      <a:accent2>
        <a:srgbClr val="48AD97"/>
      </a:accent2>
      <a:accent3>
        <a:srgbClr val="97CB64"/>
      </a:accent3>
      <a:accent4>
        <a:srgbClr val="FCEF47"/>
      </a:accent4>
      <a:accent5>
        <a:srgbClr val="F68B33"/>
      </a:accent5>
      <a:accent6>
        <a:srgbClr val="525456"/>
      </a:accent6>
      <a:hlink>
        <a:srgbClr val="0000FF"/>
      </a:hlink>
      <a:folHlink>
        <a:srgbClr val="800080"/>
      </a:folHlink>
    </a:clrScheme>
    <a:fontScheme name="TDR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lumMod val="50000"/>
              </a:schemeClr>
            </a:gs>
            <a:gs pos="34000">
              <a:schemeClr val="tx2">
                <a:lumMod val="75000"/>
              </a:schemeClr>
            </a:gs>
            <a:gs pos="100000">
              <a:schemeClr val="tx2"/>
            </a:gs>
          </a:gsLst>
          <a:lin ang="16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1001">
          <a:schemeClr val="dk2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9_Advantage">
  <a:themeElements>
    <a:clrScheme name="TDRP">
      <a:dk1>
        <a:srgbClr val="292929"/>
      </a:dk1>
      <a:lt1>
        <a:sysClr val="window" lastClr="FFFFFF"/>
      </a:lt1>
      <a:dk2>
        <a:srgbClr val="ED1C29"/>
      </a:dk2>
      <a:lt2>
        <a:srgbClr val="525456"/>
      </a:lt2>
      <a:accent1>
        <a:srgbClr val="FFFFFF"/>
      </a:accent1>
      <a:accent2>
        <a:srgbClr val="48AD97"/>
      </a:accent2>
      <a:accent3>
        <a:srgbClr val="97CB64"/>
      </a:accent3>
      <a:accent4>
        <a:srgbClr val="FCEF47"/>
      </a:accent4>
      <a:accent5>
        <a:srgbClr val="F68B33"/>
      </a:accent5>
      <a:accent6>
        <a:srgbClr val="525456"/>
      </a:accent6>
      <a:hlink>
        <a:srgbClr val="0000FF"/>
      </a:hlink>
      <a:folHlink>
        <a:srgbClr val="800080"/>
      </a:folHlink>
    </a:clrScheme>
    <a:fontScheme name="TDR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lumMod val="50000"/>
              </a:schemeClr>
            </a:gs>
            <a:gs pos="34000">
              <a:schemeClr val="tx2">
                <a:lumMod val="75000"/>
              </a:schemeClr>
            </a:gs>
            <a:gs pos="100000">
              <a:schemeClr val="tx2"/>
            </a:gs>
          </a:gsLst>
          <a:lin ang="16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1001">
          <a:schemeClr val="dk2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4476</TotalTime>
  <Words>2498</Words>
  <Application>Microsoft Office PowerPoint</Application>
  <PresentationFormat>On-screen Show (4:3)</PresentationFormat>
  <Paragraphs>400</Paragraphs>
  <Slides>46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Lucida Grande</vt:lpstr>
      <vt:lpstr>Times New Roman</vt:lpstr>
      <vt:lpstr>Whitney HTF Medium</vt:lpstr>
      <vt:lpstr>Wingdings</vt:lpstr>
      <vt:lpstr>Advantage</vt:lpstr>
      <vt:lpstr>1_Advantage</vt:lpstr>
      <vt:lpstr>2_Advantage</vt:lpstr>
      <vt:lpstr>6_Advantage</vt:lpstr>
      <vt:lpstr>9_Advantage</vt:lpstr>
      <vt:lpstr>Worksheet</vt:lpstr>
      <vt:lpstr> The Three TDRp Management Reports   #6 in the Nine-part Series  </vt:lpstr>
      <vt:lpstr>Logistics for Today’s Webinar</vt:lpstr>
      <vt:lpstr>Your Facilitator</vt:lpstr>
      <vt:lpstr>The Center for Talent Reporting: The Home of TDRp</vt:lpstr>
      <vt:lpstr>Our Partners </vt:lpstr>
      <vt:lpstr>Our Partners </vt:lpstr>
      <vt:lpstr>Today’s Discussion</vt:lpstr>
      <vt:lpstr> </vt:lpstr>
      <vt:lpstr>Measurement Requirements by Reason to Measure</vt:lpstr>
      <vt:lpstr>Scorecards and Dashboards May be Used to Inform or Monitor </vt:lpstr>
      <vt:lpstr>Scorecard Summary</vt:lpstr>
      <vt:lpstr>Example of a Typical Scorecard Purpose: Inform  </vt:lpstr>
      <vt:lpstr>PowerPoint Presentation</vt:lpstr>
      <vt:lpstr>Dashboard Summary </vt:lpstr>
      <vt:lpstr>Dashboard Example from Marathon Purpose: Inform</vt:lpstr>
      <vt:lpstr>Management Reports</vt:lpstr>
      <vt:lpstr>What Does It Mean to Run Learning Like a Business?</vt:lpstr>
      <vt:lpstr>Management Reports</vt:lpstr>
      <vt:lpstr>The Three TDRp Management Reports  </vt:lpstr>
      <vt:lpstr>The Three TDRp Management Reports</vt:lpstr>
      <vt:lpstr>Management Reports: To be Used in Monthly Meetings to Manage/Share Results</vt:lpstr>
      <vt:lpstr>The Three TDRp Management Reports</vt:lpstr>
      <vt:lpstr>The Program Report</vt:lpstr>
      <vt:lpstr>Sample Program Report for L&amp;D Programs in Support of the Goal to Reduce Injuries Purpose: Manage programs </vt:lpstr>
      <vt:lpstr>Sample Program Report for L&amp;D Programs in Support of the Goal to Reduce Injuries Purpose: Manage programs                                                             </vt:lpstr>
      <vt:lpstr>Program Report with “Headline Measures” of Success Rather than Outcome Measure Purpose: Manage programs</vt:lpstr>
      <vt:lpstr>Program Report with No Outcome or Headline Measures of Success Purpose: Manage programs</vt:lpstr>
      <vt:lpstr>Creating the Program Report</vt:lpstr>
      <vt:lpstr>The Operations Report</vt:lpstr>
      <vt:lpstr>Sample Operations Report for L&amp;D Purpose: Manage effectiveness and efficiency measures across all programs</vt:lpstr>
      <vt:lpstr>Sample Operations Report for Informal Learning Initiatives</vt:lpstr>
      <vt:lpstr>Sample Operations Report for Process Improvement Initiatives</vt:lpstr>
      <vt:lpstr>Creating the Operations Report</vt:lpstr>
      <vt:lpstr>Bringing it All Together: The Summary Report</vt:lpstr>
      <vt:lpstr>L&amp;D Summary Report Purpose: Manage and inform</vt:lpstr>
      <vt:lpstr>L&amp;D Summary Report (continued)</vt:lpstr>
      <vt:lpstr>L&amp;D Summary Report (continued)</vt:lpstr>
      <vt:lpstr>Creating the Summary Report</vt:lpstr>
      <vt:lpstr>Conclusion</vt:lpstr>
      <vt:lpstr>TDRP Designed to Meet Your Measurement and Reporting Needs</vt:lpstr>
      <vt:lpstr>Learn More about Measurement &amp; Reporting, TDRp</vt:lpstr>
      <vt:lpstr>Measurement Demystified Workshop</vt:lpstr>
      <vt:lpstr>2022 CTR Conference: Ten-Year Anniversary of TDRp</vt:lpstr>
      <vt:lpstr>Ways to Accelerate Your Mastery</vt:lpstr>
      <vt:lpstr>Become a Member of the Center for Talent Reporting</vt:lpstr>
      <vt:lpstr>Learn More about TDRP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Your Measurement Strategy    #3 in the Four-part Series</dc:title>
  <dc:creator>David Vance</dc:creator>
  <cp:lastModifiedBy>David Vance</cp:lastModifiedBy>
  <cp:revision>139</cp:revision>
  <dcterms:created xsi:type="dcterms:W3CDTF">2019-03-13T17:36:39Z</dcterms:created>
  <dcterms:modified xsi:type="dcterms:W3CDTF">2022-09-06T18:58:03Z</dcterms:modified>
</cp:coreProperties>
</file>