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6" r:id="rId2"/>
    <p:sldMasterId id="2147483684" r:id="rId3"/>
    <p:sldMasterId id="2147483686" r:id="rId4"/>
    <p:sldMasterId id="2147483690" r:id="rId5"/>
    <p:sldMasterId id="2147483692" r:id="rId6"/>
  </p:sldMasterIdLst>
  <p:notesMasterIdLst>
    <p:notesMasterId r:id="rId49"/>
  </p:notesMasterIdLst>
  <p:sldIdLst>
    <p:sldId id="257" r:id="rId7"/>
    <p:sldId id="1690" r:id="rId8"/>
    <p:sldId id="1696" r:id="rId9"/>
    <p:sldId id="738" r:id="rId10"/>
    <p:sldId id="262" r:id="rId11"/>
    <p:sldId id="263" r:id="rId12"/>
    <p:sldId id="264" r:id="rId13"/>
    <p:sldId id="1689" r:id="rId14"/>
    <p:sldId id="272" r:id="rId15"/>
    <p:sldId id="267" r:id="rId16"/>
    <p:sldId id="746" r:id="rId17"/>
    <p:sldId id="747" r:id="rId18"/>
    <p:sldId id="286" r:id="rId19"/>
    <p:sldId id="276" r:id="rId20"/>
    <p:sldId id="277" r:id="rId21"/>
    <p:sldId id="289" r:id="rId22"/>
    <p:sldId id="290" r:id="rId23"/>
    <p:sldId id="297" r:id="rId24"/>
    <p:sldId id="299" r:id="rId25"/>
    <p:sldId id="305" r:id="rId26"/>
    <p:sldId id="292" r:id="rId27"/>
    <p:sldId id="303" r:id="rId28"/>
    <p:sldId id="306" r:id="rId29"/>
    <p:sldId id="307" r:id="rId30"/>
    <p:sldId id="308" r:id="rId31"/>
    <p:sldId id="310" r:id="rId32"/>
    <p:sldId id="312" r:id="rId33"/>
    <p:sldId id="314" r:id="rId34"/>
    <p:sldId id="318" r:id="rId35"/>
    <p:sldId id="740" r:id="rId36"/>
    <p:sldId id="741" r:id="rId37"/>
    <p:sldId id="742" r:id="rId38"/>
    <p:sldId id="301" r:id="rId39"/>
    <p:sldId id="319" r:id="rId40"/>
    <p:sldId id="337" r:id="rId41"/>
    <p:sldId id="1677" r:id="rId42"/>
    <p:sldId id="1698" r:id="rId43"/>
    <p:sldId id="1679" r:id="rId44"/>
    <p:sldId id="1704" r:id="rId45"/>
    <p:sldId id="1705" r:id="rId46"/>
    <p:sldId id="606" r:id="rId47"/>
    <p:sldId id="342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65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presProps" Target="presProps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8" Type="http://schemas.openxmlformats.org/officeDocument/2006/relationships/slide" Target="slides/slide2.xml"/><Relationship Id="rId51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4CB49-2103-4B4E-961F-A4FA245767A6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8B3E8-D46D-47F2-9F1B-CCE6D174BF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972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B8F3C-3DB4-8849-BEE5-29187FCFA79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252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CB237-2281-46B9-A09A-1F3A1B32414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32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POLL #1: What is your HR Function (check all that apply)</a:t>
            </a:r>
          </a:p>
          <a:p>
            <a:pPr marL="166615" indent="-166615"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Learning &amp; Development</a:t>
            </a:r>
          </a:p>
          <a:p>
            <a:pPr marL="166615" indent="-166615"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Leadership Development</a:t>
            </a:r>
          </a:p>
          <a:p>
            <a:pPr marL="166615" indent="-166615"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Capability Development (career planning and progression)</a:t>
            </a:r>
          </a:p>
          <a:p>
            <a:pPr marL="166615" indent="-166615"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Talent Acquisition</a:t>
            </a:r>
          </a:p>
          <a:p>
            <a:pPr marL="166615" indent="-166615"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B8F3C-3DB4-8849-BEE5-29187FCFA79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632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ver-image.jpg"/>
          <p:cNvPicPr>
            <a:picLocks noChangeAspect="1"/>
          </p:cNvPicPr>
          <p:nvPr userDrawn="1"/>
        </p:nvPicPr>
        <p:blipFill rotWithShape="1">
          <a:blip r:embed="rId2" cstate="screen">
            <a:alphaModFix amt="8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60620" y="228600"/>
            <a:ext cx="4178579" cy="4191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17534" y="52069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First Last</a:t>
            </a:r>
          </a:p>
          <a:p>
            <a:r>
              <a:rPr lang="en-US" dirty="0"/>
              <a:t>2.6.12</a:t>
            </a:r>
            <a:endParaRPr dirty="0"/>
          </a:p>
        </p:txBody>
      </p:sp>
      <p:sp>
        <p:nvSpPr>
          <p:cNvPr id="7" name="Rectangle 6"/>
          <p:cNvSpPr/>
          <p:nvPr userDrawn="1"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rgbClr val="ED1C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828800"/>
            <a:ext cx="3657600" cy="12954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6629400" y="152400"/>
            <a:ext cx="152400" cy="426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rot="16200000">
            <a:off x="6629400" y="152400"/>
            <a:ext cx="152400" cy="426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25" y="4724398"/>
            <a:ext cx="379095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61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39A26-2E62-4332-8381-306FE67E17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b="0"/>
            </a:lvl1pPr>
          </a:lstStyle>
          <a:p>
            <a:fld id="{4591E5AA-41D3-4E2B-9D5F-5FB8EEE20783}" type="datetime5">
              <a:rPr lang="en-US" smtClean="0"/>
              <a:t>12-Apr-23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Center For Talent Reporting                                  www.centerfortalentreporting.org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8475" y="1755647"/>
            <a:ext cx="4073526" cy="4416552"/>
          </a:xfrm>
        </p:spPr>
        <p:txBody>
          <a:bodyPr/>
          <a:lstStyle>
            <a:lvl1pPr marL="171450" indent="-171450">
              <a:buClr>
                <a:srgbClr val="ED1C29"/>
              </a:buClr>
              <a:buFont typeface="Arial"/>
              <a:buChar char="•"/>
              <a:defRPr sz="200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2"/>
              </a:buClr>
              <a:defRPr sz="1800">
                <a:latin typeface="Arial" pitchFamily="34" charset="0"/>
                <a:cs typeface="Arial" pitchFamily="34" charset="0"/>
              </a:defRPr>
            </a:lvl2pPr>
            <a:lvl3pPr marL="514350" indent="-171450">
              <a:buClr>
                <a:srgbClr val="ED1C29"/>
              </a:buClr>
              <a:buFont typeface="Lucida Grande"/>
              <a:buChar char="-"/>
              <a:defRPr sz="1600">
                <a:latin typeface="Arial" pitchFamily="34" charset="0"/>
                <a:cs typeface="Arial" pitchFamily="34" charset="0"/>
              </a:defRPr>
            </a:lvl3pPr>
            <a:lvl4pPr marL="685800" indent="-171450">
              <a:buClr>
                <a:schemeClr val="tx2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800600" y="1755647"/>
            <a:ext cx="4073526" cy="4416552"/>
          </a:xfrm>
        </p:spPr>
        <p:txBody>
          <a:bodyPr/>
          <a:lstStyle>
            <a:lvl1pPr marL="171450" indent="-171450">
              <a:buClr>
                <a:srgbClr val="ED1C29"/>
              </a:buClr>
              <a:buFont typeface="Arial"/>
              <a:buChar char="•"/>
              <a:defRPr sz="200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2"/>
              </a:buClr>
              <a:defRPr sz="1800">
                <a:latin typeface="Arial" pitchFamily="34" charset="0"/>
                <a:cs typeface="Arial" pitchFamily="34" charset="0"/>
              </a:defRPr>
            </a:lvl2pPr>
            <a:lvl3pPr marL="514350" indent="-171450">
              <a:buClr>
                <a:srgbClr val="ED1C29"/>
              </a:buClr>
              <a:buFont typeface="Lucida Grande"/>
              <a:buChar char="-"/>
              <a:defRPr sz="1600">
                <a:latin typeface="Arial" pitchFamily="34" charset="0"/>
                <a:cs typeface="Arial" pitchFamily="34" charset="0"/>
              </a:defRPr>
            </a:lvl3pPr>
            <a:lvl4pPr marL="685800" indent="-171450">
              <a:buClr>
                <a:schemeClr val="tx2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99831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304800"/>
            <a:ext cx="7556313" cy="1316736"/>
          </a:xfrm>
        </p:spPr>
        <p:txBody>
          <a:bodyPr/>
          <a:lstStyle>
            <a:lvl1pPr>
              <a:defRPr>
                <a:solidFill>
                  <a:srgbClr val="ED1C29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752600"/>
            <a:ext cx="8354173" cy="4419600"/>
          </a:xfrm>
        </p:spPr>
        <p:txBody>
          <a:bodyPr>
            <a:noAutofit/>
          </a:bodyPr>
          <a:lstStyle>
            <a:lvl1pPr marL="228600" indent="-228600">
              <a:buClr>
                <a:srgbClr val="ED1C29"/>
              </a:buClr>
              <a:buFont typeface="Arial"/>
              <a:buChar char="•"/>
              <a:defRPr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2"/>
              </a:buClr>
              <a:defRPr>
                <a:latin typeface="Arial" pitchFamily="34" charset="0"/>
                <a:cs typeface="Arial" pitchFamily="34" charset="0"/>
              </a:defRPr>
            </a:lvl2pPr>
            <a:lvl3pPr marL="685800" indent="-228600">
              <a:buClr>
                <a:srgbClr val="ED1C29"/>
              </a:buClr>
              <a:buFont typeface="Lucida Grande"/>
              <a:buChar char="-"/>
              <a:defRPr>
                <a:latin typeface="Arial" pitchFamily="34" charset="0"/>
                <a:cs typeface="Arial" pitchFamily="34" charset="0"/>
              </a:defRPr>
            </a:lvl3pPr>
            <a:lvl4pPr marL="914400" indent="-228600">
              <a:buClr>
                <a:schemeClr val="tx2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19047" y="642358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August 19,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4" y="6423585"/>
            <a:ext cx="6053328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Center for Talent Reporting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5B6-A587-BD47-8B1E-DC3DA0554FC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85165" cy="13176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791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39A26-2E62-4332-8381-306FE67E17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/>
              <a:t>August 19,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Center for Talent Reporting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8475" y="1755647"/>
            <a:ext cx="4073526" cy="4416552"/>
          </a:xfrm>
        </p:spPr>
        <p:txBody>
          <a:bodyPr/>
          <a:lstStyle>
            <a:lvl1pPr marL="228600" indent="-228600">
              <a:buClr>
                <a:srgbClr val="ED1C29"/>
              </a:buClr>
              <a:buFont typeface="Arial"/>
              <a:buChar char="•"/>
              <a:defRPr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2"/>
              </a:buClr>
              <a:defRPr>
                <a:latin typeface="Arial" pitchFamily="34" charset="0"/>
                <a:cs typeface="Arial" pitchFamily="34" charset="0"/>
              </a:defRPr>
            </a:lvl2pPr>
            <a:lvl3pPr marL="685800" indent="-228600">
              <a:buClr>
                <a:srgbClr val="ED1C29"/>
              </a:buClr>
              <a:buFont typeface="Lucida Grande"/>
              <a:buChar char="-"/>
              <a:defRPr>
                <a:latin typeface="Arial" pitchFamily="34" charset="0"/>
                <a:cs typeface="Arial" pitchFamily="34" charset="0"/>
              </a:defRPr>
            </a:lvl3pPr>
            <a:lvl4pPr marL="914400" indent="-228600">
              <a:buClr>
                <a:schemeClr val="tx2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800600" y="1755647"/>
            <a:ext cx="4073526" cy="4416552"/>
          </a:xfrm>
        </p:spPr>
        <p:txBody>
          <a:bodyPr/>
          <a:lstStyle>
            <a:lvl1pPr marL="228600" indent="-228600">
              <a:buClr>
                <a:srgbClr val="ED1C29"/>
              </a:buClr>
              <a:buFont typeface="Arial"/>
              <a:buChar char="•"/>
              <a:defRPr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2"/>
              </a:buClr>
              <a:defRPr>
                <a:latin typeface="Arial" pitchFamily="34" charset="0"/>
                <a:cs typeface="Arial" pitchFamily="34" charset="0"/>
              </a:defRPr>
            </a:lvl2pPr>
            <a:lvl3pPr marL="685800" indent="-228600">
              <a:buClr>
                <a:srgbClr val="ED1C29"/>
              </a:buClr>
              <a:buFont typeface="Lucida Grande"/>
              <a:buChar char="-"/>
              <a:defRPr>
                <a:latin typeface="Arial" pitchFamily="34" charset="0"/>
                <a:cs typeface="Arial" pitchFamily="34" charset="0"/>
              </a:defRPr>
            </a:lvl3pPr>
            <a:lvl4pPr marL="914400" indent="-228600">
              <a:buClr>
                <a:schemeClr val="tx2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07916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304800"/>
            <a:ext cx="7556313" cy="1316736"/>
          </a:xfrm>
        </p:spPr>
        <p:txBody>
          <a:bodyPr/>
          <a:lstStyle>
            <a:lvl1pPr>
              <a:defRPr>
                <a:solidFill>
                  <a:srgbClr val="ED1C29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752600"/>
            <a:ext cx="8354173" cy="4419600"/>
          </a:xfrm>
        </p:spPr>
        <p:txBody>
          <a:bodyPr>
            <a:noAutofit/>
          </a:bodyPr>
          <a:lstStyle>
            <a:lvl1pPr marL="228600" indent="-228600">
              <a:buClr>
                <a:srgbClr val="ED1C29"/>
              </a:buClr>
              <a:buFont typeface="Arial"/>
              <a:buChar char="•"/>
              <a:defRPr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2"/>
              </a:buClr>
              <a:defRPr>
                <a:latin typeface="Arial" pitchFamily="34" charset="0"/>
                <a:cs typeface="Arial" pitchFamily="34" charset="0"/>
              </a:defRPr>
            </a:lvl2pPr>
            <a:lvl3pPr marL="685800" indent="-228600">
              <a:buClr>
                <a:srgbClr val="ED1C29"/>
              </a:buClr>
              <a:buFont typeface="Lucida Grande"/>
              <a:buChar char="-"/>
              <a:defRPr>
                <a:latin typeface="Arial" pitchFamily="34" charset="0"/>
                <a:cs typeface="Arial" pitchFamily="34" charset="0"/>
              </a:defRPr>
            </a:lvl3pPr>
            <a:lvl4pPr marL="914400" indent="-228600">
              <a:buClr>
                <a:schemeClr val="tx2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19047" y="642358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August 19,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4" y="6423585"/>
            <a:ext cx="6053328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Center for Talent Reporting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5B6-A587-BD47-8B1E-DC3DA0554F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85165" cy="13176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66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39A26-2E62-4332-8381-306FE67E17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/>
              <a:t>August 19,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Center for Talent Reporting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8475" y="1755647"/>
            <a:ext cx="4073526" cy="4416552"/>
          </a:xfrm>
        </p:spPr>
        <p:txBody>
          <a:bodyPr/>
          <a:lstStyle>
            <a:lvl1pPr marL="228600" indent="-228600">
              <a:buClr>
                <a:srgbClr val="ED1C29"/>
              </a:buClr>
              <a:buFont typeface="Arial"/>
              <a:buChar char="•"/>
              <a:defRPr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2"/>
              </a:buClr>
              <a:defRPr>
                <a:latin typeface="Arial" pitchFamily="34" charset="0"/>
                <a:cs typeface="Arial" pitchFamily="34" charset="0"/>
              </a:defRPr>
            </a:lvl2pPr>
            <a:lvl3pPr marL="685800" indent="-228600">
              <a:buClr>
                <a:srgbClr val="ED1C29"/>
              </a:buClr>
              <a:buFont typeface="Lucida Grande"/>
              <a:buChar char="-"/>
              <a:defRPr>
                <a:latin typeface="Arial" pitchFamily="34" charset="0"/>
                <a:cs typeface="Arial" pitchFamily="34" charset="0"/>
              </a:defRPr>
            </a:lvl3pPr>
            <a:lvl4pPr marL="914400" indent="-228600">
              <a:buClr>
                <a:schemeClr val="tx2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800600" y="1755647"/>
            <a:ext cx="4073526" cy="4416552"/>
          </a:xfrm>
        </p:spPr>
        <p:txBody>
          <a:bodyPr/>
          <a:lstStyle>
            <a:lvl1pPr marL="228600" indent="-228600">
              <a:buClr>
                <a:srgbClr val="ED1C29"/>
              </a:buClr>
              <a:buFont typeface="Arial"/>
              <a:buChar char="•"/>
              <a:defRPr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2"/>
              </a:buClr>
              <a:defRPr>
                <a:latin typeface="Arial" pitchFamily="34" charset="0"/>
                <a:cs typeface="Arial" pitchFamily="34" charset="0"/>
              </a:defRPr>
            </a:lvl2pPr>
            <a:lvl3pPr marL="685800" indent="-228600">
              <a:buClr>
                <a:srgbClr val="ED1C29"/>
              </a:buClr>
              <a:buFont typeface="Lucida Grande"/>
              <a:buChar char="-"/>
              <a:defRPr>
                <a:latin typeface="Arial" pitchFamily="34" charset="0"/>
                <a:cs typeface="Arial" pitchFamily="34" charset="0"/>
              </a:defRPr>
            </a:lvl3pPr>
            <a:lvl4pPr marL="914400" indent="-228600">
              <a:buClr>
                <a:schemeClr val="tx2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0389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304800"/>
            <a:ext cx="7556313" cy="1316736"/>
          </a:xfrm>
        </p:spPr>
        <p:txBody>
          <a:bodyPr/>
          <a:lstStyle>
            <a:lvl1pPr>
              <a:defRPr>
                <a:solidFill>
                  <a:srgbClr val="ED1C29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752600"/>
            <a:ext cx="8354173" cy="4419600"/>
          </a:xfrm>
        </p:spPr>
        <p:txBody>
          <a:bodyPr>
            <a:noAutofit/>
          </a:bodyPr>
          <a:lstStyle>
            <a:lvl1pPr marL="228600" indent="-228600">
              <a:buClr>
                <a:srgbClr val="ED1C29"/>
              </a:buClr>
              <a:buFont typeface="Arial"/>
              <a:buChar char="•"/>
              <a:defRPr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2"/>
              </a:buClr>
              <a:defRPr>
                <a:latin typeface="Arial" pitchFamily="34" charset="0"/>
                <a:cs typeface="Arial" pitchFamily="34" charset="0"/>
              </a:defRPr>
            </a:lvl2pPr>
            <a:lvl3pPr marL="685800" indent="-228600">
              <a:buClr>
                <a:srgbClr val="ED1C29"/>
              </a:buClr>
              <a:buFont typeface="Lucida Grande"/>
              <a:buChar char="-"/>
              <a:defRPr>
                <a:latin typeface="Arial" pitchFamily="34" charset="0"/>
                <a:cs typeface="Arial" pitchFamily="34" charset="0"/>
              </a:defRPr>
            </a:lvl3pPr>
            <a:lvl4pPr marL="914400" indent="-228600">
              <a:buClr>
                <a:schemeClr val="tx2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19047" y="6423585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292929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August 19,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4" y="6423585"/>
            <a:ext cx="6053328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92929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Center for Talent Reporting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4A5B6-A587-BD47-8B1E-DC3DA0554FCF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85165" cy="13176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577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39A26-2E62-4332-8381-306FE67E17B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August 19,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Center for Talent Reporting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8475" y="1755647"/>
            <a:ext cx="4073526" cy="4416552"/>
          </a:xfrm>
        </p:spPr>
        <p:txBody>
          <a:bodyPr/>
          <a:lstStyle>
            <a:lvl1pPr marL="228600" indent="-228600">
              <a:buClr>
                <a:srgbClr val="ED1C29"/>
              </a:buClr>
              <a:buFont typeface="Arial"/>
              <a:buChar char="•"/>
              <a:defRPr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2"/>
              </a:buClr>
              <a:defRPr>
                <a:latin typeface="Arial" pitchFamily="34" charset="0"/>
                <a:cs typeface="Arial" pitchFamily="34" charset="0"/>
              </a:defRPr>
            </a:lvl2pPr>
            <a:lvl3pPr marL="685800" indent="-228600">
              <a:buClr>
                <a:srgbClr val="ED1C29"/>
              </a:buClr>
              <a:buFont typeface="Lucida Grande"/>
              <a:buChar char="-"/>
              <a:defRPr>
                <a:latin typeface="Arial" pitchFamily="34" charset="0"/>
                <a:cs typeface="Arial" pitchFamily="34" charset="0"/>
              </a:defRPr>
            </a:lvl3pPr>
            <a:lvl4pPr marL="914400" indent="-228600">
              <a:buClr>
                <a:schemeClr val="tx2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800600" y="1755647"/>
            <a:ext cx="4073526" cy="4416552"/>
          </a:xfrm>
        </p:spPr>
        <p:txBody>
          <a:bodyPr/>
          <a:lstStyle>
            <a:lvl1pPr marL="228600" indent="-228600">
              <a:buClr>
                <a:srgbClr val="ED1C29"/>
              </a:buClr>
              <a:buFont typeface="Arial"/>
              <a:buChar char="•"/>
              <a:defRPr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2"/>
              </a:buClr>
              <a:defRPr>
                <a:latin typeface="Arial" pitchFamily="34" charset="0"/>
                <a:cs typeface="Arial" pitchFamily="34" charset="0"/>
              </a:defRPr>
            </a:lvl2pPr>
            <a:lvl3pPr marL="685800" indent="-228600">
              <a:buClr>
                <a:srgbClr val="ED1C29"/>
              </a:buClr>
              <a:buFont typeface="Lucida Grande"/>
              <a:buChar char="-"/>
              <a:defRPr>
                <a:latin typeface="Arial" pitchFamily="34" charset="0"/>
                <a:cs typeface="Arial" pitchFamily="34" charset="0"/>
              </a:defRPr>
            </a:lvl3pPr>
            <a:lvl4pPr marL="914400" indent="-228600">
              <a:buClr>
                <a:schemeClr val="tx2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79883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parat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7556313" cy="1317626"/>
          </a:xfrm>
        </p:spPr>
        <p:txBody>
          <a:bodyPr/>
          <a:lstStyle>
            <a:lvl1pPr algn="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39A26-2E62-4332-8381-306FE67E17B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August 19,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Center for Talent Reporting</a:t>
            </a:r>
          </a:p>
        </p:txBody>
      </p:sp>
    </p:spTree>
    <p:extLst>
      <p:ext uri="{BB962C8B-B14F-4D97-AF65-F5344CB8AC3E}">
        <p14:creationId xmlns:p14="http://schemas.microsoft.com/office/powerpoint/2010/main" val="223824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304800"/>
            <a:ext cx="7556313" cy="1316736"/>
          </a:xfrm>
        </p:spPr>
        <p:txBody>
          <a:bodyPr/>
          <a:lstStyle>
            <a:lvl1pPr>
              <a:defRPr>
                <a:solidFill>
                  <a:srgbClr val="ED1C29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752600"/>
            <a:ext cx="8354173" cy="4419600"/>
          </a:xfrm>
        </p:spPr>
        <p:txBody>
          <a:bodyPr>
            <a:noAutofit/>
          </a:bodyPr>
          <a:lstStyle>
            <a:lvl1pPr marL="228600" indent="-228600">
              <a:buClr>
                <a:srgbClr val="ED1C29"/>
              </a:buClr>
              <a:buFont typeface="Arial"/>
              <a:buChar char="•"/>
              <a:defRPr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2"/>
              </a:buClr>
              <a:defRPr>
                <a:latin typeface="Arial" pitchFamily="34" charset="0"/>
                <a:cs typeface="Arial" pitchFamily="34" charset="0"/>
              </a:defRPr>
            </a:lvl2pPr>
            <a:lvl3pPr marL="685800" indent="-228600">
              <a:buClr>
                <a:srgbClr val="ED1C29"/>
              </a:buClr>
              <a:buFont typeface="Lucida Grande"/>
              <a:buChar char="-"/>
              <a:defRPr>
                <a:latin typeface="Arial" pitchFamily="34" charset="0"/>
                <a:cs typeface="Arial" pitchFamily="34" charset="0"/>
              </a:defRPr>
            </a:lvl3pPr>
            <a:lvl4pPr marL="914400" indent="-228600">
              <a:buClr>
                <a:schemeClr val="tx2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19047" y="642358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August 19,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4" y="6423585"/>
            <a:ext cx="6053328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Center for Talent Reporting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5B6-A587-BD47-8B1E-DC3DA0554F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85165" cy="13176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9619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304800"/>
            <a:ext cx="7556313" cy="1316736"/>
          </a:xfrm>
        </p:spPr>
        <p:txBody>
          <a:bodyPr/>
          <a:lstStyle>
            <a:lvl1pPr>
              <a:defRPr>
                <a:solidFill>
                  <a:srgbClr val="ED1C29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752600"/>
            <a:ext cx="8354173" cy="4419600"/>
          </a:xfrm>
        </p:spPr>
        <p:txBody>
          <a:bodyPr>
            <a:noAutofit/>
          </a:bodyPr>
          <a:lstStyle>
            <a:lvl1pPr marL="228600" indent="-228600">
              <a:buClr>
                <a:srgbClr val="ED1C29"/>
              </a:buClr>
              <a:buFont typeface="Arial"/>
              <a:buChar char="•"/>
              <a:defRPr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2"/>
              </a:buClr>
              <a:defRPr>
                <a:latin typeface="Arial" pitchFamily="34" charset="0"/>
                <a:cs typeface="Arial" pitchFamily="34" charset="0"/>
              </a:defRPr>
            </a:lvl2pPr>
            <a:lvl3pPr marL="685800" indent="-228600">
              <a:buClr>
                <a:srgbClr val="ED1C29"/>
              </a:buClr>
              <a:buFont typeface="Lucida Grande"/>
              <a:buChar char="-"/>
              <a:defRPr>
                <a:latin typeface="Arial" pitchFamily="34" charset="0"/>
                <a:cs typeface="Arial" pitchFamily="34" charset="0"/>
              </a:defRPr>
            </a:lvl3pPr>
            <a:lvl4pPr marL="914400" indent="-228600">
              <a:buClr>
                <a:schemeClr val="tx2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19047" y="642358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August 19,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4" y="6423585"/>
            <a:ext cx="6053328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Center for Talent Reporting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5B6-A587-BD47-8B1E-DC3DA0554FC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85165" cy="13176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03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parat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7556313" cy="1317626"/>
          </a:xfrm>
        </p:spPr>
        <p:txBody>
          <a:bodyPr/>
          <a:lstStyle>
            <a:lvl1pPr algn="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39A26-2E62-4332-8381-306FE67E17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3B4513D-F168-42F0-B207-97ECE84050DC}" type="datetime1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Center for Talent Reporting</a:t>
            </a:r>
          </a:p>
        </p:txBody>
      </p:sp>
    </p:spTree>
    <p:extLst>
      <p:ext uri="{BB962C8B-B14F-4D97-AF65-F5344CB8AC3E}">
        <p14:creationId xmlns:p14="http://schemas.microsoft.com/office/powerpoint/2010/main" val="3911002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BDBDBD"/>
              </a:gs>
              <a:gs pos="35000">
                <a:schemeClr val="accent1">
                  <a:shade val="93000"/>
                  <a:satMod val="130000"/>
                </a:schemeClr>
              </a:gs>
              <a:gs pos="100000">
                <a:srgbClr val="F8F8F8"/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219067" y="282574"/>
            <a:ext cx="642097" cy="594360"/>
          </a:xfrm>
          <a:prstGeom prst="rect">
            <a:avLst/>
          </a:prstGeom>
          <a:solidFill>
            <a:srgbClr val="ED1C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068235" y="282574"/>
            <a:ext cx="85166" cy="13176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282574"/>
            <a:ext cx="7556313" cy="131762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52600"/>
            <a:ext cx="8354173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6798" y="3810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A9839A26-2E62-4332-8381-306FE67E17B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98474" y="6324600"/>
            <a:ext cx="8357616" cy="0"/>
          </a:xfrm>
          <a:prstGeom prst="line">
            <a:avLst/>
          </a:prstGeom>
          <a:ln>
            <a:solidFill>
              <a:srgbClr val="ED1C2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7190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August 19, 2015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8474" y="6423586"/>
            <a:ext cx="6054726" cy="3666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Center for Talent Reporting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6991" y="983162"/>
            <a:ext cx="586249" cy="594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603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03" r:id="rId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0" i="1" kern="1200">
          <a:solidFill>
            <a:srgbClr val="ED1C29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rgbClr val="ED1C29"/>
        </a:buClr>
        <a:buSzPct val="100000"/>
        <a:buFont typeface="Arial"/>
        <a:buChar char="•"/>
        <a:defRPr sz="2200" kern="120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Lucida Grande"/>
        <a:buChar char="»"/>
        <a:defRPr sz="2000" kern="120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Lucida Grande"/>
        <a:buChar char="-"/>
        <a:defRPr sz="1800" kern="120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2"/>
        </a:buClr>
        <a:buSzPct val="50000"/>
        <a:buFont typeface="Wingdings" pitchFamily="2" charset="2"/>
        <a:buChar char=""/>
        <a:defRPr sz="1800" kern="1200" baseline="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BDBDBD"/>
              </a:gs>
              <a:gs pos="35000">
                <a:schemeClr val="accent1">
                  <a:shade val="93000"/>
                  <a:satMod val="130000"/>
                </a:schemeClr>
              </a:gs>
              <a:gs pos="100000">
                <a:srgbClr val="F8F8F8"/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219067" y="282574"/>
            <a:ext cx="642097" cy="594360"/>
          </a:xfrm>
          <a:prstGeom prst="rect">
            <a:avLst/>
          </a:prstGeom>
          <a:solidFill>
            <a:srgbClr val="ED1C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068235" y="282574"/>
            <a:ext cx="85166" cy="13176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282574"/>
            <a:ext cx="7556313" cy="131762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52600"/>
            <a:ext cx="8354173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6798" y="3810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A9839A26-2E62-4332-8381-306FE67E17B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98474" y="6324600"/>
            <a:ext cx="8357616" cy="0"/>
          </a:xfrm>
          <a:prstGeom prst="line">
            <a:avLst/>
          </a:prstGeom>
          <a:ln>
            <a:solidFill>
              <a:srgbClr val="ED1C2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7190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August 19, 2015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8474" y="6423586"/>
            <a:ext cx="6054726" cy="3666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Center for Talent Reporting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6991" y="983162"/>
            <a:ext cx="586249" cy="594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573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0" i="1" kern="1200">
          <a:solidFill>
            <a:srgbClr val="ED1C29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rgbClr val="ED1C29"/>
        </a:buClr>
        <a:buSzPct val="100000"/>
        <a:buFont typeface="Arial"/>
        <a:buChar char="•"/>
        <a:defRPr sz="2200" kern="120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Lucida Grande"/>
        <a:buChar char="»"/>
        <a:defRPr sz="2000" kern="120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Lucida Grande"/>
        <a:buChar char="-"/>
        <a:defRPr sz="1800" kern="120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2"/>
        </a:buClr>
        <a:buSzPct val="50000"/>
        <a:buFont typeface="Wingdings" pitchFamily="2" charset="2"/>
        <a:buChar char=""/>
        <a:defRPr sz="1800" kern="1200" baseline="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BDBDBD"/>
              </a:gs>
              <a:gs pos="35000">
                <a:schemeClr val="accent1">
                  <a:shade val="93000"/>
                  <a:satMod val="130000"/>
                </a:schemeClr>
              </a:gs>
              <a:gs pos="100000">
                <a:srgbClr val="F8F8F8"/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219067" y="282574"/>
            <a:ext cx="642097" cy="594360"/>
          </a:xfrm>
          <a:prstGeom prst="rect">
            <a:avLst/>
          </a:prstGeom>
          <a:solidFill>
            <a:srgbClr val="ED1C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068235" y="282574"/>
            <a:ext cx="85166" cy="13176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282574"/>
            <a:ext cx="7556313" cy="131762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52600"/>
            <a:ext cx="8354173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6798" y="3810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A9839A26-2E62-4332-8381-306FE67E17B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98474" y="6324600"/>
            <a:ext cx="8357616" cy="0"/>
          </a:xfrm>
          <a:prstGeom prst="line">
            <a:avLst/>
          </a:prstGeom>
          <a:ln>
            <a:solidFill>
              <a:srgbClr val="ED1C2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7190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August 19, 2015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8474" y="6423586"/>
            <a:ext cx="6054726" cy="3666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Center for Talent Reporting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6991" y="983162"/>
            <a:ext cx="586249" cy="594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784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0" i="1" kern="1200">
          <a:solidFill>
            <a:srgbClr val="ED1C29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rgbClr val="ED1C29"/>
        </a:buClr>
        <a:buSzPct val="100000"/>
        <a:buFont typeface="Arial"/>
        <a:buChar char="•"/>
        <a:defRPr sz="2200" kern="120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Lucida Grande"/>
        <a:buChar char="»"/>
        <a:defRPr sz="2000" kern="120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Lucida Grande"/>
        <a:buChar char="-"/>
        <a:defRPr sz="1800" kern="120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2"/>
        </a:buClr>
        <a:buSzPct val="50000"/>
        <a:buFont typeface="Wingdings" pitchFamily="2" charset="2"/>
        <a:buChar char=""/>
        <a:defRPr sz="1800" kern="1200" baseline="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BDBDBD"/>
              </a:gs>
              <a:gs pos="35000">
                <a:schemeClr val="accent1">
                  <a:shade val="93000"/>
                  <a:satMod val="130000"/>
                </a:schemeClr>
              </a:gs>
              <a:gs pos="100000">
                <a:srgbClr val="F8F8F8"/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219067" y="282574"/>
            <a:ext cx="642097" cy="594360"/>
          </a:xfrm>
          <a:prstGeom prst="rect">
            <a:avLst/>
          </a:prstGeom>
          <a:solidFill>
            <a:srgbClr val="ED1C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068235" y="282574"/>
            <a:ext cx="85166" cy="13176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282574"/>
            <a:ext cx="7556313" cy="131762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52600"/>
            <a:ext cx="8354173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6798" y="3810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A9839A26-2E62-4332-8381-306FE67E17B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98474" y="6324600"/>
            <a:ext cx="8357616" cy="0"/>
          </a:xfrm>
          <a:prstGeom prst="line">
            <a:avLst/>
          </a:prstGeom>
          <a:ln>
            <a:solidFill>
              <a:srgbClr val="ED1C2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7190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August 19, 2015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8474" y="6423586"/>
            <a:ext cx="6054726" cy="3666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Center for Talent Reporting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6991" y="983162"/>
            <a:ext cx="586249" cy="594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548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5" r:id="rId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0" i="1" kern="1200">
          <a:solidFill>
            <a:srgbClr val="ED1C29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rgbClr val="ED1C29"/>
        </a:buClr>
        <a:buSzPct val="100000"/>
        <a:buFont typeface="Arial"/>
        <a:buChar char="•"/>
        <a:defRPr sz="2200" kern="120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Lucida Grande"/>
        <a:buChar char="»"/>
        <a:defRPr sz="2000" kern="120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Lucida Grande"/>
        <a:buChar char="-"/>
        <a:defRPr sz="1800" kern="120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2"/>
        </a:buClr>
        <a:buSzPct val="50000"/>
        <a:buFont typeface="Wingdings" pitchFamily="2" charset="2"/>
        <a:buChar char=""/>
        <a:defRPr sz="1800" kern="1200" baseline="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BDBDBD"/>
              </a:gs>
              <a:gs pos="35000">
                <a:schemeClr val="accent1">
                  <a:shade val="93000"/>
                  <a:satMod val="130000"/>
                </a:schemeClr>
              </a:gs>
              <a:gs pos="100000">
                <a:srgbClr val="F8F8F8"/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219067" y="282574"/>
            <a:ext cx="642097" cy="594360"/>
          </a:xfrm>
          <a:prstGeom prst="rect">
            <a:avLst/>
          </a:prstGeom>
          <a:solidFill>
            <a:srgbClr val="ED1C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068235" y="282574"/>
            <a:ext cx="85166" cy="13176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282574"/>
            <a:ext cx="7556313" cy="131762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52600"/>
            <a:ext cx="8354173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6798" y="3810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A9839A26-2E62-4332-8381-306FE67E17B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98474" y="6324600"/>
            <a:ext cx="8357616" cy="0"/>
          </a:xfrm>
          <a:prstGeom prst="line">
            <a:avLst/>
          </a:prstGeom>
          <a:ln>
            <a:solidFill>
              <a:srgbClr val="ED1C2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7190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August 19, 2015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8474" y="6423586"/>
            <a:ext cx="6054726" cy="3666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Center for Talent Reporting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6991" y="983162"/>
            <a:ext cx="586249" cy="594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822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6" r:id="rId2"/>
    <p:sldLayoutId id="2147483699" r:id="rId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0" i="1" kern="1200">
          <a:solidFill>
            <a:srgbClr val="ED1C29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rgbClr val="ED1C29"/>
        </a:buClr>
        <a:buSzPct val="100000"/>
        <a:buFont typeface="Arial"/>
        <a:buChar char="•"/>
        <a:defRPr sz="2200" kern="120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Lucida Grande"/>
        <a:buChar char="»"/>
        <a:defRPr sz="2000" kern="120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Lucida Grande"/>
        <a:buChar char="-"/>
        <a:defRPr sz="1800" kern="120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2"/>
        </a:buClr>
        <a:buSzPct val="50000"/>
        <a:buFont typeface="Wingdings" pitchFamily="2" charset="2"/>
        <a:buChar char=""/>
        <a:defRPr sz="1800" kern="1200" baseline="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BDBDBD"/>
              </a:gs>
              <a:gs pos="35000">
                <a:schemeClr val="accent1">
                  <a:shade val="93000"/>
                  <a:satMod val="130000"/>
                </a:schemeClr>
              </a:gs>
              <a:gs pos="100000">
                <a:srgbClr val="F8F8F8"/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219067" y="282574"/>
            <a:ext cx="642097" cy="594360"/>
          </a:xfrm>
          <a:prstGeom prst="rect">
            <a:avLst/>
          </a:prstGeom>
          <a:solidFill>
            <a:srgbClr val="ED1C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068235" y="282574"/>
            <a:ext cx="85166" cy="13176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282574"/>
            <a:ext cx="7556313" cy="131762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52600"/>
            <a:ext cx="8354173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6798" y="3810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A9839A26-2E62-4332-8381-306FE67E17B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98474" y="6324600"/>
            <a:ext cx="8357616" cy="0"/>
          </a:xfrm>
          <a:prstGeom prst="line">
            <a:avLst/>
          </a:prstGeom>
          <a:ln>
            <a:solidFill>
              <a:srgbClr val="ED1C2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7190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August 19, 2015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8474" y="6423586"/>
            <a:ext cx="6054726" cy="3666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Center for Talent Reporting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6991" y="983162"/>
            <a:ext cx="586249" cy="594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398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8" r:id="rId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0" i="1" kern="1200">
          <a:solidFill>
            <a:srgbClr val="ED1C29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rgbClr val="ED1C29"/>
        </a:buClr>
        <a:buSzPct val="100000"/>
        <a:buFont typeface="Arial"/>
        <a:buChar char="•"/>
        <a:defRPr sz="2200" kern="120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Lucida Grande"/>
        <a:buChar char="»"/>
        <a:defRPr sz="2000" kern="120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Lucida Grande"/>
        <a:buChar char="-"/>
        <a:defRPr sz="1800" kern="120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2"/>
        </a:buClr>
        <a:buSzPct val="50000"/>
        <a:buFont typeface="Wingdings" pitchFamily="2" charset="2"/>
        <a:buChar char=""/>
        <a:defRPr sz="1800" kern="1200" baseline="0">
          <a:solidFill>
            <a:schemeClr val="bg2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s://www.amazon.com/Measurement-Demystified-Creating-Analytics-Reporting/dp/1950496899/ref=sr_1_1?crid=TMTOJ0Y9EA3K&amp;dchild=1&amp;keywords=measurement+demystified&amp;qid=1605377474&amp;sprefix=measureemnt+demys%2Caps%2C186&amp;sr=8-1" TargetMode="Externa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9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mailto:Avance@CenterforTalentReporting.org" TargetMode="External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DVance@CenterforTalentReporting.org" TargetMode="External"/><Relationship Id="rId2" Type="http://schemas.openxmlformats.org/officeDocument/2006/relationships/hyperlink" Target="http://www.centerfortalentreporting.org/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hyperlink" Target="https://www.caveolearning.com/" TargetMode="Externa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3886200" cy="2472266"/>
          </a:xfrm>
        </p:spPr>
        <p:txBody>
          <a:bodyPr>
            <a:noAutofit/>
          </a:bodyPr>
          <a:lstStyle/>
          <a:p>
            <a:r>
              <a:rPr lang="en-US" sz="4800" b="1" dirty="0"/>
              <a:t>Selecting Your Measures</a:t>
            </a: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r>
              <a:rPr lang="en-US" sz="2400" b="1" dirty="0"/>
              <a:t>#4 in the Nine-part Series</a:t>
            </a:r>
            <a:br>
              <a:rPr lang="en-US" sz="3200" b="1" dirty="0"/>
            </a:br>
            <a:br>
              <a:rPr lang="en-US" sz="3200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4953000"/>
            <a:ext cx="4038600" cy="121920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David Vance</a:t>
            </a:r>
          </a:p>
          <a:p>
            <a:r>
              <a:rPr lang="en-US" sz="24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Executive Director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3124200"/>
            <a:ext cx="3657600" cy="685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86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Selecting the Measures Is the Hardest Part of Creating a Measurement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good measurement strategy will contain all three types </a:t>
            </a:r>
          </a:p>
          <a:p>
            <a:pPr lvl="1"/>
            <a:r>
              <a:rPr lang="en-US" dirty="0"/>
              <a:t>Choosing just effectiveness or efficiency measures will lead to unintended consequences</a:t>
            </a:r>
          </a:p>
          <a:p>
            <a:pPr lvl="2"/>
            <a:r>
              <a:rPr lang="en-US" dirty="0"/>
              <a:t>Choose just effectiveness and efficiency will suffer</a:t>
            </a:r>
          </a:p>
          <a:p>
            <a:pPr lvl="2"/>
            <a:r>
              <a:rPr lang="en-US" dirty="0"/>
              <a:t>Choose just efficiency and effectiveness will suffer</a:t>
            </a:r>
          </a:p>
          <a:p>
            <a:pPr lvl="1"/>
            <a:r>
              <a:rPr lang="en-US" dirty="0"/>
              <a:t>Include an outcome measure if the program supports a high-level goal </a:t>
            </a:r>
          </a:p>
          <a:p>
            <a:r>
              <a:rPr lang="en-US" dirty="0"/>
              <a:t>Selection of specific measures will depend on the needs of the user and the reasons to measure as well as the program or initiative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F63C8-17BA-4558-A167-DB47A8045CD9}" type="datetime5">
              <a:rPr lang="en-US" smtClean="0">
                <a:solidFill>
                  <a:srgbClr val="292929">
                    <a:lumMod val="75000"/>
                    <a:lumOff val="25000"/>
                  </a:srgbClr>
                </a:solidFill>
              </a:rPr>
              <a:pPr/>
              <a:t>12-Apr-23</a:t>
            </a:fld>
            <a:endParaRPr lang="en-US" dirty="0">
              <a:solidFill>
                <a:srgbClr val="292929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Center For Talent Reporting                                  www.centerfortalentreporting.org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5B6-A587-BD47-8B1E-DC3DA0554FCF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455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357C1-290E-45F3-A585-CCAFCA814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Selection by Type of Program or Initiative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3C526B-35B5-40F4-8743-82BFFEF80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Two types of programs</a:t>
            </a:r>
          </a:p>
          <a:p>
            <a:pPr lvl="1"/>
            <a:r>
              <a:rPr lang="en-US" b="1" dirty="0"/>
              <a:t>Strategic</a:t>
            </a:r>
            <a:r>
              <a:rPr lang="en-US" dirty="0"/>
              <a:t>: Directly supports high-level or other important goals, especially where a specific, measurable targets exist</a:t>
            </a:r>
          </a:p>
          <a:p>
            <a:pPr lvl="2"/>
            <a:r>
              <a:rPr lang="en-US" dirty="0"/>
              <a:t>Examples: Sales, productivity, quality, retention, leadership</a:t>
            </a:r>
          </a:p>
          <a:p>
            <a:pPr lvl="2"/>
            <a:r>
              <a:rPr lang="en-US" dirty="0"/>
              <a:t>Include key efficiency and effectiveness measures</a:t>
            </a:r>
          </a:p>
          <a:p>
            <a:pPr lvl="2"/>
            <a:r>
              <a:rPr lang="en-US" i="1" dirty="0"/>
              <a:t>Include an outcome measure</a:t>
            </a:r>
          </a:p>
          <a:p>
            <a:pPr lvl="1"/>
            <a:r>
              <a:rPr lang="en-US" b="1" dirty="0"/>
              <a:t>Non-strategic</a:t>
            </a:r>
            <a:r>
              <a:rPr lang="en-US" dirty="0"/>
              <a:t>: Does not directly support a high-level or important goal. Instead, addresses important needs, or goals where specific, measurable targets have not been set</a:t>
            </a:r>
          </a:p>
          <a:p>
            <a:pPr lvl="2"/>
            <a:r>
              <a:rPr lang="en-US" dirty="0"/>
              <a:t>Examples: Basic skills, reskilling, onboarding, lean, compliance</a:t>
            </a:r>
          </a:p>
          <a:p>
            <a:pPr lvl="2"/>
            <a:r>
              <a:rPr lang="en-US" dirty="0"/>
              <a:t>Include key efficiency and effectiveness measures</a:t>
            </a:r>
          </a:p>
          <a:p>
            <a:pPr lvl="2"/>
            <a:r>
              <a:rPr lang="en-US" i="1" dirty="0"/>
              <a:t>Usually no outcome measure</a:t>
            </a:r>
          </a:p>
          <a:p>
            <a:pPr lvl="1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CC20DA-87EF-46D9-B21F-2A5BC3E4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Center for Talent Reporting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E821F6-82EF-4F4C-9737-296CEE9BE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5B6-A587-BD47-8B1E-DC3DA0554FC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06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357C1-290E-45F3-A585-CCAFCA814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Selection by Type of Program or Initiative (continued)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3C526B-35B5-40F4-8743-82BFFEF80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Two types of department initiatives </a:t>
            </a:r>
            <a:r>
              <a:rPr lang="en-US" dirty="0"/>
              <a:t>to improve efficiency or effectiveness</a:t>
            </a:r>
          </a:p>
          <a:p>
            <a:pPr lvl="1"/>
            <a:r>
              <a:rPr lang="en-US" b="1" dirty="0"/>
              <a:t>Across multiple programs </a:t>
            </a:r>
          </a:p>
          <a:p>
            <a:pPr lvl="2"/>
            <a:r>
              <a:rPr lang="en-US" dirty="0"/>
              <a:t>Examples: Improve the application rate across all programs, improve hiring quality across all business units</a:t>
            </a:r>
          </a:p>
          <a:p>
            <a:pPr lvl="1"/>
            <a:r>
              <a:rPr lang="en-US" b="1" dirty="0"/>
              <a:t>Select process or system improvements</a:t>
            </a:r>
          </a:p>
          <a:p>
            <a:pPr lvl="2"/>
            <a:r>
              <a:rPr lang="en-US" dirty="0"/>
              <a:t>Examples: Reduce average help desk call times, reduce platform complaints, increase usage of portal content</a:t>
            </a:r>
          </a:p>
          <a:p>
            <a:pPr lvl="1"/>
            <a:r>
              <a:rPr lang="en-US" dirty="0"/>
              <a:t>For both types of improvement initiatives</a:t>
            </a:r>
          </a:p>
          <a:p>
            <a:pPr lvl="2"/>
            <a:r>
              <a:rPr lang="en-US" dirty="0"/>
              <a:t>The targeted efficiency or effectiveness measure (primary measure)</a:t>
            </a:r>
          </a:p>
          <a:p>
            <a:pPr lvl="2"/>
            <a:r>
              <a:rPr lang="en-US" dirty="0"/>
              <a:t>A complementary measure to avoid unintended consequences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CC20DA-87EF-46D9-B21F-2A5BC3E4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Center for Talent Reporting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E821F6-82EF-4F4C-9737-296CEE9BE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5B6-A587-BD47-8B1E-DC3DA0554FC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71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Recommended Efficiency Measures: L&amp;D Programs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4A5B6-A587-BD47-8B1E-DC3DA0554FC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83AE45D-F10D-4608-9A33-C9D34437E2C5}" type="datetime5">
              <a:rPr lang="en-US" smtClean="0"/>
              <a:t>12-Apr-23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Center For Talent Reporting                                  www.centerfortalentreporting.org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a program level</a:t>
            </a:r>
          </a:p>
          <a:p>
            <a:pPr lvl="1"/>
            <a:r>
              <a:rPr lang="en-US" dirty="0"/>
              <a:t>Number of unique and total participants</a:t>
            </a:r>
          </a:p>
          <a:p>
            <a:pPr lvl="1"/>
            <a:r>
              <a:rPr lang="en-US" dirty="0"/>
              <a:t>Completion rate</a:t>
            </a:r>
          </a:p>
          <a:p>
            <a:pPr lvl="1"/>
            <a:r>
              <a:rPr lang="en-US" dirty="0"/>
              <a:t>Completion date</a:t>
            </a:r>
          </a:p>
          <a:p>
            <a:pPr lvl="1"/>
            <a:r>
              <a:rPr lang="en-US" dirty="0"/>
              <a:t>Cost</a:t>
            </a:r>
          </a:p>
          <a:p>
            <a:pPr lvl="1"/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6FC35C4-7B65-43D9-B3FC-FE14078B9FA7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the department level</a:t>
            </a:r>
          </a:p>
          <a:p>
            <a:pPr lvl="1"/>
            <a:r>
              <a:rPr lang="en-US" dirty="0"/>
              <a:t>Number of unique and total participants</a:t>
            </a:r>
          </a:p>
          <a:p>
            <a:pPr lvl="1"/>
            <a:r>
              <a:rPr lang="en-US" dirty="0"/>
              <a:t>Number of courses</a:t>
            </a:r>
          </a:p>
          <a:p>
            <a:pPr lvl="1"/>
            <a:r>
              <a:rPr lang="en-US" dirty="0"/>
              <a:t>Hours</a:t>
            </a:r>
          </a:p>
          <a:p>
            <a:pPr lvl="1"/>
            <a:r>
              <a:rPr lang="en-US" dirty="0"/>
              <a:t>On-time completions</a:t>
            </a:r>
          </a:p>
          <a:p>
            <a:pPr lvl="1"/>
            <a:r>
              <a:rPr lang="en-US" dirty="0"/>
              <a:t>Reach</a:t>
            </a:r>
          </a:p>
          <a:p>
            <a:pPr lvl="1"/>
            <a:r>
              <a:rPr lang="en-US" dirty="0"/>
              <a:t>Cost</a:t>
            </a:r>
          </a:p>
          <a:p>
            <a:pPr lvl="1"/>
            <a:r>
              <a:rPr lang="en-US" dirty="0"/>
              <a:t>Some utilization measure</a:t>
            </a:r>
          </a:p>
          <a:p>
            <a:r>
              <a:rPr lang="en-US" dirty="0"/>
              <a:t>By modality, business unit, area of learning</a:t>
            </a:r>
          </a:p>
          <a:p>
            <a:endParaRPr lang="en-US" dirty="0"/>
          </a:p>
        </p:txBody>
      </p:sp>
      <p:pic>
        <p:nvPicPr>
          <p:cNvPr id="20" name="Picture 1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B6B54A3-052D-4906-A511-ABCA710AC1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888" y="4342384"/>
            <a:ext cx="1554480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890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Recommended Effectiveness Measures: L&amp;D Programs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4A5B6-A587-BD47-8B1E-DC3DA0554FC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29ADCFE-F25E-4FAE-B98E-ED7241DE7514}" type="datetime5">
              <a:rPr lang="en-US" smtClean="0"/>
              <a:t>12-Apr-23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Center For Talent Reporting                                  www.centerfortalentreporting.org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8474" y="1755647"/>
            <a:ext cx="4073526" cy="4416552"/>
          </a:xfrm>
        </p:spPr>
        <p:txBody>
          <a:bodyPr/>
          <a:lstStyle/>
          <a:p>
            <a:r>
              <a:rPr lang="en-US" dirty="0"/>
              <a:t>At a program level</a:t>
            </a:r>
          </a:p>
          <a:p>
            <a:pPr lvl="1"/>
            <a:r>
              <a:rPr lang="en-US" dirty="0"/>
              <a:t>Level 1 Participant reaction</a:t>
            </a:r>
          </a:p>
          <a:p>
            <a:pPr lvl="2"/>
            <a:r>
              <a:rPr lang="en-US" dirty="0"/>
              <a:t>For formal and informal learning</a:t>
            </a:r>
          </a:p>
          <a:p>
            <a:pPr lvl="1"/>
            <a:r>
              <a:rPr lang="en-US" dirty="0"/>
              <a:t>Level 1 Goal owner reaction</a:t>
            </a:r>
          </a:p>
          <a:p>
            <a:pPr lvl="1"/>
            <a:r>
              <a:rPr lang="en-US" dirty="0"/>
              <a:t>Level 2  Learning as appropriate</a:t>
            </a:r>
          </a:p>
          <a:p>
            <a:pPr lvl="1"/>
            <a:r>
              <a:rPr lang="en-US" dirty="0"/>
              <a:t>Level 3 Application for       most programs</a:t>
            </a:r>
          </a:p>
          <a:p>
            <a:pPr lvl="1"/>
            <a:r>
              <a:rPr lang="en-US" dirty="0"/>
              <a:t>Level 5 ROI for key    programs</a:t>
            </a:r>
          </a:p>
          <a:p>
            <a:pPr lvl="1"/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A05A039-BEDB-4DC3-9A19-07BFFAC2AB6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 a department level</a:t>
            </a:r>
          </a:p>
          <a:p>
            <a:pPr lvl="1"/>
            <a:r>
              <a:rPr lang="en-US" dirty="0"/>
              <a:t>Average/distribution of level 1 participant reaction</a:t>
            </a:r>
          </a:p>
          <a:p>
            <a:pPr lvl="2"/>
            <a:r>
              <a:rPr lang="en-US" dirty="0"/>
              <a:t>For formal and informal learning</a:t>
            </a:r>
          </a:p>
          <a:p>
            <a:pPr lvl="1"/>
            <a:r>
              <a:rPr lang="en-US" dirty="0"/>
              <a:t>Average/distribution of level 1 goal owner reaction</a:t>
            </a:r>
          </a:p>
          <a:p>
            <a:pPr lvl="1"/>
            <a:r>
              <a:rPr lang="en-US" dirty="0"/>
              <a:t>Average/distribution of level 2 as appropriate</a:t>
            </a:r>
          </a:p>
          <a:p>
            <a:pPr lvl="1"/>
            <a:r>
              <a:rPr lang="en-US" dirty="0"/>
              <a:t>Average/distribution of level 3 for most programs</a:t>
            </a:r>
          </a:p>
          <a:p>
            <a:pPr lvl="1"/>
            <a:r>
              <a:rPr lang="en-US" dirty="0"/>
              <a:t>Summary of level 5 for key programs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20" name="Picture 1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0AA49E0-DD11-4365-8918-ABD7A7F313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004" y="4448755"/>
            <a:ext cx="1458794" cy="1458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308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for Outcome Measures: L&amp;D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anytime learning is supporting a high-level business or HR goal like sales, productivity, engagement or leadership</a:t>
            </a:r>
          </a:p>
          <a:p>
            <a:r>
              <a:rPr lang="en-US" dirty="0"/>
              <a:t>Ideally, will be the isolated impact of the program on the goal</a:t>
            </a:r>
          </a:p>
          <a:p>
            <a:pPr lvl="1"/>
            <a:r>
              <a:rPr lang="en-US" dirty="0"/>
              <a:t>The percentage contribution from the program</a:t>
            </a:r>
          </a:p>
          <a:p>
            <a:pPr lvl="1"/>
            <a:r>
              <a:rPr lang="en-US" dirty="0"/>
              <a:t>Example: The </a:t>
            </a:r>
            <a:r>
              <a:rPr lang="en-US" dirty="0">
                <a:solidFill>
                  <a:srgbClr val="7030A0"/>
                </a:solidFill>
              </a:rPr>
              <a:t>sales training program contributed about 20% </a:t>
            </a:r>
            <a:r>
              <a:rPr lang="en-US" dirty="0"/>
              <a:t>of the 10% increase in sales. In other words, learning, by itself,  increased sales by about </a:t>
            </a:r>
            <a:r>
              <a:rPr lang="en-US" dirty="0">
                <a:solidFill>
                  <a:srgbClr val="7030A0"/>
                </a:solidFill>
              </a:rPr>
              <a:t>2 percentage points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4574-EC84-4601-A5D3-2E5523952BAC}" type="datetime5">
              <a:rPr lang="en-US" smtClean="0">
                <a:solidFill>
                  <a:srgbClr val="292929">
                    <a:lumMod val="75000"/>
                    <a:lumOff val="25000"/>
                  </a:srgbClr>
                </a:solidFill>
              </a:rPr>
              <a:pPr/>
              <a:t>12-Apr-23</a:t>
            </a:fld>
            <a:endParaRPr lang="en-US" dirty="0">
              <a:solidFill>
                <a:srgbClr val="292929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Center For Talent Reporting                                  www.centerfortalentreporting.org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5B6-A587-BD47-8B1E-DC3DA0554FCF}" type="slidenum">
              <a:rPr lang="en-US" smtClean="0">
                <a:solidFill>
                  <a:prstClr val="white"/>
                </a:solidFill>
              </a:rPr>
              <a:pPr/>
              <a:t>15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567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the Right Measures:</a:t>
            </a:r>
            <a:br>
              <a:rPr lang="en-US" dirty="0"/>
            </a:br>
            <a:r>
              <a:rPr lang="en-US" dirty="0"/>
              <a:t>Program Examples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39A26-2E62-4332-8381-306FE67E17B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9E0DF09-BEA2-4610-B881-7617288AE386}" type="datetime5">
              <a:rPr lang="en-US" smtClean="0"/>
              <a:t>12-Apr-23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Center For Talent Reporting                                  www.centerfortalentreporting.org</a:t>
            </a:r>
          </a:p>
        </p:txBody>
      </p:sp>
    </p:spTree>
    <p:extLst>
      <p:ext uri="{BB962C8B-B14F-4D97-AF65-F5344CB8AC3E}">
        <p14:creationId xmlns:p14="http://schemas.microsoft.com/office/powerpoint/2010/main" val="678877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Right Combination of Measures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8477" y="1752600"/>
            <a:ext cx="4835523" cy="4419600"/>
          </a:xfrm>
        </p:spPr>
        <p:txBody>
          <a:bodyPr/>
          <a:lstStyle/>
          <a:p>
            <a:r>
              <a:rPr lang="en-US" dirty="0"/>
              <a:t>Depends on: </a:t>
            </a:r>
          </a:p>
          <a:p>
            <a:pPr lvl="1"/>
            <a:r>
              <a:rPr lang="en-US" dirty="0"/>
              <a:t>Program</a:t>
            </a:r>
          </a:p>
          <a:p>
            <a:pPr lvl="1"/>
            <a:r>
              <a:rPr lang="en-US" dirty="0"/>
              <a:t>Purpose and goals of the program</a:t>
            </a:r>
          </a:p>
          <a:p>
            <a:pPr lvl="1"/>
            <a:r>
              <a:rPr lang="en-US" dirty="0"/>
              <a:t>Purpose of the measures</a:t>
            </a:r>
          </a:p>
          <a:p>
            <a:r>
              <a:rPr lang="en-US" dirty="0"/>
              <a:t>Result may be:</a:t>
            </a:r>
          </a:p>
          <a:p>
            <a:pPr lvl="1"/>
            <a:r>
              <a:rPr lang="en-US" dirty="0"/>
              <a:t>Efficiency and effectiveness measures</a:t>
            </a:r>
          </a:p>
          <a:p>
            <a:pPr lvl="1"/>
            <a:r>
              <a:rPr lang="en-US" dirty="0"/>
              <a:t>Efficiency and effectiveness measures plus an outcome measure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0303-E083-4800-8AE6-0CFF0165E183}" type="datetime5">
              <a:rPr lang="en-US" smtClean="0"/>
              <a:t>12-Apr-23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Talent Reporting                                  www.centerfortalentreporting.org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A26-2E62-4332-8381-306FE67E17B4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26BA6FD-14C5-43C9-8FEB-DA8CEFC18EFB}"/>
              </a:ext>
            </a:extLst>
          </p:cNvPr>
          <p:cNvGrpSpPr/>
          <p:nvPr/>
        </p:nvGrpSpPr>
        <p:grpSpPr>
          <a:xfrm>
            <a:off x="6019800" y="2533295"/>
            <a:ext cx="2103120" cy="2103120"/>
            <a:chOff x="6019800" y="2533295"/>
            <a:chExt cx="2103120" cy="2103120"/>
          </a:xfrm>
        </p:grpSpPr>
        <p:pic>
          <p:nvPicPr>
            <p:cNvPr id="18" name="Picture 17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DA81328A-FE68-42B4-B22C-43FF42BE84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9800" y="2533295"/>
              <a:ext cx="2103120" cy="2103120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2F32457-4922-48D7-9B08-2314791EDE4E}"/>
                </a:ext>
              </a:extLst>
            </p:cNvPr>
            <p:cNvSpPr/>
            <p:nvPr/>
          </p:nvSpPr>
          <p:spPr>
            <a:xfrm>
              <a:off x="6789420" y="3139440"/>
              <a:ext cx="548640" cy="3200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1412BDA-FEE7-424D-98CB-7A1D8D7D68C1}"/>
                </a:ext>
              </a:extLst>
            </p:cNvPr>
            <p:cNvSpPr/>
            <p:nvPr/>
          </p:nvSpPr>
          <p:spPr>
            <a:xfrm>
              <a:off x="6789420" y="3702520"/>
              <a:ext cx="548640" cy="3200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29516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Training Program </a:t>
            </a:r>
            <a:r>
              <a:rPr lang="en-US" sz="2800" dirty="0"/>
              <a:t>(strategic)</a:t>
            </a:r>
            <a:br>
              <a:rPr lang="en-US" sz="2800" dirty="0"/>
            </a:br>
            <a:r>
              <a:rPr lang="en-US" sz="2800" dirty="0">
                <a:solidFill>
                  <a:schemeClr val="tx1"/>
                </a:solidFill>
              </a:rPr>
              <a:t>Purpose: Increase sales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Efficiency measures</a:t>
            </a:r>
          </a:p>
          <a:p>
            <a:pPr lvl="1"/>
            <a:r>
              <a:rPr lang="en-US" sz="1600" dirty="0"/>
              <a:t>Number of participants</a:t>
            </a:r>
          </a:p>
          <a:p>
            <a:pPr lvl="1"/>
            <a:r>
              <a:rPr lang="en-US" sz="1600" dirty="0"/>
              <a:t>Completion date</a:t>
            </a:r>
          </a:p>
          <a:p>
            <a:pPr lvl="1"/>
            <a:r>
              <a:rPr lang="en-US" sz="1600" dirty="0"/>
              <a:t>Completion rate</a:t>
            </a:r>
          </a:p>
          <a:p>
            <a:pPr lvl="1"/>
            <a:r>
              <a:rPr lang="en-US" sz="1600" dirty="0"/>
              <a:t>Cost</a:t>
            </a:r>
          </a:p>
          <a:p>
            <a:r>
              <a:rPr lang="en-US" dirty="0"/>
              <a:t>Effectiveness measures</a:t>
            </a:r>
          </a:p>
          <a:p>
            <a:pPr lvl="1"/>
            <a:r>
              <a:rPr lang="en-US" sz="1600" dirty="0"/>
              <a:t>Level 1: Participant and perhaps goal owner reaction with the program</a:t>
            </a:r>
          </a:p>
          <a:p>
            <a:pPr lvl="1"/>
            <a:r>
              <a:rPr lang="en-US" sz="1600" dirty="0"/>
              <a:t>Level 2: Amount learned, usually a minimum passing score is established</a:t>
            </a:r>
          </a:p>
          <a:p>
            <a:pPr lvl="1"/>
            <a:r>
              <a:rPr lang="en-US" sz="1600" dirty="0"/>
              <a:t>Level 3: Application of learning </a:t>
            </a:r>
          </a:p>
          <a:p>
            <a:pPr lvl="1"/>
            <a:r>
              <a:rPr lang="en-US" sz="1600" dirty="0"/>
              <a:t>Level 5: ROI</a:t>
            </a:r>
          </a:p>
          <a:p>
            <a:r>
              <a:rPr lang="en-US" dirty="0"/>
              <a:t>Outcome measure</a:t>
            </a:r>
          </a:p>
          <a:p>
            <a:pPr lvl="1"/>
            <a:r>
              <a:rPr lang="en-US" sz="1600" dirty="0"/>
              <a:t>Level 4: Impact of program on sales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506C-7246-42B0-B5B4-B4A872CBA187}" type="datetime5">
              <a:rPr lang="en-US" smtClean="0"/>
              <a:t>12-Apr-23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Talent Reporting                                  www.centerfortalentreporting.org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5B6-A587-BD47-8B1E-DC3DA0554FC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19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Training Program </a:t>
            </a:r>
            <a:r>
              <a:rPr lang="en-US" sz="2800" dirty="0"/>
              <a:t>(strategic)</a:t>
            </a:r>
            <a:br>
              <a:rPr lang="en-US" sz="2800" dirty="0"/>
            </a:br>
            <a:r>
              <a:rPr lang="en-US" sz="2800" dirty="0">
                <a:solidFill>
                  <a:schemeClr val="tx1"/>
                </a:solidFill>
              </a:rPr>
              <a:t>Purpose: Reduce accidents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Efficiency measures</a:t>
            </a:r>
          </a:p>
          <a:p>
            <a:pPr lvl="1"/>
            <a:r>
              <a:rPr lang="en-US" sz="1600" dirty="0"/>
              <a:t>Number of participants</a:t>
            </a:r>
          </a:p>
          <a:p>
            <a:pPr lvl="1"/>
            <a:r>
              <a:rPr lang="en-US" sz="1600" dirty="0"/>
              <a:t>Completion date</a:t>
            </a:r>
          </a:p>
          <a:p>
            <a:pPr lvl="1"/>
            <a:r>
              <a:rPr lang="en-US" sz="1600" dirty="0"/>
              <a:t>Completion rate</a:t>
            </a:r>
          </a:p>
          <a:p>
            <a:pPr lvl="1"/>
            <a:r>
              <a:rPr lang="en-US" sz="1600" dirty="0"/>
              <a:t>Cost</a:t>
            </a:r>
          </a:p>
          <a:p>
            <a:r>
              <a:rPr lang="en-US" dirty="0"/>
              <a:t>Effectiveness measures</a:t>
            </a:r>
          </a:p>
          <a:p>
            <a:pPr lvl="1"/>
            <a:r>
              <a:rPr lang="en-US" sz="1600" dirty="0"/>
              <a:t>Level 1: Participant and perhaps goal owner reaction with the program</a:t>
            </a:r>
          </a:p>
          <a:p>
            <a:pPr lvl="1"/>
            <a:r>
              <a:rPr lang="en-US" sz="1600" dirty="0"/>
              <a:t>Level 2: Amount learned, usually a minimum passing score is established</a:t>
            </a:r>
          </a:p>
          <a:p>
            <a:pPr lvl="1"/>
            <a:r>
              <a:rPr lang="en-US" sz="1600" dirty="0"/>
              <a:t>Level 3: Application of learning</a:t>
            </a:r>
          </a:p>
          <a:p>
            <a:pPr lvl="1"/>
            <a:r>
              <a:rPr lang="en-US" sz="1600" dirty="0"/>
              <a:t>Level 5: ROI</a:t>
            </a:r>
          </a:p>
          <a:p>
            <a:r>
              <a:rPr lang="en-US" dirty="0"/>
              <a:t>Outcome measure</a:t>
            </a:r>
          </a:p>
          <a:p>
            <a:pPr lvl="1"/>
            <a:r>
              <a:rPr lang="en-US" sz="1600" dirty="0"/>
              <a:t>Level 4: Impact of program on accidents</a:t>
            </a:r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DDBB-4CF2-4907-BB69-84E7C86C9F01}" type="datetime5">
              <a:rPr lang="en-US" smtClean="0"/>
              <a:t>12-Apr-23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Talent Reporting                                  www.centerfortalentreporting.org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5B6-A587-BD47-8B1E-DC3DA0554FC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8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 for Today’s Webinar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98474" y="2057400"/>
            <a:ext cx="8354173" cy="4114800"/>
          </a:xfrm>
        </p:spPr>
        <p:txBody>
          <a:bodyPr/>
          <a:lstStyle/>
          <a:p>
            <a:pPr marL="228600" lvl="1">
              <a:spcBef>
                <a:spcPts val="2000"/>
              </a:spcBef>
              <a:buClr>
                <a:srgbClr val="ED1C29"/>
              </a:buClr>
              <a:buFont typeface="Arial"/>
              <a:buChar char="•"/>
            </a:pPr>
            <a:r>
              <a:rPr lang="en-US" sz="1800" b="1" dirty="0"/>
              <a:t>Members can access All PPTs and Recordings anytime on the website at Members Resource Center page.</a:t>
            </a:r>
          </a:p>
          <a:p>
            <a:pPr marL="228600" lvl="1">
              <a:spcBef>
                <a:spcPts val="2000"/>
              </a:spcBef>
              <a:buClr>
                <a:srgbClr val="ED1C29"/>
              </a:buClr>
              <a:buFont typeface="Arial"/>
              <a:buChar char="•"/>
            </a:pPr>
            <a:r>
              <a:rPr lang="en-US" sz="1800" dirty="0"/>
              <a:t>PowerPoint and link to recording will be sent within 24 hours. </a:t>
            </a:r>
          </a:p>
          <a:p>
            <a:pPr marL="228600" lvl="1">
              <a:spcBef>
                <a:spcPts val="2000"/>
              </a:spcBef>
              <a:buClr>
                <a:srgbClr val="ED1C29"/>
              </a:buClr>
              <a:buFont typeface="Arial"/>
              <a:buChar char="•"/>
            </a:pPr>
            <a:r>
              <a:rPr lang="en-US" sz="1800" dirty="0"/>
              <a:t>To ask a question during the webinar, type a question in the Question box</a:t>
            </a:r>
          </a:p>
          <a:p>
            <a:r>
              <a:rPr lang="en-US" sz="1800" dirty="0"/>
              <a:t>We will take questions at the end, too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Center for Talent Reporting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A26-2E62-4332-8381-306FE67E17B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753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Training </a:t>
            </a:r>
            <a:r>
              <a:rPr lang="en-US" sz="2800" dirty="0"/>
              <a:t>(strategic)</a:t>
            </a:r>
            <a:br>
              <a:rPr lang="en-US" sz="2800" dirty="0"/>
            </a:br>
            <a:r>
              <a:rPr lang="en-US" sz="2800" dirty="0">
                <a:solidFill>
                  <a:schemeClr val="tx1"/>
                </a:solidFill>
              </a:rPr>
              <a:t>Purpose: Improve quality of leaders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Efficiency measures</a:t>
            </a:r>
          </a:p>
          <a:p>
            <a:pPr lvl="1"/>
            <a:r>
              <a:rPr lang="en-US" sz="1600" dirty="0"/>
              <a:t>Number of participants</a:t>
            </a:r>
          </a:p>
          <a:p>
            <a:pPr lvl="1"/>
            <a:r>
              <a:rPr lang="en-US" sz="1600" dirty="0"/>
              <a:t>Completion date</a:t>
            </a:r>
          </a:p>
          <a:p>
            <a:pPr lvl="1"/>
            <a:r>
              <a:rPr lang="en-US" sz="1600" dirty="0"/>
              <a:t>Cost</a:t>
            </a:r>
          </a:p>
          <a:p>
            <a:r>
              <a:rPr lang="en-US" dirty="0"/>
              <a:t>Effectiveness measures</a:t>
            </a:r>
          </a:p>
          <a:p>
            <a:pPr lvl="1"/>
            <a:r>
              <a:rPr lang="en-US" sz="1600" dirty="0"/>
              <a:t>Level 1: Participant and definitely goal owner reaction with the program</a:t>
            </a:r>
          </a:p>
          <a:p>
            <a:pPr lvl="1"/>
            <a:r>
              <a:rPr lang="en-US" sz="1600" dirty="0"/>
              <a:t>Level 3: Application or learning</a:t>
            </a:r>
          </a:p>
          <a:p>
            <a:pPr lvl="1"/>
            <a:r>
              <a:rPr lang="en-US" sz="1600" dirty="0"/>
              <a:t>Level 5: ROI</a:t>
            </a:r>
          </a:p>
          <a:p>
            <a:r>
              <a:rPr lang="en-US" dirty="0"/>
              <a:t>Outcome measure</a:t>
            </a:r>
          </a:p>
          <a:p>
            <a:pPr lvl="1"/>
            <a:r>
              <a:rPr lang="en-US" sz="1600" dirty="0"/>
              <a:t>Level 4: Impact of program on leadership quality which may be measured from employee engagement survey questions on leadership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FDF3-4D0F-47C6-88C8-E3AFB10571C3}" type="datetime5">
              <a:rPr lang="en-US" smtClean="0"/>
              <a:t>12-Apr-23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Talent Reporting                                  www.centerfortalentreporting.org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5B6-A587-BD47-8B1E-DC3DA0554FC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076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Compliance Programs </a:t>
            </a:r>
            <a:r>
              <a:rPr lang="en-US" sz="2800" dirty="0"/>
              <a:t>(non-strategic)</a:t>
            </a:r>
            <a:br>
              <a:rPr lang="en-US" sz="2800" dirty="0"/>
            </a:br>
            <a:r>
              <a:rPr lang="en-US" sz="2800" dirty="0">
                <a:solidFill>
                  <a:schemeClr val="tx1"/>
                </a:solidFill>
              </a:rPr>
              <a:t>Purpose: Ensure compliance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Efficiency measures</a:t>
            </a:r>
          </a:p>
          <a:p>
            <a:pPr lvl="1"/>
            <a:r>
              <a:rPr lang="en-US" sz="1600" dirty="0"/>
              <a:t>Number of participants</a:t>
            </a:r>
          </a:p>
          <a:p>
            <a:pPr lvl="1"/>
            <a:r>
              <a:rPr lang="en-US" sz="1600" dirty="0"/>
              <a:t>Completion date</a:t>
            </a:r>
          </a:p>
          <a:p>
            <a:pPr lvl="1"/>
            <a:r>
              <a:rPr lang="en-US" sz="1600" dirty="0"/>
              <a:t>Completion rate</a:t>
            </a:r>
          </a:p>
          <a:p>
            <a:pPr lvl="1"/>
            <a:r>
              <a:rPr lang="en-US" sz="1600" dirty="0"/>
              <a:t>Cost</a:t>
            </a:r>
          </a:p>
          <a:p>
            <a:r>
              <a:rPr lang="en-US" dirty="0"/>
              <a:t>Effectiveness measures</a:t>
            </a:r>
          </a:p>
          <a:p>
            <a:pPr lvl="1"/>
            <a:r>
              <a:rPr lang="en-US" sz="1600" dirty="0"/>
              <a:t>Level 2: Amount learned, usually a minimum passing score is established</a:t>
            </a:r>
          </a:p>
          <a:p>
            <a:pPr lvl="1"/>
            <a:r>
              <a:rPr lang="en-US" sz="1600" dirty="0"/>
              <a:t>Level 1: Participant and perhaps goal owner reaction with the program</a:t>
            </a:r>
          </a:p>
          <a:p>
            <a:pPr lvl="1"/>
            <a:r>
              <a:rPr lang="en-US" sz="1600" dirty="0"/>
              <a:t>Level 3: Application of learning</a:t>
            </a:r>
          </a:p>
          <a:p>
            <a:r>
              <a:rPr lang="en-US" dirty="0"/>
              <a:t>Outcome measure</a:t>
            </a:r>
          </a:p>
          <a:p>
            <a:pPr lvl="1"/>
            <a:r>
              <a:rPr lang="en-US" sz="1600" dirty="0"/>
              <a:t>Generally none, but could be reduction in violations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BEF5-DC1E-4EDF-AA4B-0AED3ABB1EAB}" type="datetime5">
              <a:rPr lang="en-US" smtClean="0"/>
              <a:t>12-Apr-23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Talent Reporting                                  www.centerfortalentreporting.org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5B6-A587-BD47-8B1E-DC3DA0554FC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3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Skills Training </a:t>
            </a:r>
            <a:r>
              <a:rPr lang="en-US" sz="2800" dirty="0"/>
              <a:t>(non-strategic)</a:t>
            </a:r>
            <a:br>
              <a:rPr lang="en-US" sz="2800" dirty="0"/>
            </a:br>
            <a:r>
              <a:rPr lang="en-US" sz="2800" dirty="0">
                <a:solidFill>
                  <a:schemeClr val="tx1"/>
                </a:solidFill>
              </a:rPr>
              <a:t>Purpose: Provide threshold competency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Efficiency measures</a:t>
            </a:r>
          </a:p>
          <a:p>
            <a:pPr lvl="1"/>
            <a:r>
              <a:rPr lang="en-US" sz="1600" dirty="0"/>
              <a:t>Number of participants</a:t>
            </a:r>
          </a:p>
          <a:p>
            <a:pPr lvl="1"/>
            <a:r>
              <a:rPr lang="en-US" sz="1600" dirty="0"/>
              <a:t>Duration of program</a:t>
            </a:r>
          </a:p>
          <a:p>
            <a:pPr lvl="1"/>
            <a:r>
              <a:rPr lang="en-US" sz="1600" dirty="0"/>
              <a:t>Completion rate</a:t>
            </a:r>
          </a:p>
          <a:p>
            <a:pPr lvl="1"/>
            <a:r>
              <a:rPr lang="en-US" sz="1600" dirty="0"/>
              <a:t>Time to proficiency</a:t>
            </a:r>
          </a:p>
          <a:p>
            <a:pPr lvl="1"/>
            <a:r>
              <a:rPr lang="en-US" sz="1600" dirty="0"/>
              <a:t>Cost</a:t>
            </a:r>
          </a:p>
          <a:p>
            <a:r>
              <a:rPr lang="en-US" dirty="0"/>
              <a:t>Effectiveness measures</a:t>
            </a:r>
          </a:p>
          <a:p>
            <a:pPr lvl="1"/>
            <a:r>
              <a:rPr lang="en-US" sz="1600" dirty="0"/>
              <a:t>Level 1: Participant and perhaps goal owner reaction with the program</a:t>
            </a:r>
          </a:p>
          <a:p>
            <a:pPr lvl="1"/>
            <a:r>
              <a:rPr lang="en-US" sz="1600" dirty="0"/>
              <a:t>Level 2: Amount learned, usually a minimum passing score is established</a:t>
            </a:r>
          </a:p>
          <a:p>
            <a:pPr lvl="1"/>
            <a:r>
              <a:rPr lang="en-US" sz="1600" dirty="0"/>
              <a:t>Level 3: Application of learning</a:t>
            </a:r>
          </a:p>
          <a:p>
            <a:r>
              <a:rPr lang="en-US" dirty="0"/>
              <a:t>Outcome measure</a:t>
            </a:r>
          </a:p>
          <a:p>
            <a:pPr lvl="1"/>
            <a:r>
              <a:rPr lang="en-US" sz="1600" dirty="0"/>
              <a:t>None, although could use time to proficiency as a stand-in outcome measure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3D1A-703B-4DFD-9756-9C9CDEB3A7E7}" type="datetime5">
              <a:rPr lang="en-US" smtClean="0"/>
              <a:t>12-Apr-23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Talent Reporting                                  www.centerfortalentreporting.org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5B6-A587-BD47-8B1E-DC3DA0554FC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465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for Program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171230"/>
            <a:ext cx="8354173" cy="4000970"/>
          </a:xfrm>
        </p:spPr>
        <p:txBody>
          <a:bodyPr/>
          <a:lstStyle/>
          <a:p>
            <a:r>
              <a:rPr lang="en-US" dirty="0"/>
              <a:t>You will always have at least one efficiency and one effectiveness measure</a:t>
            </a:r>
          </a:p>
          <a:p>
            <a:r>
              <a:rPr lang="en-US" dirty="0"/>
              <a:t>Will almost always include</a:t>
            </a:r>
          </a:p>
          <a:p>
            <a:pPr lvl="1"/>
            <a:r>
              <a:rPr lang="en-US" sz="1800" dirty="0"/>
              <a:t>Number of participants</a:t>
            </a:r>
          </a:p>
          <a:p>
            <a:pPr lvl="1"/>
            <a:r>
              <a:rPr lang="en-US" sz="1800" dirty="0"/>
              <a:t>Completion date and often rate</a:t>
            </a:r>
          </a:p>
          <a:p>
            <a:pPr lvl="1"/>
            <a:r>
              <a:rPr lang="en-US" sz="1800" dirty="0"/>
              <a:t>Cost</a:t>
            </a:r>
          </a:p>
          <a:p>
            <a:pPr lvl="1"/>
            <a:r>
              <a:rPr lang="en-US" sz="1800" dirty="0"/>
              <a:t>Participant and goal owner satisfaction</a:t>
            </a:r>
          </a:p>
          <a:p>
            <a:r>
              <a:rPr lang="en-US" dirty="0"/>
              <a:t>Share your most important measures for each program in  a </a:t>
            </a:r>
            <a:r>
              <a:rPr lang="en-US" b="1" dirty="0"/>
              <a:t>Program Report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918F-033C-466B-871F-D3CE68444C5B}" type="datetime5">
              <a:rPr lang="en-US" smtClean="0"/>
              <a:t>12-Apr-23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Talent Reporting                                  www.centerfortalentreporting.org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5B6-A587-BD47-8B1E-DC3DA0554FC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59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the Right Measures:</a:t>
            </a:r>
            <a:br>
              <a:rPr lang="en-US" dirty="0"/>
            </a:br>
            <a:r>
              <a:rPr lang="en-US" dirty="0"/>
              <a:t>Department Improvement Initiatives</a:t>
            </a:r>
            <a:br>
              <a:rPr lang="en-US" dirty="0"/>
            </a:br>
            <a:br>
              <a:rPr lang="en-US" dirty="0"/>
            </a:br>
            <a:r>
              <a:rPr lang="en-US" sz="2000" b="0" dirty="0">
                <a:solidFill>
                  <a:schemeClr val="tx1"/>
                </a:solidFill>
              </a:rPr>
              <a:t>Note: These are not organizational goals so there will be no outcome measure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39A26-2E62-4332-8381-306FE67E17B4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9E0DF09-BEA2-4610-B881-7617288AE386}" type="datetime5">
              <a:rPr lang="en-US" smtClean="0"/>
              <a:t>12-Apr-23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Center For Talent Reporting                                  www.centerfortalentreporting.org</a:t>
            </a:r>
          </a:p>
        </p:txBody>
      </p:sp>
    </p:spTree>
    <p:extLst>
      <p:ext uri="{BB962C8B-B14F-4D97-AF65-F5344CB8AC3E}">
        <p14:creationId xmlns:p14="http://schemas.microsoft.com/office/powerpoint/2010/main" val="3792536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the measure that is the target of the improvement initiative</a:t>
            </a:r>
          </a:p>
          <a:p>
            <a:pPr lvl="1"/>
            <a:r>
              <a:rPr lang="en-US" sz="1800" dirty="0"/>
              <a:t>This will be the </a:t>
            </a:r>
            <a:r>
              <a:rPr lang="en-US" sz="1800" i="1" dirty="0"/>
              <a:t>primary</a:t>
            </a:r>
            <a:r>
              <a:rPr lang="en-US" sz="1800" dirty="0"/>
              <a:t> measure</a:t>
            </a:r>
          </a:p>
          <a:p>
            <a:r>
              <a:rPr lang="en-US" dirty="0"/>
              <a:t>Consider adding a </a:t>
            </a:r>
            <a:r>
              <a:rPr lang="en-US" i="1" dirty="0"/>
              <a:t>complementary</a:t>
            </a:r>
            <a:r>
              <a:rPr lang="en-US" dirty="0"/>
              <a:t> measure to prevent unintended consequences</a:t>
            </a:r>
          </a:p>
          <a:p>
            <a:pPr lvl="1"/>
            <a:r>
              <a:rPr lang="en-US" sz="1800" dirty="0"/>
              <a:t>For a primary effectiveness measure, this will be an efficiency measure</a:t>
            </a:r>
          </a:p>
          <a:p>
            <a:pPr lvl="1"/>
            <a:r>
              <a:rPr lang="en-US" sz="1800" dirty="0"/>
              <a:t>For a primary efficiency measure, this will be an effectiveness measure</a:t>
            </a:r>
          </a:p>
          <a:p>
            <a:r>
              <a:rPr lang="en-US" dirty="0"/>
              <a:t>Consider adding </a:t>
            </a:r>
            <a:r>
              <a:rPr lang="en-US" i="1" dirty="0"/>
              <a:t>ancillary</a:t>
            </a:r>
            <a:r>
              <a:rPr lang="en-US" dirty="0"/>
              <a:t> measures which provide additional context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F61C-F873-4974-89A4-351353716579}" type="datetime5">
              <a:rPr lang="en-US" smtClean="0">
                <a:solidFill>
                  <a:srgbClr val="292929">
                    <a:lumMod val="75000"/>
                    <a:lumOff val="25000"/>
                  </a:srgbClr>
                </a:solidFill>
              </a:rPr>
              <a:t>12-Apr-23</a:t>
            </a:fld>
            <a:endParaRPr lang="en-US" dirty="0">
              <a:solidFill>
                <a:srgbClr val="292929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Center For Talent Reporting                                  www.centerfortalentreporting.org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A26-2E62-4332-8381-306FE67E17B4}" type="slidenum">
              <a:rPr lang="en-US" smtClean="0">
                <a:solidFill>
                  <a:prstClr val="white"/>
                </a:solidFill>
              </a:rPr>
              <a:pPr/>
              <a:t>25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086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 Percentage of E-Learning </a:t>
            </a:r>
            <a:br>
              <a:rPr lang="en-US" dirty="0"/>
            </a:br>
            <a:r>
              <a:rPr lang="en-US" sz="2800" dirty="0"/>
              <a:t>(Improvement across multiple programs)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Efficiency measure (primary measure)</a:t>
            </a:r>
          </a:p>
          <a:p>
            <a:pPr lvl="1"/>
            <a:r>
              <a:rPr lang="en-US" dirty="0"/>
              <a:t>Percentage of e-learning</a:t>
            </a:r>
          </a:p>
          <a:p>
            <a:pPr lvl="2"/>
            <a:r>
              <a:rPr lang="en-US" dirty="0"/>
              <a:t>By number of courses or hours or number of participants</a:t>
            </a:r>
          </a:p>
          <a:p>
            <a:r>
              <a:rPr lang="en-US" dirty="0"/>
              <a:t>Effectiveness measure (complementary measure)</a:t>
            </a:r>
          </a:p>
          <a:p>
            <a:pPr lvl="1"/>
            <a:r>
              <a:rPr lang="en-US" dirty="0"/>
              <a:t>Level 1: Participant reaction for e-learning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669E-438A-42F1-9B49-66C0732851B1}" type="datetime5">
              <a:rPr lang="en-US" smtClean="0"/>
              <a:t>12-Apr-23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Talent Reporting                                  www.centerfortalentreporting.org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A26-2E62-4332-8381-306FE67E17B4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12" name="Picture 1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BC0D651-C701-40FF-8D16-2857718F6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802" y="4191000"/>
            <a:ext cx="1621677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7492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 Satisfaction with E-Learning</a:t>
            </a:r>
            <a:br>
              <a:rPr lang="en-US" dirty="0"/>
            </a:br>
            <a:r>
              <a:rPr lang="en-US" sz="2800" dirty="0"/>
              <a:t>(Improvement across multiple programs)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Effectiveness measure (primary measure)</a:t>
            </a:r>
          </a:p>
          <a:p>
            <a:pPr lvl="1"/>
            <a:r>
              <a:rPr lang="en-US" dirty="0"/>
              <a:t>Level 1: Participant reaction for e-learning</a:t>
            </a:r>
          </a:p>
          <a:p>
            <a:r>
              <a:rPr lang="en-US" dirty="0"/>
              <a:t>Efficiency measure (complementary measure)</a:t>
            </a:r>
          </a:p>
          <a:p>
            <a:pPr lvl="1"/>
            <a:r>
              <a:rPr lang="en-US" dirty="0"/>
              <a:t>Percentage of e-learning</a:t>
            </a:r>
          </a:p>
          <a:p>
            <a:pPr lvl="1"/>
            <a:r>
              <a:rPr lang="en-US" dirty="0"/>
              <a:t>Number taking e-learning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DCB1-2A4E-44C8-AB73-27CBFAD35D4D}" type="datetime5">
              <a:rPr lang="en-US" smtClean="0"/>
              <a:t>12-Apr-23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Talent Reporting                                  www.centerfortalentreporting.org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A26-2E62-4332-8381-306FE67E17B4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12" name="Picture 1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69AE849-FE67-46A4-9618-4397F73CCA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112" y="4191000"/>
            <a:ext cx="1621677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0209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 On-time Program Deliveries</a:t>
            </a:r>
            <a:br>
              <a:rPr lang="en-US" dirty="0"/>
            </a:br>
            <a:r>
              <a:rPr lang="en-US" sz="2800" dirty="0"/>
              <a:t>(Improvement across multiple programs)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Efficiency measure (primary measure)</a:t>
            </a:r>
          </a:p>
          <a:p>
            <a:pPr lvl="1"/>
            <a:r>
              <a:rPr lang="en-US" dirty="0"/>
              <a:t>Percentage of on-time program deliveries</a:t>
            </a:r>
          </a:p>
          <a:p>
            <a:pPr lvl="2"/>
            <a:r>
              <a:rPr lang="en-US" sz="1600" dirty="0"/>
              <a:t>Will need to track promised and completion dates</a:t>
            </a:r>
          </a:p>
          <a:p>
            <a:r>
              <a:rPr lang="en-US" dirty="0"/>
              <a:t>Effectiveness measures (complementary measures)</a:t>
            </a:r>
          </a:p>
          <a:p>
            <a:pPr lvl="1"/>
            <a:r>
              <a:rPr lang="en-US" dirty="0"/>
              <a:t>Goal owner reaction</a:t>
            </a:r>
          </a:p>
          <a:p>
            <a:pPr lvl="1"/>
            <a:r>
              <a:rPr lang="en-US" dirty="0"/>
              <a:t>Participant reaction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7C3-5A48-4A42-B071-0E942C43AB3B}" type="datetime5">
              <a:rPr lang="en-US" smtClean="0"/>
              <a:t>12-Apr-23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Talent Reporting                                  www.centerfortalentreporting.org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5B6-A587-BD47-8B1E-DC3DA0554FCF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932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 Overall Application Rate</a:t>
            </a:r>
            <a:br>
              <a:rPr lang="en-US" dirty="0"/>
            </a:br>
            <a:r>
              <a:rPr lang="en-US" sz="2800" dirty="0"/>
              <a:t>(Improvement across multiple programs)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Effectiveness measure (primary measure)</a:t>
            </a:r>
          </a:p>
          <a:p>
            <a:pPr lvl="1"/>
            <a:r>
              <a:rPr lang="en-US" sz="1600" dirty="0"/>
              <a:t>Level 3: Intent to apply</a:t>
            </a:r>
          </a:p>
          <a:p>
            <a:pPr lvl="1"/>
            <a:r>
              <a:rPr lang="en-US" sz="1600" dirty="0"/>
              <a:t>Level 3: Actual application</a:t>
            </a:r>
          </a:p>
          <a:p>
            <a:r>
              <a:rPr lang="en-US" dirty="0"/>
              <a:t>Efficiency measure (complementary measure)</a:t>
            </a:r>
          </a:p>
          <a:p>
            <a:pPr lvl="1"/>
            <a:r>
              <a:rPr lang="en-US" sz="1600" dirty="0"/>
              <a:t>?</a:t>
            </a:r>
          </a:p>
          <a:p>
            <a:r>
              <a:rPr lang="en-US" dirty="0"/>
              <a:t>Ancillary measure (will depend on specific action plans to address the issues)</a:t>
            </a:r>
          </a:p>
          <a:p>
            <a:pPr lvl="1"/>
            <a:r>
              <a:rPr lang="en-US" sz="1600" dirty="0"/>
              <a:t>Percentage of key programs with communication plans by goal owner in place at launch</a:t>
            </a:r>
          </a:p>
          <a:p>
            <a:pPr lvl="1"/>
            <a:r>
              <a:rPr lang="en-US" sz="1600" dirty="0"/>
              <a:t>Percentage of key programs with reinforcement plans in place at launch</a:t>
            </a:r>
          </a:p>
          <a:p>
            <a:pPr lvl="1"/>
            <a:r>
              <a:rPr lang="en-US" sz="1600" dirty="0"/>
              <a:t>Percentage of key programs where reinforcement occurs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9B178-DE4B-4BA4-B444-6F18B2949919}" type="datetime5">
              <a:rPr lang="en-US" smtClean="0"/>
              <a:t>12-Apr-23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Talent Reporting                                  www.centerfortalentreporting.org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A26-2E62-4332-8381-306FE67E17B4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63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Facilitator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DB62FC3-316B-4E22-BF26-B0AC1EA54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99" y="1371600"/>
            <a:ext cx="8439101" cy="4845766"/>
          </a:xfrm>
        </p:spPr>
        <p:txBody>
          <a:bodyPr/>
          <a:lstStyle/>
          <a:p>
            <a:r>
              <a:rPr lang="en-US" sz="1600" dirty="0"/>
              <a:t>Executive Director, Center for Talent Reporting</a:t>
            </a:r>
          </a:p>
          <a:p>
            <a:r>
              <a:rPr lang="en-US" sz="1600" dirty="0"/>
              <a:t>Founder and Former President, Caterpillar University</a:t>
            </a:r>
          </a:p>
          <a:p>
            <a:pPr lvl="1"/>
            <a:r>
              <a:rPr lang="en-US" sz="1200" dirty="0"/>
              <a:t>2005 1st Place in ATD BEST Awards</a:t>
            </a:r>
          </a:p>
          <a:p>
            <a:pPr lvl="1"/>
            <a:r>
              <a:rPr lang="en-US" sz="1200" dirty="0"/>
              <a:t>2006 CLO of the Year</a:t>
            </a:r>
          </a:p>
          <a:p>
            <a:r>
              <a:rPr lang="en-US" sz="1600" dirty="0"/>
              <a:t>Former Chief Economist, Caterpillar Inc.</a:t>
            </a:r>
          </a:p>
          <a:p>
            <a:pPr lvl="1"/>
            <a:r>
              <a:rPr lang="en-US" sz="1200" dirty="0"/>
              <a:t>Ph.D. in Economics, Masters in Business Administration</a:t>
            </a:r>
          </a:p>
          <a:p>
            <a:r>
              <a:rPr lang="en-US" sz="1600" dirty="0"/>
              <a:t>Author, </a:t>
            </a:r>
            <a:r>
              <a:rPr lang="en-US" sz="1600" i="1" dirty="0"/>
              <a:t>The Business of Learning </a:t>
            </a:r>
            <a:r>
              <a:rPr lang="en-US" sz="1600" dirty="0"/>
              <a:t>(second edition), and </a:t>
            </a:r>
            <a:r>
              <a:rPr lang="en-US" sz="1600" i="1" dirty="0"/>
              <a:t>Measurement Demystified (2021) &amp; Measurement Demystified Field Guide (2022) </a:t>
            </a:r>
            <a:r>
              <a:rPr lang="en-US" sz="1600" dirty="0"/>
              <a:t>with Peggy Parskey  (ATD Press)                                                             </a:t>
            </a:r>
          </a:p>
          <a:p>
            <a:r>
              <a:rPr lang="en-US" sz="1600" dirty="0"/>
              <a:t>Adjunct Professor in Human Capital Development </a:t>
            </a:r>
          </a:p>
          <a:p>
            <a:pPr lvl="1"/>
            <a:r>
              <a:rPr lang="en-US" sz="1200" dirty="0"/>
              <a:t>Bellevue University (PhD program)</a:t>
            </a:r>
          </a:p>
          <a:p>
            <a:pPr lvl="1"/>
            <a:r>
              <a:rPr lang="en-US" sz="1200" dirty="0"/>
              <a:t>George Mason University (Executive Education program)</a:t>
            </a:r>
          </a:p>
          <a:p>
            <a:r>
              <a:rPr lang="en-US" sz="1600" dirty="0"/>
              <a:t>Member, ISO Working Group on Metrics</a:t>
            </a:r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E81A20-8605-48E3-8B1E-28FC5D376983}" type="datetime5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292929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12-Apr-23</a:t>
            </a:fld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292929">
                  <a:lumMod val="75000"/>
                  <a:lumOff val="25000"/>
                </a:srgb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92929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Center For Talent Reporting                                  www.centerfortalentreporting.org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4A5B6-A587-BD47-8B1E-DC3DA0554FCF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ext Placeholder 8"/>
          <p:cNvSpPr txBox="1">
            <a:spLocks/>
          </p:cNvSpPr>
          <p:nvPr/>
        </p:nvSpPr>
        <p:spPr>
          <a:xfrm>
            <a:off x="498474" y="1885950"/>
            <a:ext cx="6988176" cy="3657600"/>
          </a:xfrm>
          <a:prstGeom prst="rect">
            <a:avLst/>
          </a:prstGeom>
        </p:spPr>
        <p:txBody>
          <a:bodyPr lIns="68576" tIns="34289" rIns="68576" bIns="34289"/>
          <a:lstStyle/>
          <a:p>
            <a:pPr marL="257175" marR="0" lvl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67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pitchFamily="34" charset="0"/>
            </a:endParaRPr>
          </a:p>
        </p:txBody>
      </p:sp>
      <p:pic>
        <p:nvPicPr>
          <p:cNvPr id="9" name="Picture 6" descr="The Business of Learning - Second Edition: How to Manage Corporate Training to Improve Your Bottom Line by [Vance, David L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558" y="4324135"/>
            <a:ext cx="968853" cy="128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go.i4cp.com/l/11852/2013-02-12/ql38d/11852/86411/DaveVanceHead.jpg">
            <a:extLst>
              <a:ext uri="{FF2B5EF4-FFF2-40B4-BE49-F238E27FC236}">
                <a16:creationId xmlns:a16="http://schemas.microsoft.com/office/drawing/2014/main" id="{12C9AA62-EDA6-4A39-B8B1-980896448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4310" y="1580973"/>
            <a:ext cx="1131413" cy="1740637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B30330-E248-4792-94CE-98E4110EB3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930" y="4814425"/>
            <a:ext cx="838201" cy="1197430"/>
          </a:xfrm>
          <a:prstGeom prst="rect">
            <a:avLst/>
          </a:prstGeom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41DC5207-5569-42DA-AF2A-250BF5DE5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723" y="4324135"/>
            <a:ext cx="1218127" cy="1089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177050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 Use of Communities of Practice </a:t>
            </a:r>
            <a:r>
              <a:rPr lang="en-US" sz="2800" dirty="0"/>
              <a:t>(Improvement in process)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Efficiency measures (primary measures)</a:t>
            </a:r>
          </a:p>
          <a:p>
            <a:pPr lvl="1"/>
            <a:r>
              <a:rPr lang="en-US" dirty="0"/>
              <a:t>Number of active communities</a:t>
            </a:r>
          </a:p>
          <a:p>
            <a:pPr lvl="1"/>
            <a:r>
              <a:rPr lang="en-US" dirty="0"/>
              <a:t>Number of users</a:t>
            </a:r>
          </a:p>
          <a:p>
            <a:r>
              <a:rPr lang="en-US" dirty="0"/>
              <a:t>Effectiveness measure (complementary measure)</a:t>
            </a:r>
          </a:p>
          <a:p>
            <a:pPr lvl="1"/>
            <a:r>
              <a:rPr lang="en-US" dirty="0"/>
              <a:t>Level 1: Participant reaction to CoPs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669E-438A-42F1-9B49-66C0732851B1}" type="datetime5">
              <a:rPr lang="en-US" smtClean="0"/>
              <a:t>12-Apr-23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Talent Reporting                                  www.centerfortalentreporting.org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A26-2E62-4332-8381-306FE67E17B4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12" name="Picture 1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BC0D651-C701-40FF-8D16-2857718F6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802" y="4191000"/>
            <a:ext cx="1621677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461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 Use of Content</a:t>
            </a:r>
            <a:br>
              <a:rPr lang="en-US" dirty="0"/>
            </a:br>
            <a:r>
              <a:rPr lang="en-US" sz="2800" dirty="0"/>
              <a:t>(Improvement in process)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Efficiency measures (primary measures)</a:t>
            </a:r>
          </a:p>
          <a:p>
            <a:pPr lvl="1"/>
            <a:r>
              <a:rPr lang="en-US" dirty="0"/>
              <a:t>Number of documents used (unique and total)</a:t>
            </a:r>
          </a:p>
          <a:p>
            <a:pPr lvl="1"/>
            <a:r>
              <a:rPr lang="en-US" dirty="0"/>
              <a:t>Number of users</a:t>
            </a:r>
          </a:p>
          <a:p>
            <a:r>
              <a:rPr lang="en-US" dirty="0"/>
              <a:t>Effectiveness measure (complementary measure)</a:t>
            </a:r>
          </a:p>
          <a:p>
            <a:pPr lvl="1"/>
            <a:r>
              <a:rPr lang="en-US" dirty="0"/>
              <a:t>Level 1: Participant reaction to content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669E-438A-42F1-9B49-66C0732851B1}" type="datetime5">
              <a:rPr lang="en-US" smtClean="0"/>
              <a:t>12-Apr-23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Talent Reporting                                  www.centerfortalentreporting.org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A26-2E62-4332-8381-306FE67E17B4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12" name="Picture 1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BC0D651-C701-40FF-8D16-2857718F6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802" y="4191000"/>
            <a:ext cx="1621677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4940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 Use of Performance Support</a:t>
            </a:r>
            <a:br>
              <a:rPr lang="en-US" dirty="0"/>
            </a:br>
            <a:r>
              <a:rPr lang="en-US" sz="2800" dirty="0"/>
              <a:t>(Improvement in process)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Efficiency measures (primary measures)</a:t>
            </a:r>
          </a:p>
          <a:p>
            <a:pPr lvl="1"/>
            <a:r>
              <a:rPr lang="en-US" dirty="0"/>
              <a:t>Number of performance support tools used (unique and total)</a:t>
            </a:r>
          </a:p>
          <a:p>
            <a:pPr lvl="1"/>
            <a:r>
              <a:rPr lang="en-US" dirty="0"/>
              <a:t>Number of users</a:t>
            </a:r>
          </a:p>
          <a:p>
            <a:r>
              <a:rPr lang="en-US" dirty="0"/>
              <a:t>Effectiveness measure (complementary measure)</a:t>
            </a:r>
          </a:p>
          <a:p>
            <a:pPr lvl="1"/>
            <a:r>
              <a:rPr lang="en-US" dirty="0"/>
              <a:t>Level 1: Participant reaction to performance support tools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669E-438A-42F1-9B49-66C0732851B1}" type="datetime5">
              <a:rPr lang="en-US" smtClean="0"/>
              <a:t>12-Apr-23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Talent Reporting                                  www.centerfortalentreporting.org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A26-2E62-4332-8381-306FE67E17B4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12" name="Picture 1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BC0D651-C701-40FF-8D16-2857718F6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802" y="4191000"/>
            <a:ext cx="1621677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3501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Suites of General Interest Courses</a:t>
            </a:r>
            <a:br>
              <a:rPr lang="en-US" dirty="0"/>
            </a:br>
            <a:r>
              <a:rPr lang="en-US" sz="2800" dirty="0">
                <a:solidFill>
                  <a:schemeClr val="tx1"/>
                </a:solidFill>
              </a:rPr>
              <a:t>Purpose: Increase employee engagement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Efficiency measures</a:t>
            </a:r>
          </a:p>
          <a:p>
            <a:pPr lvl="1"/>
            <a:r>
              <a:rPr lang="en-US" sz="1600" dirty="0"/>
              <a:t>Number of participants</a:t>
            </a:r>
          </a:p>
          <a:p>
            <a:pPr lvl="1"/>
            <a:r>
              <a:rPr lang="en-US" sz="1600" dirty="0"/>
              <a:t>Number of courses</a:t>
            </a:r>
          </a:p>
          <a:p>
            <a:pPr lvl="1"/>
            <a:r>
              <a:rPr lang="en-US" sz="1600" dirty="0"/>
              <a:t>Utilization rate</a:t>
            </a:r>
          </a:p>
          <a:p>
            <a:pPr lvl="1"/>
            <a:r>
              <a:rPr lang="en-US" sz="1600" dirty="0"/>
              <a:t>Cost</a:t>
            </a:r>
          </a:p>
          <a:p>
            <a:r>
              <a:rPr lang="en-US" dirty="0"/>
              <a:t>Effectiveness measures</a:t>
            </a:r>
          </a:p>
          <a:p>
            <a:pPr lvl="1"/>
            <a:r>
              <a:rPr lang="en-US" sz="1600" dirty="0"/>
              <a:t>Level 1: Participant and perhaps goal owner reaction with the program</a:t>
            </a:r>
          </a:p>
          <a:p>
            <a:r>
              <a:rPr lang="en-US" dirty="0"/>
              <a:t>Outcome measure</a:t>
            </a:r>
          </a:p>
          <a:p>
            <a:pPr lvl="1"/>
            <a:r>
              <a:rPr lang="en-US" sz="1600" dirty="0"/>
              <a:t>Level 4: Impact of program on employee engagement</a:t>
            </a:r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20DB-AE94-4D56-9044-3616F99571A2}" type="datetime5">
              <a:rPr lang="en-US" smtClean="0"/>
              <a:t>12-Apr-23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Talent Reporting                                  www.centerfortalentreporting.org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5B6-A587-BD47-8B1E-DC3DA0554FCF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821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for Department Initiative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325510"/>
            <a:ext cx="8354173" cy="3846689"/>
          </a:xfrm>
        </p:spPr>
        <p:txBody>
          <a:bodyPr/>
          <a:lstStyle/>
          <a:p>
            <a:r>
              <a:rPr lang="en-US" dirty="0"/>
              <a:t>You will always have the primary measure being targeted and you may want to include some complementary or ancillary measures as well</a:t>
            </a:r>
          </a:p>
          <a:p>
            <a:r>
              <a:rPr lang="en-US" dirty="0"/>
              <a:t>You will average or sum across all the initiatives for which you are collecting data</a:t>
            </a:r>
          </a:p>
          <a:p>
            <a:r>
              <a:rPr lang="en-US" dirty="0"/>
              <a:t>Share your most important measures in the </a:t>
            </a:r>
            <a:r>
              <a:rPr lang="en-US" b="1" dirty="0"/>
              <a:t>Operations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59A3-0C67-4E9F-8630-FB7A3F265422}" type="datetime5">
              <a:rPr lang="en-US" smtClean="0"/>
              <a:t>12-Apr-23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Talent Reporting                                  www.centerfortalentreporting.org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5B6-A587-BD47-8B1E-DC3DA0554FCF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167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4A5B6-A587-BD47-8B1E-DC3DA0554FCF}" type="slidenum">
              <a:rPr lang="en-US" smtClean="0"/>
              <a:t>35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22-May-2017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Center For Talent Reporting                                  www.centerfortalentreporting.org</a:t>
            </a:r>
          </a:p>
        </p:txBody>
      </p:sp>
    </p:spTree>
    <p:extLst>
      <p:ext uri="{BB962C8B-B14F-4D97-AF65-F5344CB8AC3E}">
        <p14:creationId xmlns:p14="http://schemas.microsoft.com/office/powerpoint/2010/main" val="9784114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Selection is a Key Part of Your Measurement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325510"/>
            <a:ext cx="8354173" cy="3846689"/>
          </a:xfrm>
        </p:spPr>
        <p:txBody>
          <a:bodyPr/>
          <a:lstStyle/>
          <a:p>
            <a:r>
              <a:rPr lang="en-US" dirty="0"/>
              <a:t>The users and reasons to measure will influence your selection</a:t>
            </a:r>
          </a:p>
          <a:p>
            <a:r>
              <a:rPr lang="en-US" dirty="0"/>
              <a:t>Your selection strategy will also differ depending on type of program or initiative</a:t>
            </a:r>
          </a:p>
          <a:p>
            <a:r>
              <a:rPr lang="en-US" dirty="0"/>
              <a:t>There are measures common to most strategic and non-strategic programs</a:t>
            </a:r>
          </a:p>
          <a:p>
            <a:r>
              <a:rPr lang="en-US" dirty="0"/>
              <a:t>Share your most important measures in the</a:t>
            </a:r>
          </a:p>
          <a:p>
            <a:pPr lvl="1"/>
            <a:r>
              <a:rPr lang="en-US" b="1" dirty="0"/>
              <a:t>Program Reports </a:t>
            </a:r>
            <a:r>
              <a:rPr lang="en-US" dirty="0"/>
              <a:t>for strategic and non-strategic programs</a:t>
            </a:r>
          </a:p>
          <a:p>
            <a:pPr lvl="1"/>
            <a:r>
              <a:rPr lang="en-US" b="1" dirty="0"/>
              <a:t>Operations Report </a:t>
            </a:r>
            <a:r>
              <a:rPr lang="en-US" dirty="0"/>
              <a:t>for department initiatives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59A3-0C67-4E9F-8630-FB7A3F265422}" type="datetime5">
              <a:rPr lang="en-US" smtClean="0"/>
              <a:t>12-Apr-23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Talent Reporting                                  www.centerfortalentreporting.org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5B6-A587-BD47-8B1E-DC3DA0554FCF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328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 about Measurement &amp; Reporting, TDRp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4A5B6-A587-BD47-8B1E-DC3DA0554FCF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EA7D26-8621-4041-B7FA-B2410B19D1F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DD94BB1-E107-46B5-825F-42383FA7CC67}" type="datetime5">
              <a:rPr lang="en-US" smtClean="0"/>
              <a:t>12-Apr-23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22CF3F-E6E7-483B-A225-27C70DAD820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Center for Talent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2228850"/>
            <a:ext cx="4416425" cy="3604532"/>
          </a:xfrm>
        </p:spPr>
        <p:txBody>
          <a:bodyPr>
            <a:normAutofit lnSpcReduction="10000"/>
          </a:bodyPr>
          <a:lstStyle/>
          <a:p>
            <a:r>
              <a:rPr lang="en-US" sz="1800" b="1" i="1" dirty="0"/>
              <a:t>Measurement Demystified: Creating Your L&amp;D Measurement, Analytics and Reporting Strategy</a:t>
            </a:r>
            <a:r>
              <a:rPr lang="en-US" sz="1800" dirty="0"/>
              <a:t> (ATD Press, 2021)</a:t>
            </a:r>
          </a:p>
          <a:p>
            <a:pPr lvl="1"/>
            <a:r>
              <a:rPr lang="en-US" sz="1500" dirty="0"/>
              <a:t>By David Vance and Peggy Parskey</a:t>
            </a:r>
          </a:p>
          <a:p>
            <a:pPr lvl="1"/>
            <a:r>
              <a:rPr lang="en-US" sz="1500" dirty="0"/>
              <a:t>The definitive work on TDRp</a:t>
            </a:r>
          </a:p>
          <a:p>
            <a:r>
              <a:rPr lang="en-US" sz="1700" dirty="0"/>
              <a:t>Companion </a:t>
            </a:r>
            <a:r>
              <a:rPr lang="en-US" sz="1700" b="1" i="1" dirty="0"/>
              <a:t>Measurement Demystified Field Guide </a:t>
            </a:r>
            <a:r>
              <a:rPr lang="en-US" sz="1700" i="1" dirty="0"/>
              <a:t>(ATD Press, 2022)</a:t>
            </a:r>
            <a:r>
              <a:rPr lang="en-US" sz="1700" dirty="0"/>
              <a:t> </a:t>
            </a:r>
          </a:p>
          <a:p>
            <a:r>
              <a:rPr lang="en-US" sz="1700" dirty="0"/>
              <a:t>Get both on </a:t>
            </a:r>
            <a:r>
              <a:rPr lang="en-US" sz="1700" dirty="0">
                <a:hlinkClick r:id="rId2"/>
              </a:rPr>
              <a:t>Amazon</a:t>
            </a:r>
            <a:r>
              <a:rPr lang="en-US" sz="1700" dirty="0"/>
              <a:t> </a:t>
            </a:r>
          </a:p>
          <a:p>
            <a:pPr lvl="1"/>
            <a:r>
              <a:rPr lang="en-US" sz="1500" dirty="0"/>
              <a:t>And a guide to reading both simultaneously at TD.org under Measurement Demystified</a:t>
            </a:r>
          </a:p>
          <a:p>
            <a:endParaRPr lang="en-US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11ED28-6B69-4EB3-AB94-A412375C375D}"/>
              </a:ext>
            </a:extLst>
          </p:cNvPr>
          <p:cNvSpPr txBox="1"/>
          <p:nvPr/>
        </p:nvSpPr>
        <p:spPr>
          <a:xfrm>
            <a:off x="4396310" y="5715000"/>
            <a:ext cx="3513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+mj-lt"/>
              </a:rPr>
              <a:t>DV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94B5FF-ADC6-42FC-BAB3-2702AB9D7B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979" y="4033157"/>
            <a:ext cx="2205264" cy="19715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4CAA776-C84A-4B6E-87C1-3C38C6BB0C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2587" y="1587207"/>
            <a:ext cx="1548047" cy="220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6831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Demystified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open-enrollment virtual workshop is a series of seven modules</a:t>
            </a:r>
            <a:endParaRPr lang="en-US" sz="1600" dirty="0"/>
          </a:p>
          <a:p>
            <a:pPr lvl="2"/>
            <a:r>
              <a:rPr lang="en-US" sz="1600" dirty="0"/>
              <a:t>September 14 &amp; 28: TDRp framework, efficiency and effectiveness measures</a:t>
            </a:r>
          </a:p>
          <a:p>
            <a:pPr lvl="2"/>
            <a:r>
              <a:rPr lang="en-US" sz="1600" dirty="0"/>
              <a:t>October 12 &amp; Nov 2: Effectiveness &amp; outcome measures and selecting measures</a:t>
            </a:r>
          </a:p>
          <a:p>
            <a:pPr lvl="2"/>
            <a:r>
              <a:rPr lang="en-US" sz="1600" dirty="0"/>
              <a:t>November 16 &amp; 30: Running learning like a business, reporting and strategy</a:t>
            </a:r>
          </a:p>
          <a:p>
            <a:pPr lvl="2"/>
            <a:r>
              <a:rPr lang="en-US" sz="1600" dirty="0"/>
              <a:t>December 14: Wrap Up</a:t>
            </a:r>
          </a:p>
          <a:p>
            <a:r>
              <a:rPr lang="en-US" dirty="0"/>
              <a:t>For all seven sessions: </a:t>
            </a:r>
            <a:r>
              <a:rPr lang="en-US" sz="1800" dirty="0"/>
              <a:t>$479 enhanced, $599 basic, $799 nonmembers</a:t>
            </a:r>
          </a:p>
          <a:p>
            <a:r>
              <a:rPr lang="en-US" dirty="0"/>
              <a:t>Special rate for alums!  Only $399 </a:t>
            </a:r>
          </a:p>
          <a:p>
            <a:r>
              <a:rPr lang="en-US" dirty="0"/>
              <a:t>And copy of our new books </a:t>
            </a:r>
            <a:r>
              <a:rPr lang="en-US" b="1" i="1" dirty="0"/>
              <a:t>Measurement Demystified and Measurement Demystified Field Guide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92929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Center for Talent Reporting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94A5B6-A587-BD47-8B1E-DC3DA0554FCF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5326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28600"/>
            <a:ext cx="7556313" cy="1317626"/>
          </a:xfrm>
        </p:spPr>
        <p:txBody>
          <a:bodyPr/>
          <a:lstStyle/>
          <a:p>
            <a:r>
              <a:rPr lang="en-US" dirty="0"/>
              <a:t>Ways to Accelerate Your Mastery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181600" cy="4416552"/>
          </a:xfrm>
        </p:spPr>
        <p:txBody>
          <a:bodyPr>
            <a:normAutofit/>
          </a:bodyPr>
          <a:lstStyle/>
          <a:p>
            <a:r>
              <a:rPr lang="en-US" sz="2400" dirty="0"/>
              <a:t>Webinars 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TDRp Webinar Series 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Introduction to Measurement, Reporting, and TDR (1/17)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Focus on Efficiency Measures (2/15)   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Focus on Effectiveness and Outcome Measures (3/27) </a:t>
            </a:r>
          </a:p>
          <a:p>
            <a:pPr lvl="2"/>
            <a:r>
              <a:rPr lang="en-US" sz="1200" b="1" dirty="0">
                <a:solidFill>
                  <a:srgbClr val="C00000"/>
                </a:solidFill>
              </a:rPr>
              <a:t>Selecting Your Measures (4/12)  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Reporting &amp; Running Learning Like a Business (5/16)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The Three TDRp Management Reports (6/14)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Creating Plan Numbers (7/19)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Reporting YTD Results and Creating Forecasts (8/9)  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Creating Your Measurement &amp; Reporting Strategy (9/13)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The New ISO Standard for L&amp;D Metrics (4/19, 5/10)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Public Reporting: Are You Ready? (9/6)</a:t>
            </a:r>
          </a:p>
          <a:p>
            <a:pPr lvl="1"/>
            <a:endParaRPr lang="en-US" sz="1600" dirty="0"/>
          </a:p>
          <a:p>
            <a:pPr lvl="1"/>
            <a:endParaRPr lang="en-US" sz="1800" dirty="0"/>
          </a:p>
        </p:txBody>
      </p:sp>
      <p:sp>
        <p:nvSpPr>
          <p:cNvPr id="17" name="Content Placeholder 16"/>
          <p:cNvSpPr>
            <a:spLocks noGrp="1"/>
          </p:cNvSpPr>
          <p:nvPr>
            <p:ph idx="13"/>
          </p:nvPr>
        </p:nvSpPr>
        <p:spPr>
          <a:xfrm>
            <a:off x="5257800" y="1755647"/>
            <a:ext cx="3733800" cy="441655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Virtual workshops </a:t>
            </a:r>
          </a:p>
          <a:p>
            <a:pPr lvl="1"/>
            <a:r>
              <a:rPr lang="en-US" sz="1700" dirty="0">
                <a:solidFill>
                  <a:srgbClr val="000000"/>
                </a:solidFill>
              </a:rPr>
              <a:t>Measurement Demystified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Sep-Dec: Registration now open </a:t>
            </a:r>
          </a:p>
          <a:p>
            <a:pPr lvl="1"/>
            <a:r>
              <a:rPr lang="en-US" sz="1900" dirty="0">
                <a:solidFill>
                  <a:srgbClr val="000000"/>
                </a:solidFill>
              </a:rPr>
              <a:t>The New ISO Standard on L&amp;D Metrics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June 21: Registration open</a:t>
            </a:r>
          </a:p>
          <a:p>
            <a:pPr lvl="1"/>
            <a:r>
              <a:rPr lang="en-US" sz="1700" dirty="0">
                <a:solidFill>
                  <a:srgbClr val="000000"/>
                </a:solidFill>
              </a:rPr>
              <a:t>Custom </a:t>
            </a:r>
          </a:p>
          <a:p>
            <a:pPr lvl="2"/>
            <a:r>
              <a:rPr lang="en-US" sz="1200" dirty="0">
                <a:solidFill>
                  <a:srgbClr val="000000"/>
                </a:solidFill>
              </a:rPr>
              <a:t>1, 2, or 3-day workshops 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Virtual coaching</a:t>
            </a:r>
            <a:endParaRPr lang="en-US" sz="2400" dirty="0"/>
          </a:p>
          <a:p>
            <a:r>
              <a:rPr lang="en-US" sz="2400" dirty="0"/>
              <a:t>Public Workshop on Implementing TDRP</a:t>
            </a:r>
          </a:p>
          <a:p>
            <a:pPr lvl="1"/>
            <a:r>
              <a:rPr lang="en-US" sz="1700" dirty="0"/>
              <a:t>November 7-8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92929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Center For Talent Reporting                                  www.centerfortalentreporting.org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839A26-2E62-4332-8381-306FE67E17B4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556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Center for Talent Reporting:</a:t>
            </a:r>
            <a:br>
              <a:rPr lang="en-US" dirty="0"/>
            </a:br>
            <a:r>
              <a:rPr lang="en-US" dirty="0"/>
              <a:t>The Home of TDRp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4A5B6-A587-BD47-8B1E-DC3DA0554FC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Center for Talent Reporting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Established October 2012</a:t>
            </a:r>
          </a:p>
          <a:p>
            <a:pPr lvl="1"/>
            <a:r>
              <a:rPr lang="en-US" dirty="0"/>
              <a:t>Nonprofit, member-based professional association (like ATD)</a:t>
            </a:r>
          </a:p>
          <a:p>
            <a:r>
              <a:rPr lang="en-US" dirty="0"/>
              <a:t>Mission</a:t>
            </a:r>
          </a:p>
          <a:p>
            <a:pPr lvl="1"/>
            <a:r>
              <a:rPr lang="en-US" dirty="0"/>
              <a:t>Improve and standardize the </a:t>
            </a:r>
            <a:r>
              <a:rPr lang="en-US" dirty="0">
                <a:solidFill>
                  <a:srgbClr val="FF0000"/>
                </a:solidFill>
              </a:rPr>
              <a:t>measurement, reporting, and management </a:t>
            </a:r>
            <a:r>
              <a:rPr lang="en-US" dirty="0"/>
              <a:t>of human capital to deliver significant business value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Offerings</a:t>
            </a:r>
          </a:p>
          <a:p>
            <a:pPr lvl="1"/>
            <a:r>
              <a:rPr lang="en-US" dirty="0"/>
              <a:t>Webinars</a:t>
            </a:r>
          </a:p>
          <a:p>
            <a:pPr lvl="1"/>
            <a:r>
              <a:rPr lang="en-US" dirty="0"/>
              <a:t>Measurement and Reporting Workshops</a:t>
            </a:r>
          </a:p>
          <a:p>
            <a:pPr lvl="1"/>
            <a:r>
              <a:rPr lang="en-US" dirty="0"/>
              <a:t>Coaching</a:t>
            </a:r>
          </a:p>
          <a:p>
            <a:pPr lvl="1"/>
            <a:r>
              <a:rPr lang="en-US" dirty="0"/>
              <a:t>Annual conference</a:t>
            </a:r>
          </a:p>
          <a:p>
            <a:pPr lvl="1"/>
            <a:r>
              <a:rPr lang="en-US" dirty="0"/>
              <a:t>Corporate memberships</a:t>
            </a:r>
          </a:p>
          <a:p>
            <a:pPr lvl="1"/>
            <a:r>
              <a:rPr lang="en-US" dirty="0"/>
              <a:t>Certification and accreditation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412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Become a Member of the</a:t>
            </a:r>
            <a:br>
              <a:rPr lang="en-US" dirty="0"/>
            </a:br>
            <a:r>
              <a:rPr lang="en-US" dirty="0"/>
              <a:t>Center for Talent Reporting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4A5B6-A587-BD47-8B1E-DC3DA0554FCF}" type="slidenum">
              <a:rPr lang="en-US" smtClean="0"/>
              <a:t>40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Center for Talent Reporting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Membership Benefits</a:t>
            </a:r>
          </a:p>
          <a:p>
            <a:pPr lvl="1"/>
            <a:r>
              <a:rPr lang="en-US" dirty="0"/>
              <a:t>Access to Recordings and PPTs for all webinars</a:t>
            </a:r>
          </a:p>
          <a:p>
            <a:pPr lvl="1"/>
            <a:r>
              <a:rPr lang="en-US" dirty="0"/>
              <a:t>Access to measures and reports libraries. View</a:t>
            </a:r>
          </a:p>
          <a:p>
            <a:pPr lvl="2"/>
            <a:r>
              <a:rPr lang="en-US" dirty="0"/>
              <a:t>Formulas and references for over 700 measures</a:t>
            </a:r>
          </a:p>
          <a:p>
            <a:pPr lvl="2"/>
            <a:r>
              <a:rPr lang="en-US" dirty="0"/>
              <a:t>Excel versions of sample reports</a:t>
            </a:r>
          </a:p>
          <a:p>
            <a:pPr lvl="1"/>
            <a:r>
              <a:rPr lang="en-US" dirty="0"/>
              <a:t>25% discount on workshops </a:t>
            </a:r>
          </a:p>
          <a:p>
            <a:r>
              <a:rPr lang="en-US" dirty="0"/>
              <a:t>Investment: $299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F3644D-2FAF-9617-CB68-E33775933E65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Enhanced Membership Benefits</a:t>
            </a:r>
          </a:p>
          <a:p>
            <a:pPr lvl="1"/>
            <a:r>
              <a:rPr lang="en-US" dirty="0"/>
              <a:t>All the benefits of basic membership</a:t>
            </a:r>
          </a:p>
          <a:p>
            <a:pPr lvl="1"/>
            <a:r>
              <a:rPr lang="en-US" dirty="0"/>
              <a:t>Ability to download measures library</a:t>
            </a:r>
          </a:p>
          <a:p>
            <a:pPr lvl="1"/>
            <a:r>
              <a:rPr lang="en-US" dirty="0"/>
              <a:t>Ability to download sample statements and reports in excel</a:t>
            </a:r>
          </a:p>
          <a:p>
            <a:pPr lvl="1"/>
            <a:r>
              <a:rPr lang="en-US" dirty="0"/>
              <a:t>40% discount on workshops</a:t>
            </a:r>
          </a:p>
          <a:p>
            <a:pPr lvl="1"/>
            <a:r>
              <a:rPr lang="en-US" dirty="0"/>
              <a:t>Two hours or coaching/consulting with Dave or Peggy</a:t>
            </a:r>
          </a:p>
          <a:p>
            <a:r>
              <a:rPr lang="en-US" dirty="0"/>
              <a:t>Investment: $599</a:t>
            </a:r>
          </a:p>
        </p:txBody>
      </p:sp>
    </p:spTree>
    <p:extLst>
      <p:ext uri="{BB962C8B-B14F-4D97-AF65-F5344CB8AC3E}">
        <p14:creationId xmlns:p14="http://schemas.microsoft.com/office/powerpoint/2010/main" val="185200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2000"/>
              </a:spcBef>
              <a:buClr>
                <a:srgbClr val="ED1C29"/>
              </a:buClr>
              <a:buFont typeface="Arial"/>
              <a:buChar char="•"/>
            </a:pPr>
            <a:r>
              <a:rPr lang="en-US" dirty="0"/>
              <a:t>PPT and link to Recording sent to all registrants within 24 hours</a:t>
            </a:r>
          </a:p>
          <a:p>
            <a:pPr marL="228600" lvl="1">
              <a:spcBef>
                <a:spcPts val="2000"/>
              </a:spcBef>
              <a:buClr>
                <a:srgbClr val="ED1C29"/>
              </a:buClr>
              <a:buFont typeface="Arial"/>
              <a:buChar char="•"/>
            </a:pPr>
            <a:r>
              <a:rPr lang="en-US" dirty="0"/>
              <a:t>All PPTs and Recordings available anytime to members at Member’s Resource Center page </a:t>
            </a:r>
          </a:p>
          <a:p>
            <a:pPr marL="228600" lvl="1">
              <a:spcBef>
                <a:spcPts val="2000"/>
              </a:spcBef>
              <a:buClr>
                <a:srgbClr val="ED1C29"/>
              </a:buClr>
              <a:buFont typeface="Arial"/>
              <a:buChar char="•"/>
            </a:pPr>
            <a:r>
              <a:rPr lang="en-US" dirty="0"/>
              <a:t>Contact Dave Vance </a:t>
            </a:r>
            <a:r>
              <a:rPr lang="en-US" dirty="0">
                <a:hlinkClick r:id="rId2"/>
              </a:rPr>
              <a:t>DVance@CenterforTalentReporting.org</a:t>
            </a:r>
            <a:r>
              <a:rPr lang="en-US" dirty="0"/>
              <a:t> with any questions about the recordings or PowerPoints</a:t>
            </a:r>
          </a:p>
          <a:p>
            <a:r>
              <a:rPr lang="en-US" sz="2800" b="1" dirty="0"/>
              <a:t>Questions?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Talent Reporting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5B6-A587-BD47-8B1E-DC3DA0554FCF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1137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 about TDRP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more and get implementation guidance at </a:t>
            </a:r>
            <a:r>
              <a:rPr lang="en-US" dirty="0">
                <a:hlinkClick r:id="rId2"/>
              </a:rPr>
              <a:t>www.CenterforTalentReporting.org</a:t>
            </a:r>
            <a:endParaRPr lang="en-US" dirty="0"/>
          </a:p>
          <a:p>
            <a:pPr lvl="1"/>
            <a:r>
              <a:rPr lang="en-US" dirty="0"/>
              <a:t>Introduction to TDRp whitepapers</a:t>
            </a:r>
          </a:p>
          <a:p>
            <a:pPr lvl="1"/>
            <a:r>
              <a:rPr lang="en-US" dirty="0"/>
              <a:t>Over 700 measures (170 for L&amp;D)</a:t>
            </a:r>
          </a:p>
          <a:p>
            <a:pPr lvl="1"/>
            <a:r>
              <a:rPr lang="en-US" dirty="0"/>
              <a:t>More than 50 sample lists and reports</a:t>
            </a:r>
          </a:p>
          <a:p>
            <a:pPr lvl="1"/>
            <a:r>
              <a:rPr lang="en-US" dirty="0"/>
              <a:t>Guidance on implementation</a:t>
            </a:r>
          </a:p>
          <a:p>
            <a:pPr lvl="1"/>
            <a:r>
              <a:rPr lang="en-US" dirty="0"/>
              <a:t>Workshop, webinar and conference registration</a:t>
            </a:r>
          </a:p>
          <a:p>
            <a:pPr lvl="1"/>
            <a:endParaRPr lang="en-US" dirty="0"/>
          </a:p>
          <a:p>
            <a:r>
              <a:rPr lang="en-US" dirty="0"/>
              <a:t>Contact Dave Vance for more information: </a:t>
            </a:r>
            <a:r>
              <a:rPr lang="en-US" dirty="0">
                <a:hlinkClick r:id="rId3"/>
              </a:rPr>
              <a:t>DVance@CenterforTalentReporting.org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22-May-2017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Talent Reporting                                  www.centerfortalentreporting.org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5B6-A587-BD47-8B1E-DC3DA0554FCF}" type="slidenum">
              <a:rPr lang="en-US" smtClean="0"/>
              <a:pPr/>
              <a:t>42</a:t>
            </a:fld>
            <a:endParaRPr lang="en-US" dirty="0"/>
          </a:p>
        </p:txBody>
      </p:sp>
      <p:pic>
        <p:nvPicPr>
          <p:cNvPr id="12" name="Picture 11" descr="fotolia_33477185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5154" y="2362200"/>
            <a:ext cx="2057847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027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Partners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82" y="990600"/>
            <a:ext cx="7209601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want to thank the following partners for their support of the Center for Talent Reporting.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8473" y="6423585"/>
            <a:ext cx="4742789" cy="365760"/>
          </a:xfrm>
        </p:spPr>
        <p:txBody>
          <a:bodyPr/>
          <a:lstStyle/>
          <a:p>
            <a:r>
              <a:rPr lang="en-US" b="1" dirty="0">
                <a:solidFill>
                  <a:srgbClr val="292929">
                    <a:lumMod val="75000"/>
                    <a:lumOff val="25000"/>
                  </a:srgbClr>
                </a:solidFill>
              </a:rPr>
              <a:t>Center for Talent Reporting</a:t>
            </a:r>
            <a:endParaRPr lang="en-US" dirty="0">
              <a:solidFill>
                <a:srgbClr val="80828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5B6-A587-BD47-8B1E-DC3DA0554FCF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8475" y="1828800"/>
            <a:ext cx="3082926" cy="52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rgbClr val="ED1C29"/>
              </a:buClr>
              <a:buSzPct val="75000"/>
              <a:buFont typeface="Arial"/>
              <a:buChar char="•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75000"/>
              <a:buFont typeface="Lucida Grande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rgbClr val="ED1C29"/>
              </a:buClr>
              <a:buSzPct val="75000"/>
              <a:buFont typeface="Lucida Grande"/>
              <a:buChar char="-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600" u="sng" dirty="0">
              <a:solidFill>
                <a:srgbClr val="525456">
                  <a:lumMod val="75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7692" y="3191254"/>
            <a:ext cx="7556313" cy="52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rgbClr val="ED1C29"/>
              </a:buClr>
              <a:buSzPct val="75000"/>
              <a:buFont typeface="Arial"/>
              <a:buChar char="•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75000"/>
              <a:buFont typeface="Lucida Grande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rgbClr val="ED1C29"/>
              </a:buClr>
              <a:buSzPct val="75000"/>
              <a:buFont typeface="Lucida Grande"/>
              <a:buChar char="-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600" u="sng" dirty="0">
              <a:solidFill>
                <a:srgbClr val="525456">
                  <a:lumMod val="75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726996" y="2267387"/>
            <a:ext cx="2853418" cy="52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rgbClr val="ED1C29"/>
              </a:buClr>
              <a:buSzPct val="75000"/>
              <a:buFont typeface="Arial"/>
              <a:buChar char="•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75000"/>
              <a:buFont typeface="Lucida Grande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rgbClr val="ED1C29"/>
              </a:buClr>
              <a:buSzPct val="75000"/>
              <a:buFont typeface="Lucida Grande"/>
              <a:buChar char="-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b="1" dirty="0">
                <a:solidFill>
                  <a:srgbClr val="525456">
                    <a:lumMod val="75000"/>
                  </a:srgbClr>
                </a:solidFill>
                <a:latin typeface="Arial"/>
                <a:cs typeface="Arial"/>
              </a:rPr>
              <a:t>BRONZE</a:t>
            </a:r>
            <a:r>
              <a:rPr lang="en-US" sz="1800" b="1" dirty="0">
                <a:solidFill>
                  <a:srgbClr val="292929">
                    <a:lumMod val="65000"/>
                    <a:lumOff val="35000"/>
                  </a:srgbClr>
                </a:solidFill>
                <a:latin typeface="Arial"/>
                <a:cs typeface="Arial"/>
              </a:rPr>
              <a:t> </a:t>
            </a:r>
            <a:r>
              <a:rPr lang="en-US" sz="1800" b="1" dirty="0">
                <a:solidFill>
                  <a:srgbClr val="292929"/>
                </a:solidFill>
                <a:latin typeface="Arial"/>
                <a:cs typeface="Arial"/>
              </a:rPr>
              <a:t>PARTNERS</a:t>
            </a:r>
          </a:p>
        </p:txBody>
      </p:sp>
      <p:pic>
        <p:nvPicPr>
          <p:cNvPr id="25" name="Picture 2" descr="http://www.knowledgeadvisors.com/wp-content/uploads/2012/08/roi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1" t="13771" b="24641"/>
          <a:stretch/>
        </p:blipFill>
        <p:spPr bwMode="auto">
          <a:xfrm>
            <a:off x="605175" y="3200824"/>
            <a:ext cx="3538200" cy="63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 descr="HCL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347" y="2782009"/>
            <a:ext cx="3217323" cy="1352212"/>
          </a:xfrm>
          <a:prstGeom prst="rect">
            <a:avLst/>
          </a:prstGeom>
        </p:spPr>
      </p:pic>
      <p:sp>
        <p:nvSpPr>
          <p:cNvPr id="29" name="Content Placeholder 2"/>
          <p:cNvSpPr txBox="1">
            <a:spLocks/>
          </p:cNvSpPr>
          <p:nvPr/>
        </p:nvSpPr>
        <p:spPr>
          <a:xfrm>
            <a:off x="4648200" y="1983924"/>
            <a:ext cx="3091249" cy="52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rgbClr val="ED1C29"/>
              </a:buClr>
              <a:buSzPct val="75000"/>
              <a:buFont typeface="Arial"/>
              <a:buChar char="•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75000"/>
              <a:buFont typeface="Lucida Grande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rgbClr val="ED1C29"/>
              </a:buClr>
              <a:buSzPct val="75000"/>
              <a:buFont typeface="Lucida Grande"/>
              <a:buChar char="-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1600" u="sng" dirty="0">
              <a:solidFill>
                <a:srgbClr val="525456">
                  <a:lumMod val="75000"/>
                </a:srgbClr>
              </a:solidFill>
              <a:latin typeface="Arial"/>
              <a:cs typeface="Arial"/>
            </a:endParaRPr>
          </a:p>
        </p:txBody>
      </p:sp>
      <p:pic>
        <p:nvPicPr>
          <p:cNvPr id="22" name="Picture 21" descr="CTR-sponsor-seals-bronze_1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639" y="2104534"/>
            <a:ext cx="887185" cy="887185"/>
          </a:xfrm>
          <a:prstGeom prst="rect">
            <a:avLst/>
          </a:prstGeom>
        </p:spPr>
      </p:pic>
      <p:sp>
        <p:nvSpPr>
          <p:cNvPr id="28" name="Content Placeholder 2"/>
          <p:cNvSpPr txBox="1">
            <a:spLocks/>
          </p:cNvSpPr>
          <p:nvPr/>
        </p:nvSpPr>
        <p:spPr>
          <a:xfrm>
            <a:off x="457200" y="5943600"/>
            <a:ext cx="8382000" cy="22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rgbClr val="ED1C29"/>
              </a:buClr>
              <a:buSzPct val="100000"/>
              <a:buFont typeface="Arial"/>
              <a:buChar char="•"/>
              <a:defRPr sz="2200" kern="120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00000"/>
              <a:buFont typeface="Lucida Grande"/>
              <a:buChar char="»"/>
              <a:defRPr sz="2000" kern="120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rgbClr val="ED1C29"/>
              </a:buClr>
              <a:buSzPct val="100000"/>
              <a:buFont typeface="Lucida Grande"/>
              <a:buChar char="-"/>
              <a:defRPr sz="1800" kern="120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50000"/>
              <a:buFont typeface="Wingdings" pitchFamily="2" charset="2"/>
              <a:buChar char="§"/>
              <a:defRPr sz="1800" kern="1200" baseline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400" i="1" dirty="0">
                <a:solidFill>
                  <a:srgbClr val="525456">
                    <a:lumMod val="50000"/>
                  </a:srgbClr>
                </a:solidFill>
              </a:rPr>
              <a:t>All are Founding Partners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005AB3-AAC9-03D8-9914-8BDB4524CD16}"/>
              </a:ext>
            </a:extLst>
          </p:cNvPr>
          <p:cNvSpPr txBox="1"/>
          <p:nvPr/>
        </p:nvSpPr>
        <p:spPr>
          <a:xfrm>
            <a:off x="3726996" y="4543917"/>
            <a:ext cx="46128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/>
              <a:buNone/>
            </a:pPr>
            <a:r>
              <a:rPr lang="en-US" sz="1800" b="1" dirty="0">
                <a:solidFill>
                  <a:srgbClr val="525456">
                    <a:lumMod val="75000"/>
                  </a:srgbClr>
                </a:solidFill>
                <a:latin typeface="Arial"/>
                <a:cs typeface="Arial"/>
              </a:rPr>
              <a:t>SUSTAINING</a:t>
            </a:r>
            <a:r>
              <a:rPr lang="en-US" sz="1800" b="1" dirty="0">
                <a:solidFill>
                  <a:srgbClr val="292929">
                    <a:lumMod val="65000"/>
                    <a:lumOff val="35000"/>
                  </a:srgbClr>
                </a:solidFill>
                <a:latin typeface="Arial"/>
                <a:cs typeface="Arial"/>
              </a:rPr>
              <a:t> </a:t>
            </a:r>
            <a:r>
              <a:rPr lang="en-US" sz="1800" b="1" dirty="0">
                <a:solidFill>
                  <a:srgbClr val="292929"/>
                </a:solidFill>
                <a:latin typeface="Arial"/>
                <a:cs typeface="Arial"/>
              </a:rPr>
              <a:t>PARTNER</a:t>
            </a:r>
          </a:p>
        </p:txBody>
      </p:sp>
      <p:pic>
        <p:nvPicPr>
          <p:cNvPr id="10" name="Picture 9" descr="CTR-sponsor-seals-bronze_13.png">
            <a:extLst>
              <a:ext uri="{FF2B5EF4-FFF2-40B4-BE49-F238E27FC236}">
                <a16:creationId xmlns:a16="http://schemas.microsoft.com/office/drawing/2014/main" id="{9ABC9F07-084C-382F-73CF-EEAF367EE3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216" y="4415285"/>
            <a:ext cx="887185" cy="887185"/>
          </a:xfrm>
          <a:prstGeom prst="rect">
            <a:avLst/>
          </a:prstGeom>
        </p:spPr>
      </p:pic>
      <p:pic>
        <p:nvPicPr>
          <p:cNvPr id="1026" name="Picture 2" descr="Caveo Learning Logo">
            <a:hlinkClick r:id="rId5" tooltip="Caveo Learning - Home"/>
            <a:extLst>
              <a:ext uri="{FF2B5EF4-FFF2-40B4-BE49-F238E27FC236}">
                <a16:creationId xmlns:a16="http://schemas.microsoft.com/office/drawing/2014/main" id="{70ECD594-76B2-1471-F72D-2F5DB65D2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346" y="5372111"/>
            <a:ext cx="40957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23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799"/>
            <a:ext cx="4648199" cy="3927593"/>
          </a:xfrm>
        </p:spPr>
        <p:txBody>
          <a:bodyPr>
            <a:normAutofit/>
          </a:bodyPr>
          <a:lstStyle/>
          <a:p>
            <a:pPr marL="344488" indent="-344488">
              <a:buBlip>
                <a:blip r:embed="rId3"/>
              </a:buBlip>
              <a:tabLst>
                <a:tab pos="344488" algn="l"/>
              </a:tabLst>
            </a:pPr>
            <a:r>
              <a:rPr lang="en-US" dirty="0"/>
              <a:t>Review of the Three Types of TDRp Measures</a:t>
            </a:r>
          </a:p>
          <a:p>
            <a:pPr marL="344488" indent="-344488">
              <a:buBlip>
                <a:blip r:embed="rId3"/>
              </a:buBlip>
              <a:tabLst>
                <a:tab pos="344488" algn="l"/>
              </a:tabLst>
            </a:pPr>
            <a:r>
              <a:rPr lang="en-US" dirty="0"/>
              <a:t>Measurement Selection</a:t>
            </a:r>
          </a:p>
          <a:p>
            <a:pPr marL="344488" indent="-344488">
              <a:buBlip>
                <a:blip r:embed="rId3"/>
              </a:buBlip>
              <a:tabLst>
                <a:tab pos="344488" algn="l"/>
              </a:tabLst>
            </a:pPr>
            <a:r>
              <a:rPr lang="en-US" dirty="0"/>
              <a:t>Selecting the Right Measures: Program Examples</a:t>
            </a:r>
          </a:p>
          <a:p>
            <a:pPr marL="344488" indent="-344488">
              <a:buBlip>
                <a:blip r:embed="rId3"/>
              </a:buBlip>
              <a:tabLst>
                <a:tab pos="344488" algn="l"/>
              </a:tabLst>
            </a:pPr>
            <a:r>
              <a:rPr lang="en-US" dirty="0"/>
              <a:t>Selecting the Right Measures: Department Examples</a:t>
            </a:r>
          </a:p>
          <a:p>
            <a:pPr marL="344488" indent="-344488">
              <a:buBlip>
                <a:blip r:embed="rId3"/>
              </a:buBlip>
              <a:tabLst>
                <a:tab pos="344488" algn="l"/>
              </a:tabLst>
            </a:pPr>
            <a:r>
              <a:rPr lang="en-US" dirty="0"/>
              <a:t>Conclusion</a:t>
            </a:r>
          </a:p>
          <a:p>
            <a:pPr marL="344488" indent="-344488">
              <a:buBlip>
                <a:blip r:embed="rId3"/>
              </a:buBlip>
              <a:tabLst>
                <a:tab pos="344488" algn="l"/>
              </a:tabLst>
            </a:pPr>
            <a:endParaRPr lang="en-US" dirty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2200" y="3429000"/>
            <a:ext cx="2311400" cy="12192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Center for Talent Reporting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39A26-2E62-4332-8381-306FE67E17B4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548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the Three Types of TDRp Measures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292929">
                    <a:lumMod val="75000"/>
                    <a:lumOff val="25000"/>
                  </a:srgbClr>
                </a:solidFill>
              </a:rPr>
              <a:t>Center for Talent Reporting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39A26-2E62-4332-8381-306FE67E17B4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146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66DBE-103D-4904-838E-EBC4D300C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Three Types of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5F90B-70C7-44E8-904B-ABC513144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4" y="2159454"/>
            <a:ext cx="8354173" cy="4012745"/>
          </a:xfrm>
        </p:spPr>
        <p:txBody>
          <a:bodyPr/>
          <a:lstStyle/>
          <a:p>
            <a:r>
              <a:rPr lang="en-US" b="1" dirty="0"/>
              <a:t>Efficiency</a:t>
            </a:r>
            <a:r>
              <a:rPr lang="en-US" dirty="0"/>
              <a:t>: quantity, volume, cost</a:t>
            </a:r>
          </a:p>
          <a:p>
            <a:pPr lvl="1"/>
            <a:r>
              <a:rPr lang="en-US" dirty="0"/>
              <a:t>Examples: participants, completion rate, completion date, cost</a:t>
            </a:r>
          </a:p>
          <a:p>
            <a:r>
              <a:rPr lang="en-US" b="1" dirty="0"/>
              <a:t>Effectiveness</a:t>
            </a:r>
            <a:r>
              <a:rPr lang="en-US" dirty="0"/>
              <a:t>: quality</a:t>
            </a:r>
          </a:p>
          <a:p>
            <a:pPr lvl="1"/>
            <a:r>
              <a:rPr lang="en-US" dirty="0"/>
              <a:t>Levels 1-3,5: reaction, learning, application, ROI</a:t>
            </a:r>
          </a:p>
          <a:p>
            <a:r>
              <a:rPr lang="en-US" b="1" dirty="0"/>
              <a:t>Outcome</a:t>
            </a:r>
            <a:r>
              <a:rPr lang="en-US" dirty="0"/>
              <a:t>: impact on organizational results</a:t>
            </a:r>
          </a:p>
          <a:p>
            <a:pPr lvl="1"/>
            <a:r>
              <a:rPr lang="en-US" dirty="0"/>
              <a:t>Level 4 results (Kirkpatrick) or isolated impact (Phillips) </a:t>
            </a:r>
          </a:p>
          <a:p>
            <a:pPr lvl="1"/>
            <a:r>
              <a:rPr lang="en-US" dirty="0"/>
              <a:t>Examples: impact of learning on sales, safety, quality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2DBDA4-A82D-4A71-AF05-483E956C1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Talent Reporting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E09045-3122-4CD2-953C-3A94CAED2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A5B6-A587-BD47-8B1E-DC3DA0554FC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858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Selection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Center for Talent Reporting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39A26-2E62-4332-8381-306FE67E17B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43759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TDRP">
      <a:dk1>
        <a:srgbClr val="292929"/>
      </a:dk1>
      <a:lt1>
        <a:sysClr val="window" lastClr="FFFFFF"/>
      </a:lt1>
      <a:dk2>
        <a:srgbClr val="ED1C29"/>
      </a:dk2>
      <a:lt2>
        <a:srgbClr val="525456"/>
      </a:lt2>
      <a:accent1>
        <a:srgbClr val="FFFFFF"/>
      </a:accent1>
      <a:accent2>
        <a:srgbClr val="48AD97"/>
      </a:accent2>
      <a:accent3>
        <a:srgbClr val="97CB64"/>
      </a:accent3>
      <a:accent4>
        <a:srgbClr val="FCEF47"/>
      </a:accent4>
      <a:accent5>
        <a:srgbClr val="F68B33"/>
      </a:accent5>
      <a:accent6>
        <a:srgbClr val="525456"/>
      </a:accent6>
      <a:hlink>
        <a:srgbClr val="0000FF"/>
      </a:hlink>
      <a:folHlink>
        <a:srgbClr val="800080"/>
      </a:folHlink>
    </a:clrScheme>
    <a:fontScheme name="TDRP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tx2">
                <a:lumMod val="50000"/>
              </a:schemeClr>
            </a:gs>
            <a:gs pos="34000">
              <a:schemeClr val="tx2">
                <a:lumMod val="75000"/>
              </a:schemeClr>
            </a:gs>
            <a:gs pos="100000">
              <a:schemeClr val="tx2"/>
            </a:gs>
          </a:gsLst>
          <a:lin ang="1620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1001">
          <a:schemeClr val="dk2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Advantage">
  <a:themeElements>
    <a:clrScheme name="TDRP">
      <a:dk1>
        <a:srgbClr val="292929"/>
      </a:dk1>
      <a:lt1>
        <a:sysClr val="window" lastClr="FFFFFF"/>
      </a:lt1>
      <a:dk2>
        <a:srgbClr val="ED1C29"/>
      </a:dk2>
      <a:lt2>
        <a:srgbClr val="525456"/>
      </a:lt2>
      <a:accent1>
        <a:srgbClr val="FFFFFF"/>
      </a:accent1>
      <a:accent2>
        <a:srgbClr val="48AD97"/>
      </a:accent2>
      <a:accent3>
        <a:srgbClr val="97CB64"/>
      </a:accent3>
      <a:accent4>
        <a:srgbClr val="FCEF47"/>
      </a:accent4>
      <a:accent5>
        <a:srgbClr val="F68B33"/>
      </a:accent5>
      <a:accent6>
        <a:srgbClr val="525456"/>
      </a:accent6>
      <a:hlink>
        <a:srgbClr val="0000FF"/>
      </a:hlink>
      <a:folHlink>
        <a:srgbClr val="800080"/>
      </a:folHlink>
    </a:clrScheme>
    <a:fontScheme name="TDRP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tx2">
                <a:lumMod val="50000"/>
              </a:schemeClr>
            </a:gs>
            <a:gs pos="34000">
              <a:schemeClr val="tx2">
                <a:lumMod val="75000"/>
              </a:schemeClr>
            </a:gs>
            <a:gs pos="100000">
              <a:schemeClr val="tx2"/>
            </a:gs>
          </a:gsLst>
          <a:lin ang="1620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1001">
          <a:schemeClr val="dk2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6_Advantage">
  <a:themeElements>
    <a:clrScheme name="TDRP">
      <a:dk1>
        <a:srgbClr val="292929"/>
      </a:dk1>
      <a:lt1>
        <a:sysClr val="window" lastClr="FFFFFF"/>
      </a:lt1>
      <a:dk2>
        <a:srgbClr val="ED1C29"/>
      </a:dk2>
      <a:lt2>
        <a:srgbClr val="525456"/>
      </a:lt2>
      <a:accent1>
        <a:srgbClr val="FFFFFF"/>
      </a:accent1>
      <a:accent2>
        <a:srgbClr val="48AD97"/>
      </a:accent2>
      <a:accent3>
        <a:srgbClr val="97CB64"/>
      </a:accent3>
      <a:accent4>
        <a:srgbClr val="FCEF47"/>
      </a:accent4>
      <a:accent5>
        <a:srgbClr val="F68B33"/>
      </a:accent5>
      <a:accent6>
        <a:srgbClr val="525456"/>
      </a:accent6>
      <a:hlink>
        <a:srgbClr val="0000FF"/>
      </a:hlink>
      <a:folHlink>
        <a:srgbClr val="800080"/>
      </a:folHlink>
    </a:clrScheme>
    <a:fontScheme name="TDRP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tx2">
                <a:lumMod val="50000"/>
              </a:schemeClr>
            </a:gs>
            <a:gs pos="34000">
              <a:schemeClr val="tx2">
                <a:lumMod val="75000"/>
              </a:schemeClr>
            </a:gs>
            <a:gs pos="100000">
              <a:schemeClr val="tx2"/>
            </a:gs>
          </a:gsLst>
          <a:lin ang="1620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1001">
          <a:schemeClr val="dk2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7_Advantage">
  <a:themeElements>
    <a:clrScheme name="TDRP">
      <a:dk1>
        <a:srgbClr val="292929"/>
      </a:dk1>
      <a:lt1>
        <a:sysClr val="window" lastClr="FFFFFF"/>
      </a:lt1>
      <a:dk2>
        <a:srgbClr val="ED1C29"/>
      </a:dk2>
      <a:lt2>
        <a:srgbClr val="525456"/>
      </a:lt2>
      <a:accent1>
        <a:srgbClr val="FFFFFF"/>
      </a:accent1>
      <a:accent2>
        <a:srgbClr val="48AD97"/>
      </a:accent2>
      <a:accent3>
        <a:srgbClr val="97CB64"/>
      </a:accent3>
      <a:accent4>
        <a:srgbClr val="FCEF47"/>
      </a:accent4>
      <a:accent5>
        <a:srgbClr val="F68B33"/>
      </a:accent5>
      <a:accent6>
        <a:srgbClr val="525456"/>
      </a:accent6>
      <a:hlink>
        <a:srgbClr val="0000FF"/>
      </a:hlink>
      <a:folHlink>
        <a:srgbClr val="800080"/>
      </a:folHlink>
    </a:clrScheme>
    <a:fontScheme name="TDRP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tx2">
                <a:lumMod val="50000"/>
              </a:schemeClr>
            </a:gs>
            <a:gs pos="34000">
              <a:schemeClr val="tx2">
                <a:lumMod val="75000"/>
              </a:schemeClr>
            </a:gs>
            <a:gs pos="100000">
              <a:schemeClr val="tx2"/>
            </a:gs>
          </a:gsLst>
          <a:lin ang="1620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1001">
          <a:schemeClr val="dk2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9_Advantage">
  <a:themeElements>
    <a:clrScheme name="TDRP">
      <a:dk1>
        <a:srgbClr val="292929"/>
      </a:dk1>
      <a:lt1>
        <a:sysClr val="window" lastClr="FFFFFF"/>
      </a:lt1>
      <a:dk2>
        <a:srgbClr val="ED1C29"/>
      </a:dk2>
      <a:lt2>
        <a:srgbClr val="525456"/>
      </a:lt2>
      <a:accent1>
        <a:srgbClr val="FFFFFF"/>
      </a:accent1>
      <a:accent2>
        <a:srgbClr val="48AD97"/>
      </a:accent2>
      <a:accent3>
        <a:srgbClr val="97CB64"/>
      </a:accent3>
      <a:accent4>
        <a:srgbClr val="FCEF47"/>
      </a:accent4>
      <a:accent5>
        <a:srgbClr val="F68B33"/>
      </a:accent5>
      <a:accent6>
        <a:srgbClr val="525456"/>
      </a:accent6>
      <a:hlink>
        <a:srgbClr val="0000FF"/>
      </a:hlink>
      <a:folHlink>
        <a:srgbClr val="800080"/>
      </a:folHlink>
    </a:clrScheme>
    <a:fontScheme name="TDRP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tx2">
                <a:lumMod val="50000"/>
              </a:schemeClr>
            </a:gs>
            <a:gs pos="34000">
              <a:schemeClr val="tx2">
                <a:lumMod val="75000"/>
              </a:schemeClr>
            </a:gs>
            <a:gs pos="100000">
              <a:schemeClr val="tx2"/>
            </a:gs>
          </a:gsLst>
          <a:lin ang="1620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1001">
          <a:schemeClr val="dk2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0_Advantage">
  <a:themeElements>
    <a:clrScheme name="TDRP">
      <a:dk1>
        <a:srgbClr val="292929"/>
      </a:dk1>
      <a:lt1>
        <a:sysClr val="window" lastClr="FFFFFF"/>
      </a:lt1>
      <a:dk2>
        <a:srgbClr val="ED1C29"/>
      </a:dk2>
      <a:lt2>
        <a:srgbClr val="525456"/>
      </a:lt2>
      <a:accent1>
        <a:srgbClr val="FFFFFF"/>
      </a:accent1>
      <a:accent2>
        <a:srgbClr val="48AD97"/>
      </a:accent2>
      <a:accent3>
        <a:srgbClr val="97CB64"/>
      </a:accent3>
      <a:accent4>
        <a:srgbClr val="FCEF47"/>
      </a:accent4>
      <a:accent5>
        <a:srgbClr val="F68B33"/>
      </a:accent5>
      <a:accent6>
        <a:srgbClr val="525456"/>
      </a:accent6>
      <a:hlink>
        <a:srgbClr val="0000FF"/>
      </a:hlink>
      <a:folHlink>
        <a:srgbClr val="800080"/>
      </a:folHlink>
    </a:clrScheme>
    <a:fontScheme name="TDRP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tx2">
                <a:lumMod val="50000"/>
              </a:schemeClr>
            </a:gs>
            <a:gs pos="34000">
              <a:schemeClr val="tx2">
                <a:lumMod val="75000"/>
              </a:schemeClr>
            </a:gs>
            <a:gs pos="100000">
              <a:schemeClr val="tx2"/>
            </a:gs>
          </a:gsLst>
          <a:lin ang="1620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1001">
          <a:schemeClr val="dk2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5913</TotalTime>
  <Words>2776</Words>
  <Application>Microsoft Office PowerPoint</Application>
  <PresentationFormat>On-screen Show (4:3)</PresentationFormat>
  <Paragraphs>463</Paragraphs>
  <Slides>42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42</vt:i4>
      </vt:variant>
    </vt:vector>
  </HeadingPairs>
  <TitlesOfParts>
    <vt:vector size="53" baseType="lpstr">
      <vt:lpstr>Arial</vt:lpstr>
      <vt:lpstr>Calibri</vt:lpstr>
      <vt:lpstr>Lucida Grande</vt:lpstr>
      <vt:lpstr>Times New Roman</vt:lpstr>
      <vt:lpstr>Wingdings</vt:lpstr>
      <vt:lpstr>Advantage</vt:lpstr>
      <vt:lpstr>2_Advantage</vt:lpstr>
      <vt:lpstr>6_Advantage</vt:lpstr>
      <vt:lpstr>7_Advantage</vt:lpstr>
      <vt:lpstr>9_Advantage</vt:lpstr>
      <vt:lpstr>10_Advantage</vt:lpstr>
      <vt:lpstr>Selecting Your Measures    #4 in the Nine-part Series  </vt:lpstr>
      <vt:lpstr>Logistics for Today’s Webinar</vt:lpstr>
      <vt:lpstr>Your Facilitator</vt:lpstr>
      <vt:lpstr>The Center for Talent Reporting: The Home of TDRp</vt:lpstr>
      <vt:lpstr>Our Partners </vt:lpstr>
      <vt:lpstr>Today’s Discussion</vt:lpstr>
      <vt:lpstr>Review of the Three Types of TDRp Measures</vt:lpstr>
      <vt:lpstr>The Three Types of Measures</vt:lpstr>
      <vt:lpstr>Measurement Selection</vt:lpstr>
      <vt:lpstr>Selecting the Measures Is the Hardest Part of Creating a Measurement Strategy</vt:lpstr>
      <vt:lpstr>Measurement Selection by Type of Program or Initiative</vt:lpstr>
      <vt:lpstr>Measurement Selection by Type of Program or Initiative (continued)</vt:lpstr>
      <vt:lpstr>Minimum Recommended Efficiency Measures: L&amp;D Programs</vt:lpstr>
      <vt:lpstr>Minimum Recommended Effectiveness Measures: L&amp;D Programs</vt:lpstr>
      <vt:lpstr>Recommendation for Outcome Measures: L&amp;D Programs</vt:lpstr>
      <vt:lpstr>Selecting the Right Measures: Program Examples</vt:lpstr>
      <vt:lpstr>The Right Combination of Measures</vt:lpstr>
      <vt:lpstr>Sales Training Program (strategic) Purpose: Increase sales</vt:lpstr>
      <vt:lpstr>Safety Training Program (strategic) Purpose: Reduce accidents</vt:lpstr>
      <vt:lpstr>Leadership Training (strategic) Purpose: Improve quality of leaders</vt:lpstr>
      <vt:lpstr>Compliance Programs (non-strategic) Purpose: Ensure compliance</vt:lpstr>
      <vt:lpstr>Basic Skills Training (non-strategic) Purpose: Provide threshold competency</vt:lpstr>
      <vt:lpstr>Conclusion for Program Examples</vt:lpstr>
      <vt:lpstr>Selecting the Right Measures: Department Improvement Initiatives  Note: These are not organizational goals so there will be no outcome measure</vt:lpstr>
      <vt:lpstr>Considerations</vt:lpstr>
      <vt:lpstr>Increase Percentage of E-Learning  (Improvement across multiple programs)</vt:lpstr>
      <vt:lpstr>Increase Satisfaction with E-Learning (Improvement across multiple programs)</vt:lpstr>
      <vt:lpstr>Increase On-time Program Deliveries (Improvement across multiple programs)</vt:lpstr>
      <vt:lpstr>Increase Overall Application Rate (Improvement across multiple programs)</vt:lpstr>
      <vt:lpstr>Increase Use of Communities of Practice (Improvement in process)</vt:lpstr>
      <vt:lpstr>Increase Use of Content (Improvement in process)</vt:lpstr>
      <vt:lpstr>Increase Use of Performance Support (Improvement in process)</vt:lpstr>
      <vt:lpstr>Suites of General Interest Courses Purpose: Increase employee engagement</vt:lpstr>
      <vt:lpstr>Conclusion for Department Initiative Examples</vt:lpstr>
      <vt:lpstr>Conclusion</vt:lpstr>
      <vt:lpstr>Measurement Selection is a Key Part of Your Measurement Strategy</vt:lpstr>
      <vt:lpstr>Learn More about Measurement &amp; Reporting, TDRp</vt:lpstr>
      <vt:lpstr>Measurement Demystified Workshop</vt:lpstr>
      <vt:lpstr>Ways to Accelerate Your Mastery</vt:lpstr>
      <vt:lpstr>Become a Member of the Center for Talent Reporting</vt:lpstr>
      <vt:lpstr>Wrap Up</vt:lpstr>
      <vt:lpstr>Learn More about TDRP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Your Measurement Strategy    #3 in the Four-part Series</dc:title>
  <dc:creator>David Vance</dc:creator>
  <cp:lastModifiedBy>David Vance</cp:lastModifiedBy>
  <cp:revision>187</cp:revision>
  <dcterms:created xsi:type="dcterms:W3CDTF">2019-03-13T17:36:39Z</dcterms:created>
  <dcterms:modified xsi:type="dcterms:W3CDTF">2023-04-12T14:47:54Z</dcterms:modified>
</cp:coreProperties>
</file>