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2" r:id="rId2"/>
    <p:sldMasterId id="2147483664" r:id="rId3"/>
    <p:sldMasterId id="2147483666" r:id="rId4"/>
    <p:sldMasterId id="2147483668" r:id="rId5"/>
  </p:sldMasterIdLst>
  <p:notesMasterIdLst>
    <p:notesMasterId r:id="rId60"/>
  </p:notesMasterIdLst>
  <p:sldIdLst>
    <p:sldId id="257" r:id="rId6"/>
    <p:sldId id="258" r:id="rId7"/>
    <p:sldId id="776" r:id="rId8"/>
    <p:sldId id="389" r:id="rId9"/>
    <p:sldId id="1702" r:id="rId10"/>
    <p:sldId id="260" r:id="rId11"/>
    <p:sldId id="261" r:id="rId12"/>
    <p:sldId id="366" r:id="rId13"/>
    <p:sldId id="367" r:id="rId14"/>
    <p:sldId id="343" r:id="rId15"/>
    <p:sldId id="265" r:id="rId16"/>
    <p:sldId id="294" r:id="rId17"/>
    <p:sldId id="415" r:id="rId18"/>
    <p:sldId id="416" r:id="rId19"/>
    <p:sldId id="368" r:id="rId20"/>
    <p:sldId id="277" r:id="rId21"/>
    <p:sldId id="414" r:id="rId22"/>
    <p:sldId id="369" r:id="rId23"/>
    <p:sldId id="370" r:id="rId24"/>
    <p:sldId id="268" r:id="rId25"/>
    <p:sldId id="328" r:id="rId26"/>
    <p:sldId id="296" r:id="rId27"/>
    <p:sldId id="298" r:id="rId28"/>
    <p:sldId id="315" r:id="rId29"/>
    <p:sldId id="272" r:id="rId30"/>
    <p:sldId id="334" r:id="rId31"/>
    <p:sldId id="317" r:id="rId32"/>
    <p:sldId id="295" r:id="rId33"/>
    <p:sldId id="426" r:id="rId34"/>
    <p:sldId id="278" r:id="rId35"/>
    <p:sldId id="325" r:id="rId36"/>
    <p:sldId id="319" r:id="rId37"/>
    <p:sldId id="279" r:id="rId38"/>
    <p:sldId id="753" r:id="rId39"/>
    <p:sldId id="419" r:id="rId40"/>
    <p:sldId id="397" r:id="rId41"/>
    <p:sldId id="350" r:id="rId42"/>
    <p:sldId id="352" r:id="rId43"/>
    <p:sldId id="353" r:id="rId44"/>
    <p:sldId id="354" r:id="rId45"/>
    <p:sldId id="355" r:id="rId46"/>
    <p:sldId id="356" r:id="rId47"/>
    <p:sldId id="357" r:id="rId48"/>
    <p:sldId id="358" r:id="rId49"/>
    <p:sldId id="359" r:id="rId50"/>
    <p:sldId id="360" r:id="rId51"/>
    <p:sldId id="361" r:id="rId52"/>
    <p:sldId id="364" r:id="rId53"/>
    <p:sldId id="365" r:id="rId54"/>
    <p:sldId id="1698" r:id="rId55"/>
    <p:sldId id="1704" r:id="rId56"/>
    <p:sldId id="1679" r:id="rId57"/>
    <p:sldId id="1705" r:id="rId58"/>
    <p:sldId id="396" r:id="rId5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501" autoAdjust="0"/>
  </p:normalViewPr>
  <p:slideViewPr>
    <p:cSldViewPr>
      <p:cViewPr varScale="1">
        <p:scale>
          <a:sx n="117" d="100"/>
          <a:sy n="117" d="100"/>
        </p:scale>
        <p:origin x="747"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parskey\Desktop\Book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parskey\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 Top Two Box: Level</a:t>
            </a:r>
            <a:r>
              <a:rPr lang="en-US" sz="1600" baseline="0" dirty="0"/>
              <a:t> 1</a:t>
            </a:r>
            <a:endParaRPr lang="en-US" sz="1600" dirty="0"/>
          </a:p>
        </c:rich>
      </c:tx>
      <c:overlay val="0"/>
    </c:title>
    <c:autoTitleDeleted val="0"/>
    <c:plotArea>
      <c:layout/>
      <c:lineChart>
        <c:grouping val="standard"/>
        <c:varyColors val="0"/>
        <c:ser>
          <c:idx val="0"/>
          <c:order val="0"/>
          <c:tx>
            <c:strRef>
              <c:f>Sheet1!$E$3</c:f>
              <c:strCache>
                <c:ptCount val="1"/>
                <c:pt idx="0">
                  <c:v>%</c:v>
                </c:pt>
              </c:strCache>
            </c:strRef>
          </c:tx>
          <c:spPr>
            <a:ln>
              <a:solidFill>
                <a:schemeClr val="accent2"/>
              </a:solidFill>
            </a:ln>
          </c:spPr>
          <c:marker>
            <c:symbol val="circle"/>
            <c:size val="7"/>
            <c:spPr>
              <a:solidFill>
                <a:schemeClr val="accent2"/>
              </a:solidFill>
              <a:ln>
                <a:solidFill>
                  <a:schemeClr val="accent2"/>
                </a:solidFill>
              </a:ln>
            </c:spPr>
          </c:marker>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Sheet1!$F$2:$L$2</c:f>
              <c:strCache>
                <c:ptCount val="7"/>
                <c:pt idx="0">
                  <c:v>2007</c:v>
                </c:pt>
                <c:pt idx="1">
                  <c:v>2008</c:v>
                </c:pt>
                <c:pt idx="2">
                  <c:v>2009</c:v>
                </c:pt>
                <c:pt idx="3">
                  <c:v>2010</c:v>
                </c:pt>
                <c:pt idx="4">
                  <c:v>2011</c:v>
                </c:pt>
                <c:pt idx="5">
                  <c:v>2012</c:v>
                </c:pt>
                <c:pt idx="6">
                  <c:v>2013</c:v>
                </c:pt>
              </c:strCache>
            </c:strRef>
          </c:cat>
          <c:val>
            <c:numRef>
              <c:f>Sheet1!$F$3:$L$3</c:f>
              <c:numCache>
                <c:formatCode>0%</c:formatCode>
                <c:ptCount val="7"/>
                <c:pt idx="0">
                  <c:v>0.5</c:v>
                </c:pt>
                <c:pt idx="1">
                  <c:v>0.54</c:v>
                </c:pt>
                <c:pt idx="2">
                  <c:v>0.56999999999999995</c:v>
                </c:pt>
                <c:pt idx="3">
                  <c:v>0.59</c:v>
                </c:pt>
                <c:pt idx="4">
                  <c:v>0.6</c:v>
                </c:pt>
                <c:pt idx="5">
                  <c:v>0.61</c:v>
                </c:pt>
              </c:numCache>
            </c:numRef>
          </c:val>
          <c:smooth val="0"/>
          <c:extLst>
            <c:ext xmlns:c16="http://schemas.microsoft.com/office/drawing/2014/chart" uri="{C3380CC4-5D6E-409C-BE32-E72D297353CC}">
              <c16:uniqueId val="{00000000-1B8D-4CA7-BF94-F2FF52842E18}"/>
            </c:ext>
          </c:extLst>
        </c:ser>
        <c:dLbls>
          <c:showLegendKey val="0"/>
          <c:showVal val="0"/>
          <c:showCatName val="0"/>
          <c:showSerName val="0"/>
          <c:showPercent val="0"/>
          <c:showBubbleSize val="0"/>
        </c:dLbls>
        <c:marker val="1"/>
        <c:smooth val="0"/>
        <c:axId val="-1835987968"/>
        <c:axId val="-1835987424"/>
      </c:lineChart>
      <c:catAx>
        <c:axId val="-1835987968"/>
        <c:scaling>
          <c:orientation val="minMax"/>
        </c:scaling>
        <c:delete val="0"/>
        <c:axPos val="b"/>
        <c:numFmt formatCode="General" sourceLinked="0"/>
        <c:majorTickMark val="out"/>
        <c:minorTickMark val="none"/>
        <c:tickLblPos val="nextTo"/>
        <c:txPr>
          <a:bodyPr/>
          <a:lstStyle/>
          <a:p>
            <a:pPr>
              <a:defRPr sz="1400"/>
            </a:pPr>
            <a:endParaRPr lang="en-US"/>
          </a:p>
        </c:txPr>
        <c:crossAx val="-1835987424"/>
        <c:crosses val="autoZero"/>
        <c:auto val="1"/>
        <c:lblAlgn val="ctr"/>
        <c:lblOffset val="100"/>
        <c:noMultiLvlLbl val="0"/>
      </c:catAx>
      <c:valAx>
        <c:axId val="-1835987424"/>
        <c:scaling>
          <c:orientation val="minMax"/>
          <c:max val="0.65000000000000013"/>
          <c:min val="0.45"/>
        </c:scaling>
        <c:delete val="0"/>
        <c:axPos val="l"/>
        <c:majorGridlines>
          <c:spPr>
            <a:ln>
              <a:solidFill>
                <a:schemeClr val="bg1">
                  <a:lumMod val="75000"/>
                </a:schemeClr>
              </a:solidFill>
            </a:ln>
          </c:spPr>
        </c:majorGridlines>
        <c:numFmt formatCode="0%" sourceLinked="1"/>
        <c:majorTickMark val="out"/>
        <c:minorTickMark val="none"/>
        <c:tickLblPos val="nextTo"/>
        <c:spPr>
          <a:ln>
            <a:solidFill>
              <a:schemeClr val="bg1">
                <a:lumMod val="65000"/>
              </a:schemeClr>
            </a:solidFill>
          </a:ln>
        </c:spPr>
        <c:txPr>
          <a:bodyPr/>
          <a:lstStyle/>
          <a:p>
            <a:pPr>
              <a:defRPr sz="1400"/>
            </a:pPr>
            <a:endParaRPr lang="en-US"/>
          </a:p>
        </c:txPr>
        <c:crossAx val="-18359879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600" dirty="0"/>
              <a:t>% Top Two Box: Level</a:t>
            </a:r>
            <a:r>
              <a:rPr lang="en-US" sz="1600" baseline="0" dirty="0"/>
              <a:t> 1</a:t>
            </a:r>
            <a:endParaRPr lang="en-US" sz="1600" dirty="0"/>
          </a:p>
        </c:rich>
      </c:tx>
      <c:overlay val="0"/>
    </c:title>
    <c:autoTitleDeleted val="0"/>
    <c:plotArea>
      <c:layout/>
      <c:lineChart>
        <c:grouping val="standard"/>
        <c:varyColors val="0"/>
        <c:ser>
          <c:idx val="0"/>
          <c:order val="0"/>
          <c:tx>
            <c:strRef>
              <c:f>Sheet1!$O$3</c:f>
              <c:strCache>
                <c:ptCount val="1"/>
                <c:pt idx="0">
                  <c:v>%</c:v>
                </c:pt>
              </c:strCache>
            </c:strRef>
          </c:tx>
          <c:spPr>
            <a:ln>
              <a:solidFill>
                <a:schemeClr val="accent2"/>
              </a:solidFill>
            </a:ln>
          </c:spPr>
          <c:marker>
            <c:symbol val="circle"/>
            <c:size val="7"/>
            <c:spPr>
              <a:solidFill>
                <a:schemeClr val="accent2"/>
              </a:solidFill>
              <a:ln>
                <a:solidFill>
                  <a:schemeClr val="accent2"/>
                </a:solidFill>
              </a:ln>
            </c:spPr>
          </c:marker>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Sheet1!$P$2:$V$2</c:f>
              <c:strCache>
                <c:ptCount val="7"/>
                <c:pt idx="0">
                  <c:v>2007</c:v>
                </c:pt>
                <c:pt idx="1">
                  <c:v>2008</c:v>
                </c:pt>
                <c:pt idx="2">
                  <c:v>2009</c:v>
                </c:pt>
                <c:pt idx="3">
                  <c:v>2010</c:v>
                </c:pt>
                <c:pt idx="4">
                  <c:v>2011</c:v>
                </c:pt>
                <c:pt idx="5">
                  <c:v>2012</c:v>
                </c:pt>
                <c:pt idx="6">
                  <c:v>2013</c:v>
                </c:pt>
              </c:strCache>
            </c:strRef>
          </c:cat>
          <c:val>
            <c:numRef>
              <c:f>Sheet1!$P$3:$V$3</c:f>
              <c:numCache>
                <c:formatCode>0%</c:formatCode>
                <c:ptCount val="7"/>
                <c:pt idx="0">
                  <c:v>0.59</c:v>
                </c:pt>
                <c:pt idx="1">
                  <c:v>0.62</c:v>
                </c:pt>
                <c:pt idx="2">
                  <c:v>0.57999999999999996</c:v>
                </c:pt>
                <c:pt idx="3">
                  <c:v>0.53</c:v>
                </c:pt>
                <c:pt idx="4">
                  <c:v>0.56999999999999995</c:v>
                </c:pt>
                <c:pt idx="5">
                  <c:v>0.52</c:v>
                </c:pt>
              </c:numCache>
            </c:numRef>
          </c:val>
          <c:smooth val="0"/>
          <c:extLst>
            <c:ext xmlns:c16="http://schemas.microsoft.com/office/drawing/2014/chart" uri="{C3380CC4-5D6E-409C-BE32-E72D297353CC}">
              <c16:uniqueId val="{00000000-5261-4DEF-BA6B-6A4B8B358555}"/>
            </c:ext>
          </c:extLst>
        </c:ser>
        <c:dLbls>
          <c:showLegendKey val="0"/>
          <c:showVal val="0"/>
          <c:showCatName val="0"/>
          <c:showSerName val="0"/>
          <c:showPercent val="0"/>
          <c:showBubbleSize val="0"/>
        </c:dLbls>
        <c:marker val="1"/>
        <c:smooth val="0"/>
        <c:axId val="-1835986880"/>
        <c:axId val="-1835991232"/>
      </c:lineChart>
      <c:catAx>
        <c:axId val="-1835986880"/>
        <c:scaling>
          <c:orientation val="minMax"/>
        </c:scaling>
        <c:delete val="0"/>
        <c:axPos val="b"/>
        <c:numFmt formatCode="General" sourceLinked="0"/>
        <c:majorTickMark val="out"/>
        <c:minorTickMark val="none"/>
        <c:tickLblPos val="nextTo"/>
        <c:txPr>
          <a:bodyPr/>
          <a:lstStyle/>
          <a:p>
            <a:pPr>
              <a:defRPr sz="1400"/>
            </a:pPr>
            <a:endParaRPr lang="en-US"/>
          </a:p>
        </c:txPr>
        <c:crossAx val="-1835991232"/>
        <c:crosses val="autoZero"/>
        <c:auto val="1"/>
        <c:lblAlgn val="ctr"/>
        <c:lblOffset val="100"/>
        <c:noMultiLvlLbl val="0"/>
      </c:catAx>
      <c:valAx>
        <c:axId val="-1835991232"/>
        <c:scaling>
          <c:orientation val="minMax"/>
          <c:max val="0.65000000000000013"/>
          <c:min val="0.45"/>
        </c:scaling>
        <c:delete val="0"/>
        <c:axPos val="l"/>
        <c:majorGridlines/>
        <c:numFmt formatCode="0%" sourceLinked="1"/>
        <c:majorTickMark val="out"/>
        <c:minorTickMark val="none"/>
        <c:tickLblPos val="nextTo"/>
        <c:txPr>
          <a:bodyPr/>
          <a:lstStyle/>
          <a:p>
            <a:pPr>
              <a:defRPr sz="1400"/>
            </a:pPr>
            <a:endParaRPr lang="en-US"/>
          </a:p>
        </c:txPr>
        <c:crossAx val="-183598688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 Top Two Box: Level</a:t>
            </a:r>
            <a:r>
              <a:rPr lang="en-US" sz="1600" baseline="0" dirty="0"/>
              <a:t> 1</a:t>
            </a:r>
            <a:endParaRPr lang="en-US" sz="1600" dirty="0"/>
          </a:p>
        </c:rich>
      </c:tx>
      <c:overlay val="0"/>
    </c:title>
    <c:autoTitleDeleted val="0"/>
    <c:plotArea>
      <c:layout/>
      <c:lineChart>
        <c:grouping val="standard"/>
        <c:varyColors val="0"/>
        <c:ser>
          <c:idx val="0"/>
          <c:order val="0"/>
          <c:tx>
            <c:strRef>
              <c:f>Sheet1!$E$3</c:f>
              <c:strCache>
                <c:ptCount val="1"/>
                <c:pt idx="0">
                  <c:v>%</c:v>
                </c:pt>
              </c:strCache>
            </c:strRef>
          </c:tx>
          <c:spPr>
            <a:ln>
              <a:solidFill>
                <a:schemeClr val="accent2"/>
              </a:solidFill>
            </a:ln>
          </c:spPr>
          <c:marker>
            <c:symbol val="circle"/>
            <c:size val="7"/>
            <c:spPr>
              <a:solidFill>
                <a:schemeClr val="accent2"/>
              </a:solidFill>
              <a:ln>
                <a:solidFill>
                  <a:schemeClr val="accent2"/>
                </a:solidFill>
              </a:ln>
            </c:spPr>
          </c:marker>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Sheet1!$F$2:$L$2</c:f>
              <c:strCache>
                <c:ptCount val="7"/>
                <c:pt idx="0">
                  <c:v>2007</c:v>
                </c:pt>
                <c:pt idx="1">
                  <c:v>2008</c:v>
                </c:pt>
                <c:pt idx="2">
                  <c:v>2009</c:v>
                </c:pt>
                <c:pt idx="3">
                  <c:v>2010</c:v>
                </c:pt>
                <c:pt idx="4">
                  <c:v>2011</c:v>
                </c:pt>
                <c:pt idx="5">
                  <c:v>2012</c:v>
                </c:pt>
                <c:pt idx="6">
                  <c:v>2013</c:v>
                </c:pt>
              </c:strCache>
            </c:strRef>
          </c:cat>
          <c:val>
            <c:numRef>
              <c:f>Sheet1!$F$3:$L$3</c:f>
              <c:numCache>
                <c:formatCode>0%</c:formatCode>
                <c:ptCount val="7"/>
                <c:pt idx="0">
                  <c:v>0.5</c:v>
                </c:pt>
                <c:pt idx="1">
                  <c:v>0.54</c:v>
                </c:pt>
                <c:pt idx="2">
                  <c:v>0.56999999999999995</c:v>
                </c:pt>
                <c:pt idx="3">
                  <c:v>0.59</c:v>
                </c:pt>
                <c:pt idx="4">
                  <c:v>0.6</c:v>
                </c:pt>
                <c:pt idx="5">
                  <c:v>0.61</c:v>
                </c:pt>
              </c:numCache>
            </c:numRef>
          </c:val>
          <c:smooth val="0"/>
          <c:extLst>
            <c:ext xmlns:c16="http://schemas.microsoft.com/office/drawing/2014/chart" uri="{C3380CC4-5D6E-409C-BE32-E72D297353CC}">
              <c16:uniqueId val="{00000000-B775-4665-9445-516AE97BA39B}"/>
            </c:ext>
          </c:extLst>
        </c:ser>
        <c:dLbls>
          <c:showLegendKey val="0"/>
          <c:showVal val="0"/>
          <c:showCatName val="0"/>
          <c:showSerName val="0"/>
          <c:showPercent val="0"/>
          <c:showBubbleSize val="0"/>
        </c:dLbls>
        <c:marker val="1"/>
        <c:smooth val="0"/>
        <c:axId val="-1835986336"/>
        <c:axId val="-1835985792"/>
      </c:lineChart>
      <c:catAx>
        <c:axId val="-1835986336"/>
        <c:scaling>
          <c:orientation val="minMax"/>
        </c:scaling>
        <c:delete val="0"/>
        <c:axPos val="b"/>
        <c:numFmt formatCode="General" sourceLinked="0"/>
        <c:majorTickMark val="out"/>
        <c:minorTickMark val="none"/>
        <c:tickLblPos val="nextTo"/>
        <c:txPr>
          <a:bodyPr/>
          <a:lstStyle/>
          <a:p>
            <a:pPr>
              <a:defRPr sz="1400"/>
            </a:pPr>
            <a:endParaRPr lang="en-US"/>
          </a:p>
        </c:txPr>
        <c:crossAx val="-1835985792"/>
        <c:crosses val="autoZero"/>
        <c:auto val="1"/>
        <c:lblAlgn val="ctr"/>
        <c:lblOffset val="100"/>
        <c:noMultiLvlLbl val="0"/>
      </c:catAx>
      <c:valAx>
        <c:axId val="-1835985792"/>
        <c:scaling>
          <c:orientation val="minMax"/>
          <c:max val="0.65000000000000013"/>
          <c:min val="0.45"/>
        </c:scaling>
        <c:delete val="0"/>
        <c:axPos val="l"/>
        <c:majorGridlines>
          <c:spPr>
            <a:ln>
              <a:solidFill>
                <a:schemeClr val="bg1">
                  <a:lumMod val="75000"/>
                </a:schemeClr>
              </a:solidFill>
            </a:ln>
          </c:spPr>
        </c:majorGridlines>
        <c:numFmt formatCode="0%" sourceLinked="1"/>
        <c:majorTickMark val="out"/>
        <c:minorTickMark val="none"/>
        <c:tickLblPos val="nextTo"/>
        <c:spPr>
          <a:ln>
            <a:solidFill>
              <a:schemeClr val="bg1">
                <a:lumMod val="65000"/>
              </a:schemeClr>
            </a:solidFill>
          </a:ln>
        </c:spPr>
        <c:txPr>
          <a:bodyPr/>
          <a:lstStyle/>
          <a:p>
            <a:pPr>
              <a:defRPr sz="1400"/>
            </a:pPr>
            <a:endParaRPr lang="en-US"/>
          </a:p>
        </c:txPr>
        <c:crossAx val="-183598633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600" dirty="0"/>
              <a:t>% Top Two Box: Level</a:t>
            </a:r>
            <a:r>
              <a:rPr lang="en-US" sz="1600" baseline="0" dirty="0"/>
              <a:t> 1</a:t>
            </a:r>
            <a:endParaRPr lang="en-US" sz="1600" dirty="0"/>
          </a:p>
        </c:rich>
      </c:tx>
      <c:overlay val="0"/>
    </c:title>
    <c:autoTitleDeleted val="0"/>
    <c:plotArea>
      <c:layout/>
      <c:lineChart>
        <c:grouping val="standard"/>
        <c:varyColors val="0"/>
        <c:ser>
          <c:idx val="0"/>
          <c:order val="0"/>
          <c:tx>
            <c:strRef>
              <c:f>Sheet1!$O$3</c:f>
              <c:strCache>
                <c:ptCount val="1"/>
                <c:pt idx="0">
                  <c:v>%</c:v>
                </c:pt>
              </c:strCache>
            </c:strRef>
          </c:tx>
          <c:spPr>
            <a:ln>
              <a:solidFill>
                <a:schemeClr val="accent2"/>
              </a:solidFill>
            </a:ln>
          </c:spPr>
          <c:marker>
            <c:symbol val="circle"/>
            <c:size val="7"/>
            <c:spPr>
              <a:solidFill>
                <a:schemeClr val="accent2"/>
              </a:solidFill>
              <a:ln>
                <a:solidFill>
                  <a:schemeClr val="accent2"/>
                </a:solidFill>
              </a:ln>
            </c:spPr>
          </c:marker>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Sheet1!$P$2:$V$2</c:f>
              <c:strCache>
                <c:ptCount val="7"/>
                <c:pt idx="0">
                  <c:v>2007</c:v>
                </c:pt>
                <c:pt idx="1">
                  <c:v>2008</c:v>
                </c:pt>
                <c:pt idx="2">
                  <c:v>2009</c:v>
                </c:pt>
                <c:pt idx="3">
                  <c:v>2010</c:v>
                </c:pt>
                <c:pt idx="4">
                  <c:v>2011</c:v>
                </c:pt>
                <c:pt idx="5">
                  <c:v>2012</c:v>
                </c:pt>
                <c:pt idx="6">
                  <c:v>2013</c:v>
                </c:pt>
              </c:strCache>
            </c:strRef>
          </c:cat>
          <c:val>
            <c:numRef>
              <c:f>Sheet1!$P$3:$V$3</c:f>
              <c:numCache>
                <c:formatCode>0%</c:formatCode>
                <c:ptCount val="7"/>
                <c:pt idx="0">
                  <c:v>0.59</c:v>
                </c:pt>
                <c:pt idx="1">
                  <c:v>0.62</c:v>
                </c:pt>
                <c:pt idx="2">
                  <c:v>0.57999999999999996</c:v>
                </c:pt>
                <c:pt idx="3">
                  <c:v>0.53</c:v>
                </c:pt>
                <c:pt idx="4">
                  <c:v>0.56999999999999995</c:v>
                </c:pt>
                <c:pt idx="5">
                  <c:v>0.52</c:v>
                </c:pt>
              </c:numCache>
            </c:numRef>
          </c:val>
          <c:smooth val="0"/>
          <c:extLst>
            <c:ext xmlns:c16="http://schemas.microsoft.com/office/drawing/2014/chart" uri="{C3380CC4-5D6E-409C-BE32-E72D297353CC}">
              <c16:uniqueId val="{00000000-22D8-485B-B818-F3D5B5F996D6}"/>
            </c:ext>
          </c:extLst>
        </c:ser>
        <c:dLbls>
          <c:showLegendKey val="0"/>
          <c:showVal val="0"/>
          <c:showCatName val="0"/>
          <c:showSerName val="0"/>
          <c:showPercent val="0"/>
          <c:showBubbleSize val="0"/>
        </c:dLbls>
        <c:marker val="1"/>
        <c:smooth val="0"/>
        <c:axId val="-1835992320"/>
        <c:axId val="-1835985248"/>
      </c:lineChart>
      <c:catAx>
        <c:axId val="-1835992320"/>
        <c:scaling>
          <c:orientation val="minMax"/>
        </c:scaling>
        <c:delete val="0"/>
        <c:axPos val="b"/>
        <c:numFmt formatCode="General" sourceLinked="0"/>
        <c:majorTickMark val="out"/>
        <c:minorTickMark val="none"/>
        <c:tickLblPos val="nextTo"/>
        <c:txPr>
          <a:bodyPr/>
          <a:lstStyle/>
          <a:p>
            <a:pPr>
              <a:defRPr sz="1400"/>
            </a:pPr>
            <a:endParaRPr lang="en-US"/>
          </a:p>
        </c:txPr>
        <c:crossAx val="-1835985248"/>
        <c:crosses val="autoZero"/>
        <c:auto val="1"/>
        <c:lblAlgn val="ctr"/>
        <c:lblOffset val="100"/>
        <c:noMultiLvlLbl val="0"/>
      </c:catAx>
      <c:valAx>
        <c:axId val="-1835985248"/>
        <c:scaling>
          <c:orientation val="minMax"/>
          <c:max val="0.65000000000000013"/>
          <c:min val="0.45"/>
        </c:scaling>
        <c:delete val="0"/>
        <c:axPos val="l"/>
        <c:majorGridlines/>
        <c:numFmt formatCode="0%" sourceLinked="1"/>
        <c:majorTickMark val="out"/>
        <c:minorTickMark val="none"/>
        <c:tickLblPos val="nextTo"/>
        <c:txPr>
          <a:bodyPr/>
          <a:lstStyle/>
          <a:p>
            <a:pPr>
              <a:defRPr sz="1400"/>
            </a:pPr>
            <a:endParaRPr lang="en-US"/>
          </a:p>
        </c:txPr>
        <c:crossAx val="-183599232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5" tIns="46968" rIns="93935" bIns="46968" rtlCol="0"/>
          <a:lstStyle>
            <a:lvl1pPr algn="l">
              <a:defRPr sz="1300"/>
            </a:lvl1pPr>
          </a:lstStyle>
          <a:p>
            <a:endParaRPr lang="en-US" dirty="0"/>
          </a:p>
        </p:txBody>
      </p:sp>
      <p:sp>
        <p:nvSpPr>
          <p:cNvPr id="3" name="Date Placeholder 2"/>
          <p:cNvSpPr>
            <a:spLocks noGrp="1"/>
          </p:cNvSpPr>
          <p:nvPr>
            <p:ph type="dt" idx="1"/>
          </p:nvPr>
        </p:nvSpPr>
        <p:spPr>
          <a:xfrm>
            <a:off x="4008704" y="0"/>
            <a:ext cx="3066733" cy="468154"/>
          </a:xfrm>
          <a:prstGeom prst="rect">
            <a:avLst/>
          </a:prstGeom>
        </p:spPr>
        <p:txBody>
          <a:bodyPr vert="horz" lIns="93935" tIns="46968" rIns="93935" bIns="46968" rtlCol="0"/>
          <a:lstStyle>
            <a:lvl1pPr algn="r">
              <a:defRPr sz="1300"/>
            </a:lvl1pPr>
          </a:lstStyle>
          <a:p>
            <a:fld id="{C2B1CEBD-BA36-4DAC-B977-4A2EA0239E2D}" type="datetimeFigureOut">
              <a:rPr lang="en-US" smtClean="0"/>
              <a:t>7/31/2023</a:t>
            </a:fld>
            <a:endParaRPr lang="en-US" dirty="0"/>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35" tIns="46968" rIns="93935"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5" tIns="46968" rIns="93935"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5" tIns="46968" rIns="93935" bIns="4696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08704" y="8893296"/>
            <a:ext cx="3066733" cy="468154"/>
          </a:xfrm>
          <a:prstGeom prst="rect">
            <a:avLst/>
          </a:prstGeom>
        </p:spPr>
        <p:txBody>
          <a:bodyPr vert="horz" lIns="93935" tIns="46968" rIns="93935" bIns="46968" rtlCol="0" anchor="b"/>
          <a:lstStyle>
            <a:lvl1pPr algn="r">
              <a:defRPr sz="1300"/>
            </a:lvl1pPr>
          </a:lstStyle>
          <a:p>
            <a:fld id="{D75CB405-4B6D-45E5-AA8C-356CF1C87D8F}" type="slidenum">
              <a:rPr lang="en-US" smtClean="0"/>
              <a:t>‹#›</a:t>
            </a:fld>
            <a:endParaRPr lang="en-US" dirty="0"/>
          </a:p>
        </p:txBody>
      </p:sp>
    </p:spTree>
    <p:extLst>
      <p:ext uri="{BB962C8B-B14F-4D97-AF65-F5344CB8AC3E}">
        <p14:creationId xmlns:p14="http://schemas.microsoft.com/office/powerpoint/2010/main" val="574412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B405-4B6D-45E5-AA8C-356CF1C87D8F}" type="slidenum">
              <a:rPr lang="en-US" smtClean="0"/>
              <a:t>1</a:t>
            </a:fld>
            <a:endParaRPr lang="en-US" dirty="0"/>
          </a:p>
        </p:txBody>
      </p:sp>
    </p:spTree>
    <p:extLst>
      <p:ext uri="{BB962C8B-B14F-4D97-AF65-F5344CB8AC3E}">
        <p14:creationId xmlns:p14="http://schemas.microsoft.com/office/powerpoint/2010/main" val="4111022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B405-4B6D-45E5-AA8C-356CF1C87D8F}" type="slidenum">
              <a:rPr lang="en-US" smtClean="0"/>
              <a:t>20</a:t>
            </a:fld>
            <a:endParaRPr lang="en-US" dirty="0"/>
          </a:p>
        </p:txBody>
      </p:sp>
    </p:spTree>
    <p:extLst>
      <p:ext uri="{BB962C8B-B14F-4D97-AF65-F5344CB8AC3E}">
        <p14:creationId xmlns:p14="http://schemas.microsoft.com/office/powerpoint/2010/main" val="1496653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B405-4B6D-45E5-AA8C-356CF1C87D8F}" type="slidenum">
              <a:rPr lang="en-US" smtClean="0"/>
              <a:t>21</a:t>
            </a:fld>
            <a:endParaRPr lang="en-US" dirty="0"/>
          </a:p>
        </p:txBody>
      </p:sp>
    </p:spTree>
    <p:extLst>
      <p:ext uri="{BB962C8B-B14F-4D97-AF65-F5344CB8AC3E}">
        <p14:creationId xmlns:p14="http://schemas.microsoft.com/office/powerpoint/2010/main" val="549811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B405-4B6D-45E5-AA8C-356CF1C87D8F}" type="slidenum">
              <a:rPr lang="en-US" smtClean="0"/>
              <a:t>22</a:t>
            </a:fld>
            <a:endParaRPr lang="en-US" dirty="0"/>
          </a:p>
        </p:txBody>
      </p:sp>
    </p:spTree>
    <p:extLst>
      <p:ext uri="{BB962C8B-B14F-4D97-AF65-F5344CB8AC3E}">
        <p14:creationId xmlns:p14="http://schemas.microsoft.com/office/powerpoint/2010/main" val="590929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B405-4B6D-45E5-AA8C-356CF1C87D8F}" type="slidenum">
              <a:rPr lang="en-US" smtClean="0"/>
              <a:t>23</a:t>
            </a:fld>
            <a:endParaRPr lang="en-US" dirty="0"/>
          </a:p>
        </p:txBody>
      </p:sp>
    </p:spTree>
    <p:extLst>
      <p:ext uri="{BB962C8B-B14F-4D97-AF65-F5344CB8AC3E}">
        <p14:creationId xmlns:p14="http://schemas.microsoft.com/office/powerpoint/2010/main" val="1061153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B405-4B6D-45E5-AA8C-356CF1C87D8F}" type="slidenum">
              <a:rPr lang="en-US" smtClean="0"/>
              <a:t>24</a:t>
            </a:fld>
            <a:endParaRPr lang="en-US" dirty="0"/>
          </a:p>
        </p:txBody>
      </p:sp>
    </p:spTree>
    <p:extLst>
      <p:ext uri="{BB962C8B-B14F-4D97-AF65-F5344CB8AC3E}">
        <p14:creationId xmlns:p14="http://schemas.microsoft.com/office/powerpoint/2010/main" val="1061153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B405-4B6D-45E5-AA8C-356CF1C87D8F}" type="slidenum">
              <a:rPr lang="en-US" smtClean="0"/>
              <a:t>25</a:t>
            </a:fld>
            <a:endParaRPr lang="en-US" dirty="0"/>
          </a:p>
        </p:txBody>
      </p:sp>
    </p:spTree>
    <p:extLst>
      <p:ext uri="{BB962C8B-B14F-4D97-AF65-F5344CB8AC3E}">
        <p14:creationId xmlns:p14="http://schemas.microsoft.com/office/powerpoint/2010/main" val="3327686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B405-4B6D-45E5-AA8C-356CF1C87D8F}" type="slidenum">
              <a:rPr lang="en-US" smtClean="0"/>
              <a:t>26</a:t>
            </a:fld>
            <a:endParaRPr lang="en-US" dirty="0"/>
          </a:p>
        </p:txBody>
      </p:sp>
    </p:spTree>
    <p:extLst>
      <p:ext uri="{BB962C8B-B14F-4D97-AF65-F5344CB8AC3E}">
        <p14:creationId xmlns:p14="http://schemas.microsoft.com/office/powerpoint/2010/main" val="2212362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B405-4B6D-45E5-AA8C-356CF1C87D8F}" type="slidenum">
              <a:rPr lang="en-US" smtClean="0"/>
              <a:t>27</a:t>
            </a:fld>
            <a:endParaRPr lang="en-US" dirty="0"/>
          </a:p>
        </p:txBody>
      </p:sp>
    </p:spTree>
    <p:extLst>
      <p:ext uri="{BB962C8B-B14F-4D97-AF65-F5344CB8AC3E}">
        <p14:creationId xmlns:p14="http://schemas.microsoft.com/office/powerpoint/2010/main" val="4003109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B405-4B6D-45E5-AA8C-356CF1C87D8F}" type="slidenum">
              <a:rPr lang="en-US" smtClean="0"/>
              <a:t>28</a:t>
            </a:fld>
            <a:endParaRPr lang="en-US" dirty="0"/>
          </a:p>
        </p:txBody>
      </p:sp>
    </p:spTree>
    <p:extLst>
      <p:ext uri="{BB962C8B-B14F-4D97-AF65-F5344CB8AC3E}">
        <p14:creationId xmlns:p14="http://schemas.microsoft.com/office/powerpoint/2010/main" val="1433494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665">
              <a:defRPr/>
            </a:pPr>
            <a:r>
              <a:rPr lang="en-US" dirty="0">
                <a:solidFill>
                  <a:schemeClr val="bg1"/>
                </a:solidFill>
              </a:rPr>
              <a:t>Speaker note: Brainstorm within the team, come with a POV and ideas</a:t>
            </a:r>
          </a:p>
          <a:p>
            <a:endParaRPr lang="en-US" dirty="0"/>
          </a:p>
        </p:txBody>
      </p:sp>
      <p:sp>
        <p:nvSpPr>
          <p:cNvPr id="4" name="Slide Number Placeholder 3"/>
          <p:cNvSpPr>
            <a:spLocks noGrp="1"/>
          </p:cNvSpPr>
          <p:nvPr>
            <p:ph type="sldNum" sz="quarter" idx="10"/>
          </p:nvPr>
        </p:nvSpPr>
        <p:spPr/>
        <p:txBody>
          <a:bodyPr/>
          <a:lstStyle/>
          <a:p>
            <a:fld id="{D75CB405-4B6D-45E5-AA8C-356CF1C87D8F}" type="slidenum">
              <a:rPr lang="en-US" smtClean="0"/>
              <a:t>29</a:t>
            </a:fld>
            <a:endParaRPr lang="en-US" dirty="0"/>
          </a:p>
        </p:txBody>
      </p:sp>
    </p:spTree>
    <p:extLst>
      <p:ext uri="{BB962C8B-B14F-4D97-AF65-F5344CB8AC3E}">
        <p14:creationId xmlns:p14="http://schemas.microsoft.com/office/powerpoint/2010/main" val="274269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CB237-2281-46B9-A09A-1F3A1B32414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81495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B405-4B6D-45E5-AA8C-356CF1C87D8F}" type="slidenum">
              <a:rPr lang="en-US" smtClean="0"/>
              <a:t>30</a:t>
            </a:fld>
            <a:endParaRPr lang="en-US" dirty="0"/>
          </a:p>
        </p:txBody>
      </p:sp>
    </p:spTree>
    <p:extLst>
      <p:ext uri="{BB962C8B-B14F-4D97-AF65-F5344CB8AC3E}">
        <p14:creationId xmlns:p14="http://schemas.microsoft.com/office/powerpoint/2010/main" val="1780978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B405-4B6D-45E5-AA8C-356CF1C87D8F}" type="slidenum">
              <a:rPr lang="en-US" smtClean="0"/>
              <a:t>33</a:t>
            </a:fld>
            <a:endParaRPr lang="en-US" dirty="0"/>
          </a:p>
        </p:txBody>
      </p:sp>
    </p:spTree>
    <p:extLst>
      <p:ext uri="{BB962C8B-B14F-4D97-AF65-F5344CB8AC3E}">
        <p14:creationId xmlns:p14="http://schemas.microsoft.com/office/powerpoint/2010/main" val="125050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B405-4B6D-45E5-AA8C-356CF1C87D8F}" type="slidenum">
              <a:rPr lang="en-US" smtClean="0"/>
              <a:t>6</a:t>
            </a:fld>
            <a:endParaRPr lang="en-US" dirty="0"/>
          </a:p>
        </p:txBody>
      </p:sp>
    </p:spTree>
    <p:extLst>
      <p:ext uri="{BB962C8B-B14F-4D97-AF65-F5344CB8AC3E}">
        <p14:creationId xmlns:p14="http://schemas.microsoft.com/office/powerpoint/2010/main" val="2714203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B405-4B6D-45E5-AA8C-356CF1C87D8F}" type="slidenum">
              <a:rPr lang="en-US" smtClean="0"/>
              <a:t>7</a:t>
            </a:fld>
            <a:endParaRPr lang="en-US" dirty="0"/>
          </a:p>
        </p:txBody>
      </p:sp>
    </p:spTree>
    <p:extLst>
      <p:ext uri="{BB962C8B-B14F-4D97-AF65-F5344CB8AC3E}">
        <p14:creationId xmlns:p14="http://schemas.microsoft.com/office/powerpoint/2010/main" val="1918022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B405-4B6D-45E5-AA8C-356CF1C87D8F}" type="slidenum">
              <a:rPr lang="en-US" smtClean="0"/>
              <a:t>10</a:t>
            </a:fld>
            <a:endParaRPr lang="en-US" dirty="0"/>
          </a:p>
        </p:txBody>
      </p:sp>
    </p:spTree>
    <p:extLst>
      <p:ext uri="{BB962C8B-B14F-4D97-AF65-F5344CB8AC3E}">
        <p14:creationId xmlns:p14="http://schemas.microsoft.com/office/powerpoint/2010/main" val="191802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B405-4B6D-45E5-AA8C-356CF1C87D8F}" type="slidenum">
              <a:rPr lang="en-US" smtClean="0"/>
              <a:t>11</a:t>
            </a:fld>
            <a:endParaRPr lang="en-US" dirty="0"/>
          </a:p>
        </p:txBody>
      </p:sp>
    </p:spTree>
    <p:extLst>
      <p:ext uri="{BB962C8B-B14F-4D97-AF65-F5344CB8AC3E}">
        <p14:creationId xmlns:p14="http://schemas.microsoft.com/office/powerpoint/2010/main" val="3995468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B405-4B6D-45E5-AA8C-356CF1C87D8F}" type="slidenum">
              <a:rPr lang="en-US" smtClean="0"/>
              <a:t>12</a:t>
            </a:fld>
            <a:endParaRPr lang="en-US" dirty="0"/>
          </a:p>
        </p:txBody>
      </p:sp>
    </p:spTree>
    <p:extLst>
      <p:ext uri="{BB962C8B-B14F-4D97-AF65-F5344CB8AC3E}">
        <p14:creationId xmlns:p14="http://schemas.microsoft.com/office/powerpoint/2010/main" val="3429729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B405-4B6D-45E5-AA8C-356CF1C87D8F}" type="slidenum">
              <a:rPr lang="en-US" smtClean="0"/>
              <a:t>15</a:t>
            </a:fld>
            <a:endParaRPr lang="en-US" dirty="0"/>
          </a:p>
        </p:txBody>
      </p:sp>
    </p:spTree>
    <p:extLst>
      <p:ext uri="{BB962C8B-B14F-4D97-AF65-F5344CB8AC3E}">
        <p14:creationId xmlns:p14="http://schemas.microsoft.com/office/powerpoint/2010/main" val="4031713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CB405-4B6D-45E5-AA8C-356CF1C87D8F}" type="slidenum">
              <a:rPr lang="en-US" smtClean="0"/>
              <a:t>16</a:t>
            </a:fld>
            <a:endParaRPr lang="en-US" dirty="0"/>
          </a:p>
        </p:txBody>
      </p:sp>
    </p:spTree>
    <p:extLst>
      <p:ext uri="{BB962C8B-B14F-4D97-AF65-F5344CB8AC3E}">
        <p14:creationId xmlns:p14="http://schemas.microsoft.com/office/powerpoint/2010/main" val="367671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0" name="Picture 9" descr="cover-image.jpg"/>
          <p:cNvPicPr>
            <a:picLocks noChangeAspect="1"/>
          </p:cNvPicPr>
          <p:nvPr userDrawn="1"/>
        </p:nvPicPr>
        <p:blipFill rotWithShape="1">
          <a:blip r:embed="rId2" cstate="screen">
            <a:alphaModFix amt="86000"/>
            <a:extLst>
              <a:ext uri="{28A0092B-C50C-407E-A947-70E740481C1C}">
                <a14:useLocalDpi xmlns:a14="http://schemas.microsoft.com/office/drawing/2010/main"/>
              </a:ext>
            </a:extLst>
          </a:blip>
          <a:srcRect/>
          <a:stretch/>
        </p:blipFill>
        <p:spPr>
          <a:xfrm>
            <a:off x="4660620" y="228600"/>
            <a:ext cx="4178579" cy="4191000"/>
          </a:xfrm>
          <a:prstGeom prst="rect">
            <a:avLst/>
          </a:prstGeom>
        </p:spPr>
      </p:pic>
      <p:sp>
        <p:nvSpPr>
          <p:cNvPr id="3" name="Subtitle 2"/>
          <p:cNvSpPr>
            <a:spLocks noGrp="1"/>
          </p:cNvSpPr>
          <p:nvPr>
            <p:ph type="subTitle" idx="1" hasCustomPrompt="1"/>
          </p:nvPr>
        </p:nvSpPr>
        <p:spPr>
          <a:xfrm>
            <a:off x="4817534" y="5206999"/>
            <a:ext cx="4038600" cy="748553"/>
          </a:xfrm>
        </p:spPr>
        <p:txBody>
          <a:bodyPr>
            <a:normAutofit/>
          </a:bodyPr>
          <a:lstStyle>
            <a:lvl1pPr marL="0" indent="0" algn="l">
              <a:spcBef>
                <a:spcPts val="300"/>
              </a:spcBef>
              <a:buNone/>
              <a:defRPr sz="1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First Last</a:t>
            </a:r>
          </a:p>
          <a:p>
            <a:r>
              <a:rPr lang="en-US" dirty="0"/>
              <a:t>2.6.12</a:t>
            </a:r>
            <a:endParaRPr dirty="0"/>
          </a:p>
        </p:txBody>
      </p:sp>
      <p:sp>
        <p:nvSpPr>
          <p:cNvPr id="7" name="Rectangle 6"/>
          <p:cNvSpPr/>
          <p:nvPr userDrawn="1"/>
        </p:nvSpPr>
        <p:spPr>
          <a:xfrm>
            <a:off x="282575" y="228600"/>
            <a:ext cx="4235450" cy="4187952"/>
          </a:xfrm>
          <a:prstGeom prst="rect">
            <a:avLst/>
          </a:prstGeom>
          <a:solidFill>
            <a:srgbClr val="ED1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ctrTitle"/>
          </p:nvPr>
        </p:nvSpPr>
        <p:spPr>
          <a:xfrm>
            <a:off x="533400" y="1828800"/>
            <a:ext cx="3657600" cy="1295400"/>
          </a:xfrm>
        </p:spPr>
        <p:txBody>
          <a:bodyPr>
            <a:normAutofit/>
          </a:bodyPr>
          <a:lstStyle>
            <a:lvl1pPr>
              <a:defRPr sz="2800">
                <a:solidFill>
                  <a:schemeClr val="bg1"/>
                </a:solidFill>
              </a:defRPr>
            </a:lvl1pPr>
          </a:lstStyle>
          <a:p>
            <a:r>
              <a:rPr lang="en-US" dirty="0"/>
              <a:t>Click to edit Master title style</a:t>
            </a:r>
            <a:endParaRPr dirty="0"/>
          </a:p>
        </p:txBody>
      </p:sp>
      <p:sp>
        <p:nvSpPr>
          <p:cNvPr id="13" name="Rectangle 12"/>
          <p:cNvSpPr/>
          <p:nvPr userDrawn="1"/>
        </p:nvSpPr>
        <p:spPr>
          <a:xfrm>
            <a:off x="6629400" y="152400"/>
            <a:ext cx="152400" cy="426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rot="16200000">
            <a:off x="6629400" y="152400"/>
            <a:ext cx="152400" cy="426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4825" y="4724398"/>
            <a:ext cx="3790950" cy="16859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parator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7556313" cy="1317626"/>
          </a:xfrm>
        </p:spPr>
        <p:txBody>
          <a:bodyPr/>
          <a:lstStyle>
            <a:lvl1pPr algn="r">
              <a:defRPr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A9839A26-2E62-4332-8381-306FE67E17B4}" type="slidenum">
              <a:rPr lang="en-US" smtClean="0">
                <a:solidFill>
                  <a:prstClr val="white"/>
                </a:solidFill>
              </a:rPr>
              <a:pPr/>
              <a:t>‹#›</a:t>
            </a:fld>
            <a:endParaRPr lang="en-US" dirty="0">
              <a:solidFill>
                <a:prstClr val="white"/>
              </a:solidFill>
            </a:endParaRPr>
          </a:p>
        </p:txBody>
      </p:sp>
      <p:sp>
        <p:nvSpPr>
          <p:cNvPr id="4" name="Date Placeholder 3"/>
          <p:cNvSpPr>
            <a:spLocks noGrp="1"/>
          </p:cNvSpPr>
          <p:nvPr>
            <p:ph type="dt" sz="half" idx="11"/>
          </p:nvPr>
        </p:nvSpPr>
        <p:spPr/>
        <p:txBody>
          <a:bodyPr/>
          <a:lstStyle/>
          <a:p>
            <a:r>
              <a:rPr lang="en-US" dirty="0">
                <a:solidFill>
                  <a:srgbClr val="292929">
                    <a:lumMod val="75000"/>
                    <a:lumOff val="25000"/>
                  </a:srgbClr>
                </a:solidFill>
              </a:rPr>
              <a:t>22-May-2017</a:t>
            </a:r>
          </a:p>
        </p:txBody>
      </p:sp>
      <p:sp>
        <p:nvSpPr>
          <p:cNvPr id="5" name="Footer Placeholder 4"/>
          <p:cNvSpPr>
            <a:spLocks noGrp="1"/>
          </p:cNvSpPr>
          <p:nvPr>
            <p:ph type="ftr" sz="quarter" idx="12"/>
          </p:nvPr>
        </p:nvSpPr>
        <p:spPr/>
        <p:txBody>
          <a:bodyPr/>
          <a:lstStyle/>
          <a:p>
            <a:r>
              <a:rPr lang="en-US" dirty="0">
                <a:solidFill>
                  <a:srgbClr val="292929">
                    <a:lumMod val="75000"/>
                    <a:lumOff val="25000"/>
                  </a:srgbClr>
                </a:solidFill>
              </a:rPr>
              <a:t>Center For Talent Reporting                                  www.centerfortalentreporting.org</a:t>
            </a:r>
          </a:p>
        </p:txBody>
      </p:sp>
    </p:spTree>
    <p:extLst>
      <p:ext uri="{BB962C8B-B14F-4D97-AF65-F5344CB8AC3E}">
        <p14:creationId xmlns:p14="http://schemas.microsoft.com/office/powerpoint/2010/main" val="4280699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A9839A26-2E62-4332-8381-306FE67E17B4}" type="slidenum">
              <a:rPr lang="en-US" smtClean="0"/>
              <a:pPr/>
              <a:t>‹#›</a:t>
            </a:fld>
            <a:endParaRPr lang="en-US" dirty="0"/>
          </a:p>
        </p:txBody>
      </p:sp>
      <p:sp>
        <p:nvSpPr>
          <p:cNvPr id="4" name="Date Placeholder 3"/>
          <p:cNvSpPr>
            <a:spLocks noGrp="1"/>
          </p:cNvSpPr>
          <p:nvPr>
            <p:ph type="dt" sz="half" idx="11"/>
          </p:nvPr>
        </p:nvSpPr>
        <p:spPr/>
        <p:txBody>
          <a:bodyPr/>
          <a:lstStyle/>
          <a:p>
            <a:r>
              <a:rPr lang="en-US" dirty="0"/>
              <a:t>22-May-2017</a:t>
            </a:r>
          </a:p>
        </p:txBody>
      </p:sp>
      <p:sp>
        <p:nvSpPr>
          <p:cNvPr id="5" name="Footer Placeholder 4"/>
          <p:cNvSpPr>
            <a:spLocks noGrp="1"/>
          </p:cNvSpPr>
          <p:nvPr>
            <p:ph type="ftr" sz="quarter" idx="12"/>
          </p:nvPr>
        </p:nvSpPr>
        <p:spPr/>
        <p:txBody>
          <a:bodyPr/>
          <a:lstStyle>
            <a:lvl1pPr>
              <a:defRPr>
                <a:solidFill>
                  <a:schemeClr val="tx1">
                    <a:lumMod val="75000"/>
                    <a:lumOff val="25000"/>
                  </a:schemeClr>
                </a:solidFill>
              </a:defRPr>
            </a:lvl1pPr>
          </a:lstStyle>
          <a:p>
            <a:r>
              <a:rPr lang="en-US" dirty="0"/>
              <a:t>Center For Talent Reporting                                  www.centerfortalentreporting.org</a:t>
            </a:r>
          </a:p>
        </p:txBody>
      </p:sp>
      <p:sp>
        <p:nvSpPr>
          <p:cNvPr id="6" name="Content Placeholder 2"/>
          <p:cNvSpPr>
            <a:spLocks noGrp="1"/>
          </p:cNvSpPr>
          <p:nvPr>
            <p:ph idx="1"/>
          </p:nvPr>
        </p:nvSpPr>
        <p:spPr>
          <a:xfrm>
            <a:off x="498475" y="1755647"/>
            <a:ext cx="4073526" cy="4416552"/>
          </a:xfrm>
        </p:spPr>
        <p:txBody>
          <a:bodyPr/>
          <a:lstStyle>
            <a:lvl1pPr marL="228600" indent="-228600">
              <a:buClr>
                <a:srgbClr val="ED1C29"/>
              </a:buClr>
              <a:buFont typeface="Arial"/>
              <a:buChar char="•"/>
              <a:defRPr>
                <a:latin typeface="Arial" pitchFamily="34" charset="0"/>
                <a:cs typeface="Arial" pitchFamily="34" charset="0"/>
              </a:defRPr>
            </a:lvl1pPr>
            <a:lvl2pPr>
              <a:buClr>
                <a:schemeClr val="tx2"/>
              </a:buClr>
              <a:defRPr>
                <a:latin typeface="Arial" pitchFamily="34" charset="0"/>
                <a:cs typeface="Arial" pitchFamily="34" charset="0"/>
              </a:defRPr>
            </a:lvl2pPr>
            <a:lvl3pPr marL="685800" indent="-228600">
              <a:buClr>
                <a:srgbClr val="ED1C29"/>
              </a:buClr>
              <a:buFont typeface="Lucida Grande"/>
              <a:buChar char="-"/>
              <a:defRPr>
                <a:latin typeface="Arial" pitchFamily="34" charset="0"/>
                <a:cs typeface="Arial" pitchFamily="34" charset="0"/>
              </a:defRPr>
            </a:lvl3pPr>
            <a:lvl4pPr marL="914400" indent="-228600">
              <a:buClr>
                <a:schemeClr val="tx2"/>
              </a:buClr>
              <a:buFont typeface="Wingdings" pitchFamily="2" charset="2"/>
              <a:buChar char="§"/>
              <a:defRPr>
                <a:latin typeface="Arial" pitchFamily="34" charset="0"/>
                <a:cs typeface="Arial" pitchFamily="34" charset="0"/>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3"/>
          </p:nvPr>
        </p:nvSpPr>
        <p:spPr>
          <a:xfrm>
            <a:off x="4800600" y="1755647"/>
            <a:ext cx="4073526" cy="4416552"/>
          </a:xfrm>
        </p:spPr>
        <p:txBody>
          <a:bodyPr/>
          <a:lstStyle>
            <a:lvl1pPr marL="228600" indent="-228600">
              <a:buClr>
                <a:srgbClr val="ED1C29"/>
              </a:buClr>
              <a:buFont typeface="Arial"/>
              <a:buChar char="•"/>
              <a:defRPr>
                <a:latin typeface="Arial" pitchFamily="34" charset="0"/>
                <a:cs typeface="Arial" pitchFamily="34" charset="0"/>
              </a:defRPr>
            </a:lvl1pPr>
            <a:lvl2pPr>
              <a:buClr>
                <a:schemeClr val="tx2"/>
              </a:buClr>
              <a:defRPr>
                <a:latin typeface="Arial" pitchFamily="34" charset="0"/>
                <a:cs typeface="Arial" pitchFamily="34" charset="0"/>
              </a:defRPr>
            </a:lvl2pPr>
            <a:lvl3pPr marL="685800" indent="-228600">
              <a:buClr>
                <a:srgbClr val="ED1C29"/>
              </a:buClr>
              <a:buFont typeface="Lucida Grande"/>
              <a:buChar char="-"/>
              <a:defRPr>
                <a:latin typeface="Arial" pitchFamily="34" charset="0"/>
                <a:cs typeface="Arial" pitchFamily="34" charset="0"/>
              </a:defRPr>
            </a:lvl3pPr>
            <a:lvl4pPr marL="914400" indent="-228600">
              <a:buClr>
                <a:schemeClr val="tx2"/>
              </a:buClr>
              <a:buFont typeface="Wingdings" pitchFamily="2" charset="2"/>
              <a:buChar char="§"/>
              <a:defRPr>
                <a:latin typeface="Arial" pitchFamily="34" charset="0"/>
                <a:cs typeface="Arial" pitchFamily="34" charset="0"/>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21312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914400" rtl="0" eaLnBrk="1" latinLnBrk="0" hangingPunct="1">
              <a:spcBef>
                <a:spcPct val="0"/>
              </a:spcBef>
              <a:buNone/>
              <a:defRPr lang="en-US" sz="3600" b="0" i="1" kern="1200" dirty="0">
                <a:solidFill>
                  <a:srgbClr val="ED1C29"/>
                </a:solidFill>
                <a:latin typeface="Times New Roman" pitchFamily="18" charset="0"/>
                <a:ea typeface="+mj-ea"/>
                <a:cs typeface="Times New Roman"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solidFill>
                  <a:srgbClr val="292929">
                    <a:lumMod val="75000"/>
                    <a:lumOff val="25000"/>
                  </a:srgbClr>
                </a:solidFill>
              </a:rPr>
              <a:t>22-May-2017</a:t>
            </a:r>
          </a:p>
        </p:txBody>
      </p:sp>
      <p:sp>
        <p:nvSpPr>
          <p:cNvPr id="4" name="Footer Placeholder 3"/>
          <p:cNvSpPr>
            <a:spLocks noGrp="1"/>
          </p:cNvSpPr>
          <p:nvPr>
            <p:ph type="ftr" sz="quarter" idx="11"/>
          </p:nvPr>
        </p:nvSpPr>
        <p:spPr/>
        <p:txBody>
          <a:bodyPr/>
          <a:lstStyle/>
          <a:p>
            <a:r>
              <a:rPr lang="en-US" dirty="0">
                <a:solidFill>
                  <a:srgbClr val="292929">
                    <a:lumMod val="75000"/>
                    <a:lumOff val="25000"/>
                  </a:srgbClr>
                </a:solidFill>
              </a:rPr>
              <a:t>Center For Talent Reporting                                  www.centerfortalentreporting.org</a:t>
            </a:r>
          </a:p>
        </p:txBody>
      </p:sp>
      <p:sp>
        <p:nvSpPr>
          <p:cNvPr id="5" name="Slide Number Placeholder 5"/>
          <p:cNvSpPr>
            <a:spLocks noGrp="1"/>
          </p:cNvSpPr>
          <p:nvPr>
            <p:ph type="sldNum" sz="quarter" idx="12"/>
          </p:nvPr>
        </p:nvSpPr>
        <p:spPr>
          <a:xfrm>
            <a:off x="8226798" y="381000"/>
            <a:ext cx="609600" cy="365125"/>
          </a:xfrm>
        </p:spPr>
        <p:txBody>
          <a:bodyPr/>
          <a:lstStyle/>
          <a:p>
            <a:fld id="{CB94A5B6-A587-BD47-8B1E-DC3DA0554FCF}" type="slidenum">
              <a:rPr lang="en-US" smtClean="0"/>
              <a:t>‹#›</a:t>
            </a:fld>
            <a:endParaRPr lang="en-US" dirty="0"/>
          </a:p>
        </p:txBody>
      </p:sp>
    </p:spTree>
    <p:extLst>
      <p:ext uri="{BB962C8B-B14F-4D97-AF65-F5344CB8AC3E}">
        <p14:creationId xmlns:p14="http://schemas.microsoft.com/office/powerpoint/2010/main" val="15933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304800"/>
            <a:ext cx="7556313" cy="1316736"/>
          </a:xfrm>
        </p:spPr>
        <p:txBody>
          <a:bodyPr/>
          <a:lstStyle>
            <a:lvl1pPr>
              <a:defRPr>
                <a:solidFill>
                  <a:srgbClr val="ED1C29"/>
                </a:solidFill>
                <a:latin typeface="Times New Roman" pitchFamily="18" charset="0"/>
                <a:cs typeface="Times New Roman" pitchFamily="18" charset="0"/>
              </a:defRPr>
            </a:lvl1pPr>
          </a:lstStyle>
          <a:p>
            <a:r>
              <a:rPr lang="en-US" dirty="0"/>
              <a:t>Click to edit Master title style</a:t>
            </a:r>
            <a:endParaRPr dirty="0"/>
          </a:p>
        </p:txBody>
      </p:sp>
      <p:sp>
        <p:nvSpPr>
          <p:cNvPr id="3" name="Content Placeholder 2"/>
          <p:cNvSpPr>
            <a:spLocks noGrp="1"/>
          </p:cNvSpPr>
          <p:nvPr>
            <p:ph idx="1"/>
          </p:nvPr>
        </p:nvSpPr>
        <p:spPr>
          <a:xfrm>
            <a:off x="498474" y="1752600"/>
            <a:ext cx="8354173" cy="4419600"/>
          </a:xfrm>
        </p:spPr>
        <p:txBody>
          <a:bodyPr>
            <a:noAutofit/>
          </a:bodyPr>
          <a:lstStyle>
            <a:lvl1pPr marL="228600" indent="-228600">
              <a:buClr>
                <a:srgbClr val="ED1C29"/>
              </a:buClr>
              <a:buFont typeface="Arial"/>
              <a:buChar char="•"/>
              <a:defRPr>
                <a:latin typeface="Arial" pitchFamily="34" charset="0"/>
                <a:cs typeface="Arial" pitchFamily="34" charset="0"/>
              </a:defRPr>
            </a:lvl1pPr>
            <a:lvl2pPr>
              <a:buClr>
                <a:schemeClr val="tx2"/>
              </a:buClr>
              <a:defRPr>
                <a:latin typeface="Arial" pitchFamily="34" charset="0"/>
                <a:cs typeface="Arial" pitchFamily="34" charset="0"/>
              </a:defRPr>
            </a:lvl2pPr>
            <a:lvl3pPr marL="685800" indent="-228600">
              <a:buClr>
                <a:srgbClr val="ED1C29"/>
              </a:buClr>
              <a:buFont typeface="Lucida Grande"/>
              <a:buChar char="-"/>
              <a:defRPr>
                <a:latin typeface="Arial" pitchFamily="34" charset="0"/>
                <a:cs typeface="Arial" pitchFamily="34" charset="0"/>
              </a:defRPr>
            </a:lvl3pPr>
            <a:lvl4pPr marL="914400" indent="-228600">
              <a:buClr>
                <a:schemeClr val="tx2"/>
              </a:buClr>
              <a:buFont typeface="Wingdings" pitchFamily="2" charset="2"/>
              <a:buChar char="§"/>
              <a:defRPr>
                <a:latin typeface="Arial" pitchFamily="34" charset="0"/>
                <a:cs typeface="Arial" pitchFamily="34" charset="0"/>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a:xfrm>
            <a:off x="6719047" y="6423585"/>
            <a:ext cx="2133600" cy="365125"/>
          </a:xfrm>
          <a:prstGeom prst="rect">
            <a:avLst/>
          </a:prstGeom>
        </p:spPr>
        <p:txBody>
          <a:bodyPr/>
          <a:lstStyle/>
          <a:p>
            <a:r>
              <a:rPr lang="en-US" dirty="0">
                <a:solidFill>
                  <a:srgbClr val="292929">
                    <a:lumMod val="75000"/>
                    <a:lumOff val="25000"/>
                  </a:srgbClr>
                </a:solidFill>
              </a:rPr>
              <a:t>22-May-2017</a:t>
            </a:r>
          </a:p>
        </p:txBody>
      </p:sp>
      <p:sp>
        <p:nvSpPr>
          <p:cNvPr id="5" name="Footer Placeholder 4"/>
          <p:cNvSpPr>
            <a:spLocks noGrp="1"/>
          </p:cNvSpPr>
          <p:nvPr>
            <p:ph type="ftr" sz="quarter" idx="11"/>
          </p:nvPr>
        </p:nvSpPr>
        <p:spPr>
          <a:xfrm>
            <a:off x="498474" y="6423585"/>
            <a:ext cx="6053328" cy="365760"/>
          </a:xfrm>
          <a:prstGeom prst="rect">
            <a:avLst/>
          </a:prstGeom>
        </p:spPr>
        <p:txBody>
          <a:bodyPr/>
          <a:lstStyle>
            <a:lvl1pPr>
              <a:defRPr>
                <a:solidFill>
                  <a:schemeClr val="tx1">
                    <a:lumMod val="75000"/>
                    <a:lumOff val="25000"/>
                  </a:schemeClr>
                </a:solidFill>
              </a:defRPr>
            </a:lvl1pPr>
          </a:lstStyle>
          <a:p>
            <a:r>
              <a:rPr lang="en-US" dirty="0">
                <a:solidFill>
                  <a:srgbClr val="292929">
                    <a:lumMod val="75000"/>
                    <a:lumOff val="25000"/>
                  </a:srgbClr>
                </a:solidFill>
              </a:rPr>
              <a:t>Center For Talent Reporting                                  www.centerfortalentreporting.org</a:t>
            </a:r>
          </a:p>
        </p:txBody>
      </p:sp>
      <p:sp>
        <p:nvSpPr>
          <p:cNvPr id="6" name="Slide Number Placeholder 5"/>
          <p:cNvSpPr>
            <a:spLocks noGrp="1"/>
          </p:cNvSpPr>
          <p:nvPr>
            <p:ph type="sldNum" sz="quarter" idx="12"/>
          </p:nvPr>
        </p:nvSpPr>
        <p:spPr/>
        <p:txBody>
          <a:bodyPr/>
          <a:lstStyle/>
          <a:p>
            <a:fld id="{CB94A5B6-A587-BD47-8B1E-DC3DA0554FCF}" type="slidenum">
              <a:rPr lang="en-US" smtClean="0">
                <a:solidFill>
                  <a:prstClr val="white"/>
                </a:solidFill>
              </a:rPr>
              <a:pPr/>
              <a:t>‹#›</a:t>
            </a:fld>
            <a:endParaRPr lang="en-US" dirty="0">
              <a:solidFill>
                <a:prstClr val="white"/>
              </a:solidFill>
            </a:endParaRPr>
          </a:p>
        </p:txBody>
      </p:sp>
      <p:sp>
        <p:nvSpPr>
          <p:cNvPr id="10" name="Rectangle 9"/>
          <p:cNvSpPr/>
          <p:nvPr/>
        </p:nvSpPr>
        <p:spPr>
          <a:xfrm>
            <a:off x="8068235" y="282574"/>
            <a:ext cx="85165" cy="13176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A9839A26-2E62-4332-8381-306FE67E17B4}" type="slidenum">
              <a:rPr lang="en-US" smtClean="0"/>
              <a:pPr/>
              <a:t>‹#›</a:t>
            </a:fld>
            <a:endParaRPr lang="en-US" dirty="0"/>
          </a:p>
        </p:txBody>
      </p:sp>
      <p:sp>
        <p:nvSpPr>
          <p:cNvPr id="4" name="Date Placeholder 3"/>
          <p:cNvSpPr>
            <a:spLocks noGrp="1"/>
          </p:cNvSpPr>
          <p:nvPr>
            <p:ph type="dt" sz="half" idx="11"/>
          </p:nvPr>
        </p:nvSpPr>
        <p:spPr/>
        <p:txBody>
          <a:bodyPr/>
          <a:lstStyle/>
          <a:p>
            <a:r>
              <a:rPr lang="en-US" dirty="0"/>
              <a:t>22-May-2017</a:t>
            </a:r>
          </a:p>
        </p:txBody>
      </p:sp>
      <p:sp>
        <p:nvSpPr>
          <p:cNvPr id="5" name="Footer Placeholder 4"/>
          <p:cNvSpPr>
            <a:spLocks noGrp="1"/>
          </p:cNvSpPr>
          <p:nvPr>
            <p:ph type="ftr" sz="quarter" idx="12"/>
          </p:nvPr>
        </p:nvSpPr>
        <p:spPr/>
        <p:txBody>
          <a:bodyPr/>
          <a:lstStyle>
            <a:lvl1pPr>
              <a:defRPr>
                <a:solidFill>
                  <a:schemeClr val="tx1">
                    <a:lumMod val="75000"/>
                    <a:lumOff val="25000"/>
                  </a:schemeClr>
                </a:solidFill>
              </a:defRPr>
            </a:lvl1pPr>
          </a:lstStyle>
          <a:p>
            <a:r>
              <a:rPr lang="en-US" dirty="0"/>
              <a:t>Center For Talent Reporting                                  www.centerfortalentreporting.org</a:t>
            </a:r>
          </a:p>
        </p:txBody>
      </p:sp>
      <p:sp>
        <p:nvSpPr>
          <p:cNvPr id="6" name="Content Placeholder 2"/>
          <p:cNvSpPr>
            <a:spLocks noGrp="1"/>
          </p:cNvSpPr>
          <p:nvPr>
            <p:ph idx="1"/>
          </p:nvPr>
        </p:nvSpPr>
        <p:spPr>
          <a:xfrm>
            <a:off x="498475" y="1755647"/>
            <a:ext cx="4073526" cy="4416552"/>
          </a:xfrm>
        </p:spPr>
        <p:txBody>
          <a:bodyPr/>
          <a:lstStyle>
            <a:lvl1pPr marL="228600" indent="-228600">
              <a:buClr>
                <a:srgbClr val="ED1C29"/>
              </a:buClr>
              <a:buFont typeface="Arial"/>
              <a:buChar char="•"/>
              <a:defRPr>
                <a:latin typeface="Arial" pitchFamily="34" charset="0"/>
                <a:cs typeface="Arial" pitchFamily="34" charset="0"/>
              </a:defRPr>
            </a:lvl1pPr>
            <a:lvl2pPr>
              <a:buClr>
                <a:schemeClr val="tx2"/>
              </a:buClr>
              <a:defRPr>
                <a:latin typeface="Arial" pitchFamily="34" charset="0"/>
                <a:cs typeface="Arial" pitchFamily="34" charset="0"/>
              </a:defRPr>
            </a:lvl2pPr>
            <a:lvl3pPr marL="685800" indent="-228600">
              <a:buClr>
                <a:srgbClr val="ED1C29"/>
              </a:buClr>
              <a:buFont typeface="Lucida Grande"/>
              <a:buChar char="-"/>
              <a:defRPr>
                <a:latin typeface="Arial" pitchFamily="34" charset="0"/>
                <a:cs typeface="Arial" pitchFamily="34" charset="0"/>
              </a:defRPr>
            </a:lvl3pPr>
            <a:lvl4pPr marL="914400" indent="-228600">
              <a:buClr>
                <a:schemeClr val="tx2"/>
              </a:buClr>
              <a:buFont typeface="Wingdings" pitchFamily="2" charset="2"/>
              <a:buChar char="§"/>
              <a:defRPr>
                <a:latin typeface="Arial" pitchFamily="34" charset="0"/>
                <a:cs typeface="Arial" pitchFamily="34" charset="0"/>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3"/>
          </p:nvPr>
        </p:nvSpPr>
        <p:spPr>
          <a:xfrm>
            <a:off x="4800600" y="1755647"/>
            <a:ext cx="4073526" cy="4416552"/>
          </a:xfrm>
        </p:spPr>
        <p:txBody>
          <a:bodyPr/>
          <a:lstStyle>
            <a:lvl1pPr marL="228600" indent="-228600">
              <a:buClr>
                <a:srgbClr val="ED1C29"/>
              </a:buClr>
              <a:buFont typeface="Arial"/>
              <a:buChar char="•"/>
              <a:defRPr>
                <a:latin typeface="Arial" pitchFamily="34" charset="0"/>
                <a:cs typeface="Arial" pitchFamily="34" charset="0"/>
              </a:defRPr>
            </a:lvl1pPr>
            <a:lvl2pPr>
              <a:buClr>
                <a:schemeClr val="tx2"/>
              </a:buClr>
              <a:defRPr>
                <a:latin typeface="Arial" pitchFamily="34" charset="0"/>
                <a:cs typeface="Arial" pitchFamily="34" charset="0"/>
              </a:defRPr>
            </a:lvl2pPr>
            <a:lvl3pPr marL="685800" indent="-228600">
              <a:buClr>
                <a:srgbClr val="ED1C29"/>
              </a:buClr>
              <a:buFont typeface="Lucida Grande"/>
              <a:buChar char="-"/>
              <a:defRPr>
                <a:latin typeface="Arial" pitchFamily="34" charset="0"/>
                <a:cs typeface="Arial" pitchFamily="34" charset="0"/>
              </a:defRPr>
            </a:lvl3pPr>
            <a:lvl4pPr marL="914400" indent="-228600">
              <a:buClr>
                <a:schemeClr val="tx2"/>
              </a:buClr>
              <a:buFont typeface="Wingdings" pitchFamily="2" charset="2"/>
              <a:buChar char="§"/>
              <a:defRPr>
                <a:latin typeface="Arial" pitchFamily="34" charset="0"/>
                <a:cs typeface="Arial" pitchFamily="34" charset="0"/>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2846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304800"/>
            <a:ext cx="7556313" cy="1316736"/>
          </a:xfrm>
        </p:spPr>
        <p:txBody>
          <a:bodyPr/>
          <a:lstStyle>
            <a:lvl1pPr>
              <a:defRPr>
                <a:solidFill>
                  <a:srgbClr val="ED1C29"/>
                </a:solidFill>
                <a:latin typeface="Times New Roman" pitchFamily="18" charset="0"/>
                <a:cs typeface="Times New Roman" pitchFamily="18" charset="0"/>
              </a:defRPr>
            </a:lvl1pPr>
          </a:lstStyle>
          <a:p>
            <a:r>
              <a:rPr lang="en-US" dirty="0"/>
              <a:t>Click to edit Master title style</a:t>
            </a:r>
            <a:endParaRPr dirty="0"/>
          </a:p>
        </p:txBody>
      </p:sp>
      <p:sp>
        <p:nvSpPr>
          <p:cNvPr id="3" name="Content Placeholder 2"/>
          <p:cNvSpPr>
            <a:spLocks noGrp="1"/>
          </p:cNvSpPr>
          <p:nvPr>
            <p:ph idx="1"/>
          </p:nvPr>
        </p:nvSpPr>
        <p:spPr>
          <a:xfrm>
            <a:off x="498474" y="1752600"/>
            <a:ext cx="8354173" cy="4419600"/>
          </a:xfrm>
        </p:spPr>
        <p:txBody>
          <a:bodyPr>
            <a:noAutofit/>
          </a:bodyPr>
          <a:lstStyle>
            <a:lvl1pPr marL="228600" indent="-228600">
              <a:buClr>
                <a:srgbClr val="ED1C29"/>
              </a:buClr>
              <a:buFont typeface="Arial"/>
              <a:buChar char="•"/>
              <a:defRPr>
                <a:latin typeface="Arial" pitchFamily="34" charset="0"/>
                <a:cs typeface="Arial" pitchFamily="34" charset="0"/>
              </a:defRPr>
            </a:lvl1pPr>
            <a:lvl2pPr>
              <a:buClr>
                <a:schemeClr val="tx2"/>
              </a:buClr>
              <a:defRPr>
                <a:latin typeface="Arial" pitchFamily="34" charset="0"/>
                <a:cs typeface="Arial" pitchFamily="34" charset="0"/>
              </a:defRPr>
            </a:lvl2pPr>
            <a:lvl3pPr marL="685800" indent="-228600">
              <a:buClr>
                <a:srgbClr val="ED1C29"/>
              </a:buClr>
              <a:buFont typeface="Lucida Grande"/>
              <a:buChar char="-"/>
              <a:defRPr>
                <a:latin typeface="Arial" pitchFamily="34" charset="0"/>
                <a:cs typeface="Arial" pitchFamily="34" charset="0"/>
              </a:defRPr>
            </a:lvl3pPr>
            <a:lvl4pPr marL="914400" indent="-228600">
              <a:buClr>
                <a:schemeClr val="tx2"/>
              </a:buClr>
              <a:buFont typeface="Wingdings" pitchFamily="2" charset="2"/>
              <a:buChar char="§"/>
              <a:defRPr>
                <a:latin typeface="Arial" pitchFamily="34" charset="0"/>
                <a:cs typeface="Arial" pitchFamily="34" charset="0"/>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a:xfrm>
            <a:off x="6719047" y="6423585"/>
            <a:ext cx="2133600" cy="365125"/>
          </a:xfrm>
          <a:prstGeom prst="rect">
            <a:avLst/>
          </a:prstGeom>
        </p:spPr>
        <p:txBody>
          <a:bodyPr/>
          <a:lstStyle/>
          <a:p>
            <a:r>
              <a:rPr lang="en-US" dirty="0">
                <a:solidFill>
                  <a:srgbClr val="292929">
                    <a:lumMod val="75000"/>
                    <a:lumOff val="25000"/>
                  </a:srgbClr>
                </a:solidFill>
              </a:rPr>
              <a:t>22-May-2017</a:t>
            </a:r>
          </a:p>
        </p:txBody>
      </p:sp>
      <p:sp>
        <p:nvSpPr>
          <p:cNvPr id="5" name="Footer Placeholder 4"/>
          <p:cNvSpPr>
            <a:spLocks noGrp="1"/>
          </p:cNvSpPr>
          <p:nvPr>
            <p:ph type="ftr" sz="quarter" idx="11"/>
          </p:nvPr>
        </p:nvSpPr>
        <p:spPr>
          <a:xfrm>
            <a:off x="498474" y="6423585"/>
            <a:ext cx="6053328" cy="365760"/>
          </a:xfrm>
          <a:prstGeom prst="rect">
            <a:avLst/>
          </a:prstGeom>
        </p:spPr>
        <p:txBody>
          <a:bodyPr/>
          <a:lstStyle>
            <a:lvl1pPr>
              <a:defRPr>
                <a:solidFill>
                  <a:schemeClr val="tx1">
                    <a:lumMod val="75000"/>
                    <a:lumOff val="25000"/>
                  </a:schemeClr>
                </a:solidFill>
              </a:defRPr>
            </a:lvl1pPr>
          </a:lstStyle>
          <a:p>
            <a:r>
              <a:rPr lang="en-US" dirty="0">
                <a:solidFill>
                  <a:srgbClr val="292929">
                    <a:lumMod val="75000"/>
                    <a:lumOff val="25000"/>
                  </a:srgbClr>
                </a:solidFill>
              </a:rPr>
              <a:t>Center For Talent Reporting                                  www.centerfortalentreporting.org</a:t>
            </a:r>
          </a:p>
        </p:txBody>
      </p:sp>
      <p:sp>
        <p:nvSpPr>
          <p:cNvPr id="6" name="Slide Number Placeholder 5"/>
          <p:cNvSpPr>
            <a:spLocks noGrp="1"/>
          </p:cNvSpPr>
          <p:nvPr>
            <p:ph type="sldNum" sz="quarter" idx="12"/>
          </p:nvPr>
        </p:nvSpPr>
        <p:spPr/>
        <p:txBody>
          <a:bodyPr/>
          <a:lstStyle/>
          <a:p>
            <a:fld id="{CB94A5B6-A587-BD47-8B1E-DC3DA0554FCF}" type="slidenum">
              <a:rPr lang="en-US" smtClean="0">
                <a:solidFill>
                  <a:prstClr val="white"/>
                </a:solidFill>
              </a:rPr>
              <a:pPr/>
              <a:t>‹#›</a:t>
            </a:fld>
            <a:endParaRPr lang="en-US" dirty="0">
              <a:solidFill>
                <a:prstClr val="white"/>
              </a:solidFill>
            </a:endParaRPr>
          </a:p>
        </p:txBody>
      </p:sp>
      <p:sp>
        <p:nvSpPr>
          <p:cNvPr id="10" name="Rectangle 9"/>
          <p:cNvSpPr/>
          <p:nvPr/>
        </p:nvSpPr>
        <p:spPr>
          <a:xfrm>
            <a:off x="8068235" y="282574"/>
            <a:ext cx="85165" cy="13176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A9839A26-2E62-4332-8381-306FE67E17B4}" type="slidenum">
              <a:rPr lang="en-US" smtClean="0"/>
              <a:pPr/>
              <a:t>‹#›</a:t>
            </a:fld>
            <a:endParaRPr lang="en-US" dirty="0"/>
          </a:p>
        </p:txBody>
      </p:sp>
      <p:sp>
        <p:nvSpPr>
          <p:cNvPr id="4" name="Date Placeholder 3"/>
          <p:cNvSpPr>
            <a:spLocks noGrp="1"/>
          </p:cNvSpPr>
          <p:nvPr>
            <p:ph type="dt" sz="half" idx="11"/>
          </p:nvPr>
        </p:nvSpPr>
        <p:spPr/>
        <p:txBody>
          <a:bodyPr/>
          <a:lstStyle/>
          <a:p>
            <a:r>
              <a:rPr lang="en-US" dirty="0"/>
              <a:t>22-May-2017</a:t>
            </a:r>
          </a:p>
        </p:txBody>
      </p:sp>
      <p:sp>
        <p:nvSpPr>
          <p:cNvPr id="5" name="Footer Placeholder 4"/>
          <p:cNvSpPr>
            <a:spLocks noGrp="1"/>
          </p:cNvSpPr>
          <p:nvPr>
            <p:ph type="ftr" sz="quarter" idx="12"/>
          </p:nvPr>
        </p:nvSpPr>
        <p:spPr/>
        <p:txBody>
          <a:bodyPr/>
          <a:lstStyle>
            <a:lvl1pPr>
              <a:defRPr>
                <a:solidFill>
                  <a:schemeClr val="tx1">
                    <a:lumMod val="75000"/>
                    <a:lumOff val="25000"/>
                  </a:schemeClr>
                </a:solidFill>
              </a:defRPr>
            </a:lvl1pPr>
          </a:lstStyle>
          <a:p>
            <a:r>
              <a:rPr lang="en-US" dirty="0"/>
              <a:t>Center For Talent Reporting                                  www.centerfortalentreporting.org</a:t>
            </a:r>
          </a:p>
        </p:txBody>
      </p:sp>
      <p:sp>
        <p:nvSpPr>
          <p:cNvPr id="6" name="Content Placeholder 2"/>
          <p:cNvSpPr>
            <a:spLocks noGrp="1"/>
          </p:cNvSpPr>
          <p:nvPr>
            <p:ph idx="1"/>
          </p:nvPr>
        </p:nvSpPr>
        <p:spPr>
          <a:xfrm>
            <a:off x="498475" y="1755647"/>
            <a:ext cx="4073526" cy="4416552"/>
          </a:xfrm>
        </p:spPr>
        <p:txBody>
          <a:bodyPr/>
          <a:lstStyle>
            <a:lvl1pPr marL="228600" indent="-228600">
              <a:buClr>
                <a:srgbClr val="ED1C29"/>
              </a:buClr>
              <a:buFont typeface="Arial"/>
              <a:buChar char="•"/>
              <a:defRPr>
                <a:latin typeface="Arial" pitchFamily="34" charset="0"/>
                <a:cs typeface="Arial" pitchFamily="34" charset="0"/>
              </a:defRPr>
            </a:lvl1pPr>
            <a:lvl2pPr>
              <a:buClr>
                <a:schemeClr val="tx2"/>
              </a:buClr>
              <a:defRPr>
                <a:latin typeface="Arial" pitchFamily="34" charset="0"/>
                <a:cs typeface="Arial" pitchFamily="34" charset="0"/>
              </a:defRPr>
            </a:lvl2pPr>
            <a:lvl3pPr marL="685800" indent="-228600">
              <a:buClr>
                <a:srgbClr val="ED1C29"/>
              </a:buClr>
              <a:buFont typeface="Lucida Grande"/>
              <a:buChar char="-"/>
              <a:defRPr>
                <a:latin typeface="Arial" pitchFamily="34" charset="0"/>
                <a:cs typeface="Arial" pitchFamily="34" charset="0"/>
              </a:defRPr>
            </a:lvl3pPr>
            <a:lvl4pPr marL="914400" indent="-228600">
              <a:buClr>
                <a:schemeClr val="tx2"/>
              </a:buClr>
              <a:buFont typeface="Wingdings" pitchFamily="2" charset="2"/>
              <a:buChar char="§"/>
              <a:defRPr>
                <a:latin typeface="Arial" pitchFamily="34" charset="0"/>
                <a:cs typeface="Arial" pitchFamily="34" charset="0"/>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3"/>
          </p:nvPr>
        </p:nvSpPr>
        <p:spPr>
          <a:xfrm>
            <a:off x="4800600" y="1755647"/>
            <a:ext cx="4073526" cy="4416552"/>
          </a:xfrm>
        </p:spPr>
        <p:txBody>
          <a:bodyPr/>
          <a:lstStyle>
            <a:lvl1pPr marL="228600" indent="-228600">
              <a:buClr>
                <a:srgbClr val="ED1C29"/>
              </a:buClr>
              <a:buFont typeface="Arial"/>
              <a:buChar char="•"/>
              <a:defRPr>
                <a:latin typeface="Arial" pitchFamily="34" charset="0"/>
                <a:cs typeface="Arial" pitchFamily="34" charset="0"/>
              </a:defRPr>
            </a:lvl1pPr>
            <a:lvl2pPr>
              <a:buClr>
                <a:schemeClr val="tx2"/>
              </a:buClr>
              <a:defRPr>
                <a:latin typeface="Arial" pitchFamily="34" charset="0"/>
                <a:cs typeface="Arial" pitchFamily="34" charset="0"/>
              </a:defRPr>
            </a:lvl2pPr>
            <a:lvl3pPr marL="685800" indent="-228600">
              <a:buClr>
                <a:srgbClr val="ED1C29"/>
              </a:buClr>
              <a:buFont typeface="Lucida Grande"/>
              <a:buChar char="-"/>
              <a:defRPr>
                <a:latin typeface="Arial" pitchFamily="34" charset="0"/>
                <a:cs typeface="Arial" pitchFamily="34" charset="0"/>
              </a:defRPr>
            </a:lvl3pPr>
            <a:lvl4pPr marL="914400" indent="-228600">
              <a:buClr>
                <a:schemeClr val="tx2"/>
              </a:buClr>
              <a:buFont typeface="Wingdings" pitchFamily="2" charset="2"/>
              <a:buChar char="§"/>
              <a:defRPr>
                <a:latin typeface="Arial" pitchFamily="34" charset="0"/>
                <a:cs typeface="Arial" pitchFamily="34" charset="0"/>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28462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defTabSz="914400" rtl="0" eaLnBrk="1" latinLnBrk="0" hangingPunct="1">
              <a:spcBef>
                <a:spcPct val="0"/>
              </a:spcBef>
              <a:buNone/>
              <a:defRPr lang="en-US" sz="3600" b="0" i="1" kern="1200" dirty="0">
                <a:solidFill>
                  <a:srgbClr val="ED1C29"/>
                </a:solidFill>
                <a:latin typeface="Times New Roman" pitchFamily="18" charset="0"/>
                <a:ea typeface="+mj-ea"/>
                <a:cs typeface="Times New Roman"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r>
              <a:rPr lang="en-US" dirty="0">
                <a:solidFill>
                  <a:srgbClr val="292929">
                    <a:lumMod val="75000"/>
                    <a:lumOff val="25000"/>
                  </a:srgbClr>
                </a:solidFill>
              </a:rPr>
              <a:t>22-May-2017</a:t>
            </a:r>
          </a:p>
        </p:txBody>
      </p:sp>
      <p:sp>
        <p:nvSpPr>
          <p:cNvPr id="4" name="Footer Placeholder 3"/>
          <p:cNvSpPr>
            <a:spLocks noGrp="1"/>
          </p:cNvSpPr>
          <p:nvPr>
            <p:ph type="ftr" sz="quarter" idx="11"/>
          </p:nvPr>
        </p:nvSpPr>
        <p:spPr/>
        <p:txBody>
          <a:bodyPr/>
          <a:lstStyle/>
          <a:p>
            <a:r>
              <a:rPr lang="en-US" dirty="0">
                <a:solidFill>
                  <a:srgbClr val="292929">
                    <a:lumMod val="75000"/>
                    <a:lumOff val="25000"/>
                  </a:srgbClr>
                </a:solidFill>
              </a:rPr>
              <a:t>Center For Talent Reporting                                  www.centerfortalentreporting.org</a:t>
            </a:r>
          </a:p>
        </p:txBody>
      </p:sp>
      <p:sp>
        <p:nvSpPr>
          <p:cNvPr id="5" name="Slide Number Placeholder 5"/>
          <p:cNvSpPr>
            <a:spLocks noGrp="1"/>
          </p:cNvSpPr>
          <p:nvPr>
            <p:ph type="sldNum" sz="quarter" idx="12"/>
          </p:nvPr>
        </p:nvSpPr>
        <p:spPr>
          <a:xfrm>
            <a:off x="8226798" y="381000"/>
            <a:ext cx="609600" cy="365125"/>
          </a:xfrm>
        </p:spPr>
        <p:txBody>
          <a:bodyPr/>
          <a:lstStyle/>
          <a:p>
            <a:fld id="{CB94A5B6-A587-BD47-8B1E-DC3DA0554FCF}" type="slidenum">
              <a:rPr lang="en-US" smtClean="0"/>
              <a:t>‹#›</a:t>
            </a:fld>
            <a:endParaRPr lang="en-US" dirty="0"/>
          </a:p>
        </p:txBody>
      </p:sp>
    </p:spTree>
    <p:extLst>
      <p:ext uri="{BB962C8B-B14F-4D97-AF65-F5344CB8AC3E}">
        <p14:creationId xmlns:p14="http://schemas.microsoft.com/office/powerpoint/2010/main" val="159337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A9839A26-2E62-4332-8381-306FE67E17B4}" type="slidenum">
              <a:rPr lang="en-US" smtClean="0">
                <a:solidFill>
                  <a:prstClr val="white"/>
                </a:solidFill>
              </a:rPr>
              <a:pPr/>
              <a:t>‹#›</a:t>
            </a:fld>
            <a:endParaRPr lang="en-US" dirty="0">
              <a:solidFill>
                <a:prstClr val="white"/>
              </a:solidFill>
            </a:endParaRPr>
          </a:p>
        </p:txBody>
      </p:sp>
      <p:sp>
        <p:nvSpPr>
          <p:cNvPr id="4" name="Date Placeholder 3"/>
          <p:cNvSpPr>
            <a:spLocks noGrp="1"/>
          </p:cNvSpPr>
          <p:nvPr>
            <p:ph type="dt" sz="half" idx="11"/>
          </p:nvPr>
        </p:nvSpPr>
        <p:spPr/>
        <p:txBody>
          <a:bodyPr/>
          <a:lstStyle/>
          <a:p>
            <a:r>
              <a:rPr lang="en-US" dirty="0">
                <a:solidFill>
                  <a:srgbClr val="292929">
                    <a:lumMod val="75000"/>
                    <a:lumOff val="25000"/>
                  </a:srgbClr>
                </a:solidFill>
              </a:rPr>
              <a:t>22-May-2017</a:t>
            </a:r>
          </a:p>
        </p:txBody>
      </p:sp>
      <p:sp>
        <p:nvSpPr>
          <p:cNvPr id="5" name="Footer Placeholder 4"/>
          <p:cNvSpPr>
            <a:spLocks noGrp="1"/>
          </p:cNvSpPr>
          <p:nvPr>
            <p:ph type="ftr" sz="quarter" idx="12"/>
          </p:nvPr>
        </p:nvSpPr>
        <p:spPr/>
        <p:txBody>
          <a:bodyPr/>
          <a:lstStyle>
            <a:lvl1pPr>
              <a:defRPr>
                <a:solidFill>
                  <a:schemeClr val="tx1">
                    <a:lumMod val="75000"/>
                    <a:lumOff val="25000"/>
                  </a:schemeClr>
                </a:solidFill>
              </a:defRPr>
            </a:lvl1pPr>
          </a:lstStyle>
          <a:p>
            <a:r>
              <a:rPr lang="en-US" dirty="0">
                <a:solidFill>
                  <a:srgbClr val="292929">
                    <a:lumMod val="75000"/>
                    <a:lumOff val="25000"/>
                  </a:srgbClr>
                </a:solidFill>
              </a:rPr>
              <a:t>Center For Talent Reporting                                  www.centerfortalentreporting.org</a:t>
            </a:r>
          </a:p>
        </p:txBody>
      </p:sp>
      <p:sp>
        <p:nvSpPr>
          <p:cNvPr id="6" name="Content Placeholder 2"/>
          <p:cNvSpPr>
            <a:spLocks noGrp="1"/>
          </p:cNvSpPr>
          <p:nvPr>
            <p:ph idx="1"/>
          </p:nvPr>
        </p:nvSpPr>
        <p:spPr>
          <a:xfrm>
            <a:off x="498475" y="1755647"/>
            <a:ext cx="4073526" cy="4416552"/>
          </a:xfrm>
        </p:spPr>
        <p:txBody>
          <a:bodyPr/>
          <a:lstStyle>
            <a:lvl1pPr marL="228600" indent="-228600">
              <a:buClr>
                <a:srgbClr val="ED1C29"/>
              </a:buClr>
              <a:buFont typeface="Arial"/>
              <a:buChar char="•"/>
              <a:defRPr>
                <a:latin typeface="Arial" pitchFamily="34" charset="0"/>
                <a:cs typeface="Arial" pitchFamily="34" charset="0"/>
              </a:defRPr>
            </a:lvl1pPr>
            <a:lvl2pPr>
              <a:buClr>
                <a:schemeClr val="tx2"/>
              </a:buClr>
              <a:defRPr>
                <a:latin typeface="Arial" pitchFamily="34" charset="0"/>
                <a:cs typeface="Arial" pitchFamily="34" charset="0"/>
              </a:defRPr>
            </a:lvl2pPr>
            <a:lvl3pPr marL="685800" indent="-228600">
              <a:buClr>
                <a:srgbClr val="ED1C29"/>
              </a:buClr>
              <a:buFont typeface="Lucida Grande"/>
              <a:buChar char="-"/>
              <a:defRPr>
                <a:latin typeface="Arial" pitchFamily="34" charset="0"/>
                <a:cs typeface="Arial" pitchFamily="34" charset="0"/>
              </a:defRPr>
            </a:lvl3pPr>
            <a:lvl4pPr marL="914400" indent="-228600">
              <a:buClr>
                <a:schemeClr val="tx2"/>
              </a:buClr>
              <a:buFont typeface="Wingdings" pitchFamily="2" charset="2"/>
              <a:buChar char="§"/>
              <a:defRPr>
                <a:latin typeface="Arial" pitchFamily="34" charset="0"/>
                <a:cs typeface="Arial" pitchFamily="34" charset="0"/>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3"/>
          </p:nvPr>
        </p:nvSpPr>
        <p:spPr>
          <a:xfrm>
            <a:off x="4800600" y="1755647"/>
            <a:ext cx="4073526" cy="4416552"/>
          </a:xfrm>
        </p:spPr>
        <p:txBody>
          <a:bodyPr/>
          <a:lstStyle>
            <a:lvl1pPr marL="228600" indent="-228600">
              <a:buClr>
                <a:srgbClr val="ED1C29"/>
              </a:buClr>
              <a:buFont typeface="Arial"/>
              <a:buChar char="•"/>
              <a:defRPr>
                <a:latin typeface="Arial" pitchFamily="34" charset="0"/>
                <a:cs typeface="Arial" pitchFamily="34" charset="0"/>
              </a:defRPr>
            </a:lvl1pPr>
            <a:lvl2pPr>
              <a:buClr>
                <a:schemeClr val="tx2"/>
              </a:buClr>
              <a:defRPr>
                <a:latin typeface="Arial" pitchFamily="34" charset="0"/>
                <a:cs typeface="Arial" pitchFamily="34" charset="0"/>
              </a:defRPr>
            </a:lvl2pPr>
            <a:lvl3pPr marL="685800" indent="-228600">
              <a:buClr>
                <a:srgbClr val="ED1C29"/>
              </a:buClr>
              <a:buFont typeface="Lucida Grande"/>
              <a:buChar char="-"/>
              <a:defRPr>
                <a:latin typeface="Arial" pitchFamily="34" charset="0"/>
                <a:cs typeface="Arial" pitchFamily="34" charset="0"/>
              </a:defRPr>
            </a:lvl3pPr>
            <a:lvl4pPr marL="914400" indent="-228600">
              <a:buClr>
                <a:schemeClr val="tx2"/>
              </a:buClr>
              <a:buFont typeface="Wingdings" pitchFamily="2" charset="2"/>
              <a:buChar char="§"/>
              <a:defRPr>
                <a:latin typeface="Arial" pitchFamily="34" charset="0"/>
                <a:cs typeface="Arial" pitchFamily="34" charset="0"/>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28462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parator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7556313" cy="1317626"/>
          </a:xfrm>
        </p:spPr>
        <p:txBody>
          <a:bodyPr/>
          <a:lstStyle>
            <a:lvl1pPr algn="r">
              <a:defRPr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A9839A26-2E62-4332-8381-306FE67E17B4}" type="slidenum">
              <a:rPr lang="en-US" smtClean="0">
                <a:solidFill>
                  <a:prstClr val="white"/>
                </a:solidFill>
              </a:rPr>
              <a:pPr/>
              <a:t>‹#›</a:t>
            </a:fld>
            <a:endParaRPr lang="en-US" dirty="0">
              <a:solidFill>
                <a:prstClr val="white"/>
              </a:solidFill>
            </a:endParaRPr>
          </a:p>
        </p:txBody>
      </p:sp>
      <p:sp>
        <p:nvSpPr>
          <p:cNvPr id="4" name="Date Placeholder 3"/>
          <p:cNvSpPr>
            <a:spLocks noGrp="1"/>
          </p:cNvSpPr>
          <p:nvPr>
            <p:ph type="dt" sz="half" idx="11"/>
          </p:nvPr>
        </p:nvSpPr>
        <p:spPr/>
        <p:txBody>
          <a:bodyPr/>
          <a:lstStyle/>
          <a:p>
            <a:r>
              <a:rPr lang="en-US" dirty="0">
                <a:solidFill>
                  <a:srgbClr val="292929">
                    <a:lumMod val="75000"/>
                    <a:lumOff val="25000"/>
                  </a:srgbClr>
                </a:solidFill>
              </a:rPr>
              <a:t>22-May-2017</a:t>
            </a:r>
          </a:p>
        </p:txBody>
      </p:sp>
      <p:sp>
        <p:nvSpPr>
          <p:cNvPr id="5" name="Footer Placeholder 4"/>
          <p:cNvSpPr>
            <a:spLocks noGrp="1"/>
          </p:cNvSpPr>
          <p:nvPr>
            <p:ph type="ftr" sz="quarter" idx="12"/>
          </p:nvPr>
        </p:nvSpPr>
        <p:spPr/>
        <p:txBody>
          <a:bodyPr/>
          <a:lstStyle/>
          <a:p>
            <a:r>
              <a:rPr lang="en-US" dirty="0">
                <a:solidFill>
                  <a:srgbClr val="292929">
                    <a:lumMod val="75000"/>
                    <a:lumOff val="25000"/>
                  </a:srgbClr>
                </a:solidFill>
              </a:rPr>
              <a:t>Center For Talent Reporting                                  www.centerfortalentreporting.org</a:t>
            </a:r>
          </a:p>
        </p:txBody>
      </p:sp>
    </p:spTree>
    <p:extLst>
      <p:ext uri="{BB962C8B-B14F-4D97-AF65-F5344CB8AC3E}">
        <p14:creationId xmlns:p14="http://schemas.microsoft.com/office/powerpoint/2010/main" val="308195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304800"/>
            <a:ext cx="7556313" cy="1316736"/>
          </a:xfrm>
        </p:spPr>
        <p:txBody>
          <a:bodyPr/>
          <a:lstStyle>
            <a:lvl1pPr>
              <a:defRPr>
                <a:solidFill>
                  <a:srgbClr val="ED1C29"/>
                </a:solidFill>
                <a:latin typeface="Times New Roman" pitchFamily="18" charset="0"/>
                <a:cs typeface="Times New Roman" pitchFamily="18" charset="0"/>
              </a:defRPr>
            </a:lvl1pPr>
          </a:lstStyle>
          <a:p>
            <a:r>
              <a:rPr lang="en-US" dirty="0"/>
              <a:t>Click to edit Master title style</a:t>
            </a:r>
            <a:endParaRPr dirty="0"/>
          </a:p>
        </p:txBody>
      </p:sp>
      <p:sp>
        <p:nvSpPr>
          <p:cNvPr id="3" name="Content Placeholder 2"/>
          <p:cNvSpPr>
            <a:spLocks noGrp="1"/>
          </p:cNvSpPr>
          <p:nvPr>
            <p:ph idx="1"/>
          </p:nvPr>
        </p:nvSpPr>
        <p:spPr>
          <a:xfrm>
            <a:off x="498474" y="1752600"/>
            <a:ext cx="8354173" cy="4419600"/>
          </a:xfrm>
        </p:spPr>
        <p:txBody>
          <a:bodyPr>
            <a:noAutofit/>
          </a:bodyPr>
          <a:lstStyle>
            <a:lvl1pPr marL="228600" indent="-228600">
              <a:buClr>
                <a:srgbClr val="ED1C29"/>
              </a:buClr>
              <a:buFont typeface="Arial"/>
              <a:buChar char="•"/>
              <a:defRPr>
                <a:latin typeface="Arial" pitchFamily="34" charset="0"/>
                <a:cs typeface="Arial" pitchFamily="34" charset="0"/>
              </a:defRPr>
            </a:lvl1pPr>
            <a:lvl2pPr>
              <a:buClr>
                <a:schemeClr val="tx2"/>
              </a:buClr>
              <a:defRPr>
                <a:latin typeface="Arial" pitchFamily="34" charset="0"/>
                <a:cs typeface="Arial" pitchFamily="34" charset="0"/>
              </a:defRPr>
            </a:lvl2pPr>
            <a:lvl3pPr marL="685800" indent="-228600">
              <a:buClr>
                <a:srgbClr val="ED1C29"/>
              </a:buClr>
              <a:buFont typeface="Lucida Grande"/>
              <a:buChar char="-"/>
              <a:defRPr>
                <a:latin typeface="Arial" pitchFamily="34" charset="0"/>
                <a:cs typeface="Arial" pitchFamily="34" charset="0"/>
              </a:defRPr>
            </a:lvl3pPr>
            <a:lvl4pPr marL="914400" indent="-228600">
              <a:buClr>
                <a:schemeClr val="tx2"/>
              </a:buClr>
              <a:buFont typeface="Wingdings" pitchFamily="2" charset="2"/>
              <a:buChar char="§"/>
              <a:defRPr>
                <a:latin typeface="Arial" pitchFamily="34" charset="0"/>
                <a:cs typeface="Arial" pitchFamily="34" charset="0"/>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a:xfrm>
            <a:off x="6719047" y="6423585"/>
            <a:ext cx="2133600" cy="365125"/>
          </a:xfrm>
          <a:prstGeom prst="rect">
            <a:avLst/>
          </a:prstGeom>
        </p:spPr>
        <p:txBody>
          <a:bodyPr/>
          <a:lstStyle/>
          <a:p>
            <a:r>
              <a:rPr lang="en-US" dirty="0">
                <a:solidFill>
                  <a:srgbClr val="292929">
                    <a:lumMod val="75000"/>
                    <a:lumOff val="25000"/>
                  </a:srgbClr>
                </a:solidFill>
              </a:rPr>
              <a:t>22-May-2017</a:t>
            </a:r>
          </a:p>
        </p:txBody>
      </p:sp>
      <p:sp>
        <p:nvSpPr>
          <p:cNvPr id="5" name="Footer Placeholder 4"/>
          <p:cNvSpPr>
            <a:spLocks noGrp="1"/>
          </p:cNvSpPr>
          <p:nvPr>
            <p:ph type="ftr" sz="quarter" idx="11"/>
          </p:nvPr>
        </p:nvSpPr>
        <p:spPr>
          <a:xfrm>
            <a:off x="498474" y="6423585"/>
            <a:ext cx="6053328" cy="365760"/>
          </a:xfrm>
          <a:prstGeom prst="rect">
            <a:avLst/>
          </a:prstGeom>
        </p:spPr>
        <p:txBody>
          <a:bodyPr/>
          <a:lstStyle>
            <a:lvl1pPr>
              <a:defRPr>
                <a:solidFill>
                  <a:schemeClr val="tx1">
                    <a:lumMod val="75000"/>
                    <a:lumOff val="25000"/>
                  </a:schemeClr>
                </a:solidFill>
              </a:defRPr>
            </a:lvl1pPr>
          </a:lstStyle>
          <a:p>
            <a:r>
              <a:rPr lang="en-US" dirty="0">
                <a:solidFill>
                  <a:srgbClr val="292929">
                    <a:lumMod val="75000"/>
                    <a:lumOff val="25000"/>
                  </a:srgbClr>
                </a:solidFill>
              </a:rPr>
              <a:t>Center For Talent Reporting                                  www.centerfortalentreporting.org</a:t>
            </a:r>
          </a:p>
        </p:txBody>
      </p:sp>
      <p:sp>
        <p:nvSpPr>
          <p:cNvPr id="6" name="Slide Number Placeholder 5"/>
          <p:cNvSpPr>
            <a:spLocks noGrp="1"/>
          </p:cNvSpPr>
          <p:nvPr>
            <p:ph type="sldNum" sz="quarter" idx="12"/>
          </p:nvPr>
        </p:nvSpPr>
        <p:spPr/>
        <p:txBody>
          <a:bodyPr/>
          <a:lstStyle/>
          <a:p>
            <a:fld id="{CB94A5B6-A587-BD47-8B1E-DC3DA0554FCF}" type="slidenum">
              <a:rPr lang="en-US" smtClean="0">
                <a:solidFill>
                  <a:prstClr val="white"/>
                </a:solidFill>
              </a:rPr>
              <a:pPr/>
              <a:t>‹#›</a:t>
            </a:fld>
            <a:endParaRPr lang="en-US" dirty="0">
              <a:solidFill>
                <a:prstClr val="white"/>
              </a:solidFill>
            </a:endParaRPr>
          </a:p>
        </p:txBody>
      </p:sp>
      <p:sp>
        <p:nvSpPr>
          <p:cNvPr id="10" name="Rectangle 9"/>
          <p:cNvSpPr/>
          <p:nvPr/>
        </p:nvSpPr>
        <p:spPr>
          <a:xfrm>
            <a:off x="8068235" y="282574"/>
            <a:ext cx="85165" cy="13176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BDBDBD"/>
              </a:gs>
              <a:gs pos="35000">
                <a:schemeClr val="accent1">
                  <a:shade val="93000"/>
                  <a:satMod val="130000"/>
                </a:schemeClr>
              </a:gs>
              <a:gs pos="100000">
                <a:srgbClr val="F8F8F8"/>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8219067" y="282574"/>
            <a:ext cx="642097" cy="594360"/>
          </a:xfrm>
          <a:prstGeom prst="rect">
            <a:avLst/>
          </a:prstGeom>
          <a:solidFill>
            <a:srgbClr val="ED1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8" name="Rectangle 7"/>
          <p:cNvSpPr/>
          <p:nvPr/>
        </p:nvSpPr>
        <p:spPr>
          <a:xfrm>
            <a:off x="8068235" y="282574"/>
            <a:ext cx="85166" cy="13176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Placeholder 1"/>
          <p:cNvSpPr>
            <a:spLocks noGrp="1"/>
          </p:cNvSpPr>
          <p:nvPr>
            <p:ph type="title"/>
          </p:nvPr>
        </p:nvSpPr>
        <p:spPr>
          <a:xfrm>
            <a:off x="498474" y="282574"/>
            <a:ext cx="7556313" cy="1317626"/>
          </a:xfrm>
          <a:prstGeom prst="rect">
            <a:avLst/>
          </a:prstGeom>
        </p:spPr>
        <p:txBody>
          <a:bodyPr vert="horz" lIns="91440" tIns="45720" rIns="91440" bIns="45720" rtlCol="0" anchor="t" anchorCtr="0">
            <a:noAutofit/>
          </a:bodyPr>
          <a:lstStyle/>
          <a:p>
            <a:r>
              <a:rPr lang="en-US" dirty="0"/>
              <a:t>Click to edit Master title style</a:t>
            </a:r>
            <a:endParaRPr dirty="0"/>
          </a:p>
        </p:txBody>
      </p:sp>
      <p:sp>
        <p:nvSpPr>
          <p:cNvPr id="3" name="Text Placeholder 2"/>
          <p:cNvSpPr>
            <a:spLocks noGrp="1"/>
          </p:cNvSpPr>
          <p:nvPr>
            <p:ph type="body" idx="1"/>
          </p:nvPr>
        </p:nvSpPr>
        <p:spPr>
          <a:xfrm>
            <a:off x="498474" y="1752600"/>
            <a:ext cx="8354173" cy="441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226798" y="381000"/>
            <a:ext cx="609600" cy="365125"/>
          </a:xfrm>
          <a:prstGeom prst="rect">
            <a:avLst/>
          </a:prstGeom>
        </p:spPr>
        <p:txBody>
          <a:bodyPr vert="horz" lIns="91440" tIns="45720" rIns="91440" bIns="45720" rtlCol="0" anchor="ctr"/>
          <a:lstStyle>
            <a:lvl1pPr algn="ctr">
              <a:defRPr sz="1400" b="1">
                <a:solidFill>
                  <a:schemeClr val="bg1"/>
                </a:solidFill>
                <a:latin typeface="Times New Roman" pitchFamily="18" charset="0"/>
                <a:cs typeface="Times New Roman" pitchFamily="18" charset="0"/>
              </a:defRPr>
            </a:lvl1pPr>
          </a:lstStyle>
          <a:p>
            <a:fld id="{A9839A26-2E62-4332-8381-306FE67E17B4}" type="slidenum">
              <a:rPr lang="en-US" smtClean="0">
                <a:solidFill>
                  <a:prstClr val="white"/>
                </a:solidFill>
              </a:rPr>
              <a:pPr/>
              <a:t>‹#›</a:t>
            </a:fld>
            <a:endParaRPr lang="en-US" dirty="0">
              <a:solidFill>
                <a:prstClr val="white"/>
              </a:solidFill>
            </a:endParaRPr>
          </a:p>
        </p:txBody>
      </p:sp>
      <p:cxnSp>
        <p:nvCxnSpPr>
          <p:cNvPr id="10" name="Straight Connector 9"/>
          <p:cNvCxnSpPr/>
          <p:nvPr/>
        </p:nvCxnSpPr>
        <p:spPr>
          <a:xfrm>
            <a:off x="498474" y="6324600"/>
            <a:ext cx="8357616" cy="0"/>
          </a:xfrm>
          <a:prstGeom prst="line">
            <a:avLst/>
          </a:prstGeom>
          <a:ln>
            <a:solidFill>
              <a:srgbClr val="ED1C29"/>
            </a:solidFill>
          </a:ln>
        </p:spPr>
        <p:style>
          <a:lnRef idx="2">
            <a:schemeClr val="accent1"/>
          </a:lnRef>
          <a:fillRef idx="0">
            <a:schemeClr val="accent1"/>
          </a:fillRef>
          <a:effectRef idx="1">
            <a:schemeClr val="accent1"/>
          </a:effectRef>
          <a:fontRef idx="minor">
            <a:schemeClr val="tx1"/>
          </a:fontRef>
        </p:style>
      </p:cxnSp>
      <p:sp>
        <p:nvSpPr>
          <p:cNvPr id="11" name="Date Placeholder 3"/>
          <p:cNvSpPr>
            <a:spLocks noGrp="1"/>
          </p:cNvSpPr>
          <p:nvPr>
            <p:ph type="dt" sz="half" idx="2"/>
          </p:nvPr>
        </p:nvSpPr>
        <p:spPr>
          <a:xfrm>
            <a:off x="6719047" y="6423585"/>
            <a:ext cx="2133600" cy="365125"/>
          </a:xfrm>
          <a:prstGeom prst="rect">
            <a:avLst/>
          </a:prstGeom>
        </p:spPr>
        <p:txBody>
          <a:bodyPr vert="horz" lIns="91440" tIns="45720" rIns="91440" bIns="45720" rtlCol="0" anchor="ctr"/>
          <a:lstStyle>
            <a:lvl1pPr algn="r">
              <a:defRPr sz="1100" b="1">
                <a:solidFill>
                  <a:schemeClr val="tx1">
                    <a:lumMod val="75000"/>
                    <a:lumOff val="25000"/>
                  </a:schemeClr>
                </a:solidFill>
                <a:latin typeface="Times New Roman" pitchFamily="18" charset="0"/>
                <a:cs typeface="Times New Roman" pitchFamily="18" charset="0"/>
              </a:defRPr>
            </a:lvl1pPr>
          </a:lstStyle>
          <a:p>
            <a:r>
              <a:rPr lang="en-US" dirty="0">
                <a:solidFill>
                  <a:srgbClr val="292929">
                    <a:lumMod val="75000"/>
                    <a:lumOff val="25000"/>
                  </a:srgbClr>
                </a:solidFill>
              </a:rPr>
              <a:t>22-May-2017</a:t>
            </a:r>
          </a:p>
        </p:txBody>
      </p:sp>
      <p:sp>
        <p:nvSpPr>
          <p:cNvPr id="12" name="Footer Placeholder 4"/>
          <p:cNvSpPr>
            <a:spLocks noGrp="1"/>
          </p:cNvSpPr>
          <p:nvPr>
            <p:ph type="ftr" sz="quarter" idx="3"/>
          </p:nvPr>
        </p:nvSpPr>
        <p:spPr>
          <a:xfrm>
            <a:off x="498474" y="6423586"/>
            <a:ext cx="6054726" cy="366682"/>
          </a:xfrm>
          <a:prstGeom prst="rect">
            <a:avLst/>
          </a:prstGeom>
        </p:spPr>
        <p:txBody>
          <a:bodyPr vert="horz" lIns="91440" tIns="45720" rIns="91440" bIns="45720" rtlCol="0" anchor="ctr"/>
          <a:lstStyle>
            <a:lvl1pPr algn="l">
              <a:defRPr sz="1100">
                <a:solidFill>
                  <a:schemeClr val="tx1">
                    <a:lumMod val="75000"/>
                    <a:lumOff val="25000"/>
                  </a:schemeClr>
                </a:solidFill>
                <a:latin typeface="Times New Roman" pitchFamily="18" charset="0"/>
                <a:cs typeface="Times New Roman" pitchFamily="18" charset="0"/>
              </a:defRPr>
            </a:lvl1pPr>
          </a:lstStyle>
          <a:p>
            <a:r>
              <a:rPr lang="en-US" dirty="0">
                <a:solidFill>
                  <a:srgbClr val="292929">
                    <a:lumMod val="75000"/>
                    <a:lumOff val="25000"/>
                  </a:srgbClr>
                </a:solidFill>
              </a:rPr>
              <a:t>Center For Talent Reporting                                  www.centerfortalentreporting.org</a:t>
            </a:r>
          </a:p>
        </p:txBody>
      </p:sp>
      <p:pic>
        <p:nvPicPr>
          <p:cNvPr id="15"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46991" y="983162"/>
            <a:ext cx="586249" cy="59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75" r:id="rId2"/>
    <p:sldLayoutId id="2147483680" r:id="rId3"/>
  </p:sldLayoutIdLst>
  <p:hf hdr="0" dt="0"/>
  <p:txStyles>
    <p:titleStyle>
      <a:lvl1pPr algn="l" defTabSz="914400" rtl="0" eaLnBrk="1" latinLnBrk="0" hangingPunct="1">
        <a:spcBef>
          <a:spcPct val="0"/>
        </a:spcBef>
        <a:buNone/>
        <a:defRPr sz="3600" b="0" i="1" kern="1200">
          <a:solidFill>
            <a:srgbClr val="ED1C29"/>
          </a:solidFill>
          <a:latin typeface="Times New Roman" pitchFamily="18" charset="0"/>
          <a:ea typeface="+mj-ea"/>
          <a:cs typeface="Times New Roman" pitchFamily="18" charset="0"/>
        </a:defRPr>
      </a:lvl1pPr>
    </p:titleStyle>
    <p:bodyStyle>
      <a:lvl1pPr marL="228600" indent="-228600" algn="l" defTabSz="914400" rtl="0" eaLnBrk="1" latinLnBrk="0" hangingPunct="1">
        <a:spcBef>
          <a:spcPts val="2000"/>
        </a:spcBef>
        <a:buClr>
          <a:srgbClr val="ED1C29"/>
        </a:buClr>
        <a:buSzPct val="100000"/>
        <a:buFont typeface="Arial"/>
        <a:buChar char="•"/>
        <a:defRPr sz="2200" kern="1200">
          <a:solidFill>
            <a:schemeClr val="bg2">
              <a:lumMod val="50000"/>
            </a:schemeClr>
          </a:solidFill>
          <a:latin typeface="Arial" pitchFamily="34" charset="0"/>
          <a:ea typeface="+mn-ea"/>
          <a:cs typeface="Arial" pitchFamily="34" charset="0"/>
        </a:defRPr>
      </a:lvl1pPr>
      <a:lvl2pPr marL="457200" indent="-228600" algn="l" defTabSz="914400" rtl="0" eaLnBrk="1" latinLnBrk="0" hangingPunct="1">
        <a:spcBef>
          <a:spcPts val="600"/>
        </a:spcBef>
        <a:buClr>
          <a:schemeClr val="tx2"/>
        </a:buClr>
        <a:buSzPct val="100000"/>
        <a:buFont typeface="Lucida Grande"/>
        <a:buChar char="»"/>
        <a:defRPr sz="2000" kern="1200">
          <a:solidFill>
            <a:schemeClr val="bg2">
              <a:lumMod val="50000"/>
            </a:schemeClr>
          </a:solidFill>
          <a:latin typeface="Arial" pitchFamily="34" charset="0"/>
          <a:ea typeface="+mn-ea"/>
          <a:cs typeface="Arial" pitchFamily="34" charset="0"/>
        </a:defRPr>
      </a:lvl2pPr>
      <a:lvl3pPr marL="685800" indent="-228600" algn="l" defTabSz="914400" rtl="0" eaLnBrk="1" latinLnBrk="0" hangingPunct="1">
        <a:spcBef>
          <a:spcPts val="600"/>
        </a:spcBef>
        <a:buClr>
          <a:schemeClr val="tx2"/>
        </a:buClr>
        <a:buSzPct val="100000"/>
        <a:buFont typeface="Lucida Grande"/>
        <a:buChar char="-"/>
        <a:defRPr sz="1800" kern="1200">
          <a:solidFill>
            <a:schemeClr val="bg2">
              <a:lumMod val="50000"/>
            </a:schemeClr>
          </a:solidFill>
          <a:latin typeface="Arial" pitchFamily="34" charset="0"/>
          <a:ea typeface="+mn-ea"/>
          <a:cs typeface="Arial" pitchFamily="34" charset="0"/>
        </a:defRPr>
      </a:lvl3pPr>
      <a:lvl4pPr marL="914400" indent="-228600" algn="l" defTabSz="914400" rtl="0" eaLnBrk="1" latinLnBrk="0" hangingPunct="1">
        <a:spcBef>
          <a:spcPts val="600"/>
        </a:spcBef>
        <a:buClr>
          <a:schemeClr val="tx2"/>
        </a:buClr>
        <a:buSzPct val="50000"/>
        <a:buFont typeface="Wingdings" pitchFamily="2" charset="2"/>
        <a:buChar char=""/>
        <a:defRPr sz="1800" kern="1200" baseline="0">
          <a:solidFill>
            <a:schemeClr val="bg2">
              <a:lumMod val="50000"/>
            </a:schemeClr>
          </a:solidFill>
          <a:latin typeface="Arial" pitchFamily="34" charset="0"/>
          <a:ea typeface="+mn-ea"/>
          <a:cs typeface="Arial"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BDBDBD"/>
              </a:gs>
              <a:gs pos="35000">
                <a:schemeClr val="accent1">
                  <a:shade val="93000"/>
                  <a:satMod val="130000"/>
                </a:schemeClr>
              </a:gs>
              <a:gs pos="100000">
                <a:srgbClr val="F8F8F8"/>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8219067" y="282574"/>
            <a:ext cx="642097" cy="594360"/>
          </a:xfrm>
          <a:prstGeom prst="rect">
            <a:avLst/>
          </a:prstGeom>
          <a:solidFill>
            <a:srgbClr val="ED1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8" name="Rectangle 7"/>
          <p:cNvSpPr/>
          <p:nvPr/>
        </p:nvSpPr>
        <p:spPr>
          <a:xfrm>
            <a:off x="8068235" y="282574"/>
            <a:ext cx="85166" cy="13176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Placeholder 1"/>
          <p:cNvSpPr>
            <a:spLocks noGrp="1"/>
          </p:cNvSpPr>
          <p:nvPr>
            <p:ph type="title"/>
          </p:nvPr>
        </p:nvSpPr>
        <p:spPr>
          <a:xfrm>
            <a:off x="498474" y="282574"/>
            <a:ext cx="7556313" cy="1317626"/>
          </a:xfrm>
          <a:prstGeom prst="rect">
            <a:avLst/>
          </a:prstGeom>
        </p:spPr>
        <p:txBody>
          <a:bodyPr vert="horz" lIns="91440" tIns="45720" rIns="91440" bIns="45720" rtlCol="0" anchor="t" anchorCtr="0">
            <a:noAutofit/>
          </a:bodyPr>
          <a:lstStyle/>
          <a:p>
            <a:r>
              <a:rPr lang="en-US" dirty="0"/>
              <a:t>Click to edit Master title style</a:t>
            </a:r>
            <a:endParaRPr dirty="0"/>
          </a:p>
        </p:txBody>
      </p:sp>
      <p:sp>
        <p:nvSpPr>
          <p:cNvPr id="3" name="Text Placeholder 2"/>
          <p:cNvSpPr>
            <a:spLocks noGrp="1"/>
          </p:cNvSpPr>
          <p:nvPr>
            <p:ph type="body" idx="1"/>
          </p:nvPr>
        </p:nvSpPr>
        <p:spPr>
          <a:xfrm>
            <a:off x="498474" y="1752600"/>
            <a:ext cx="8354173" cy="441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226798" y="381000"/>
            <a:ext cx="609600" cy="365125"/>
          </a:xfrm>
          <a:prstGeom prst="rect">
            <a:avLst/>
          </a:prstGeom>
        </p:spPr>
        <p:txBody>
          <a:bodyPr vert="horz" lIns="91440" tIns="45720" rIns="91440" bIns="45720" rtlCol="0" anchor="ctr"/>
          <a:lstStyle>
            <a:lvl1pPr algn="ctr">
              <a:defRPr sz="1400" b="1">
                <a:solidFill>
                  <a:schemeClr val="bg1"/>
                </a:solidFill>
                <a:latin typeface="Times New Roman" pitchFamily="18" charset="0"/>
                <a:cs typeface="Times New Roman" pitchFamily="18" charset="0"/>
              </a:defRPr>
            </a:lvl1pPr>
          </a:lstStyle>
          <a:p>
            <a:fld id="{A9839A26-2E62-4332-8381-306FE67E17B4}" type="slidenum">
              <a:rPr lang="en-US" smtClean="0">
                <a:solidFill>
                  <a:prstClr val="white"/>
                </a:solidFill>
              </a:rPr>
              <a:pPr/>
              <a:t>‹#›</a:t>
            </a:fld>
            <a:endParaRPr lang="en-US" dirty="0">
              <a:solidFill>
                <a:prstClr val="white"/>
              </a:solidFill>
            </a:endParaRPr>
          </a:p>
        </p:txBody>
      </p:sp>
      <p:cxnSp>
        <p:nvCxnSpPr>
          <p:cNvPr id="10" name="Straight Connector 9"/>
          <p:cNvCxnSpPr/>
          <p:nvPr/>
        </p:nvCxnSpPr>
        <p:spPr>
          <a:xfrm>
            <a:off x="498474" y="6324600"/>
            <a:ext cx="8357616" cy="0"/>
          </a:xfrm>
          <a:prstGeom prst="line">
            <a:avLst/>
          </a:prstGeom>
          <a:ln>
            <a:solidFill>
              <a:srgbClr val="ED1C29"/>
            </a:solidFill>
          </a:ln>
        </p:spPr>
        <p:style>
          <a:lnRef idx="2">
            <a:schemeClr val="accent1"/>
          </a:lnRef>
          <a:fillRef idx="0">
            <a:schemeClr val="accent1"/>
          </a:fillRef>
          <a:effectRef idx="1">
            <a:schemeClr val="accent1"/>
          </a:effectRef>
          <a:fontRef idx="minor">
            <a:schemeClr val="tx1"/>
          </a:fontRef>
        </p:style>
      </p:cxnSp>
      <p:sp>
        <p:nvSpPr>
          <p:cNvPr id="11" name="Date Placeholder 3"/>
          <p:cNvSpPr>
            <a:spLocks noGrp="1"/>
          </p:cNvSpPr>
          <p:nvPr>
            <p:ph type="dt" sz="half" idx="2"/>
          </p:nvPr>
        </p:nvSpPr>
        <p:spPr>
          <a:xfrm>
            <a:off x="6719047" y="6423585"/>
            <a:ext cx="2133600" cy="365125"/>
          </a:xfrm>
          <a:prstGeom prst="rect">
            <a:avLst/>
          </a:prstGeom>
        </p:spPr>
        <p:txBody>
          <a:bodyPr vert="horz" lIns="91440" tIns="45720" rIns="91440" bIns="45720" rtlCol="0" anchor="ctr"/>
          <a:lstStyle>
            <a:lvl1pPr algn="r">
              <a:defRPr sz="1100" b="1">
                <a:solidFill>
                  <a:schemeClr val="tx1">
                    <a:lumMod val="75000"/>
                    <a:lumOff val="25000"/>
                  </a:schemeClr>
                </a:solidFill>
                <a:latin typeface="Times New Roman" pitchFamily="18" charset="0"/>
                <a:cs typeface="Times New Roman" pitchFamily="18" charset="0"/>
              </a:defRPr>
            </a:lvl1pPr>
          </a:lstStyle>
          <a:p>
            <a:r>
              <a:rPr lang="en-US" dirty="0">
                <a:solidFill>
                  <a:srgbClr val="292929">
                    <a:lumMod val="75000"/>
                    <a:lumOff val="25000"/>
                  </a:srgbClr>
                </a:solidFill>
              </a:rPr>
              <a:t>22-May-2017</a:t>
            </a:r>
          </a:p>
        </p:txBody>
      </p:sp>
      <p:sp>
        <p:nvSpPr>
          <p:cNvPr id="12" name="Footer Placeholder 4"/>
          <p:cNvSpPr>
            <a:spLocks noGrp="1"/>
          </p:cNvSpPr>
          <p:nvPr>
            <p:ph type="ftr" sz="quarter" idx="3"/>
          </p:nvPr>
        </p:nvSpPr>
        <p:spPr>
          <a:xfrm>
            <a:off x="498474" y="6423586"/>
            <a:ext cx="6054726" cy="366682"/>
          </a:xfrm>
          <a:prstGeom prst="rect">
            <a:avLst/>
          </a:prstGeom>
        </p:spPr>
        <p:txBody>
          <a:bodyPr vert="horz" lIns="91440" tIns="45720" rIns="91440" bIns="45720" rtlCol="0" anchor="ctr"/>
          <a:lstStyle>
            <a:lvl1pPr algn="l">
              <a:defRPr sz="1100">
                <a:solidFill>
                  <a:schemeClr val="tx1">
                    <a:lumMod val="75000"/>
                    <a:lumOff val="25000"/>
                  </a:schemeClr>
                </a:solidFill>
                <a:latin typeface="Times New Roman" pitchFamily="18" charset="0"/>
                <a:cs typeface="Times New Roman" pitchFamily="18" charset="0"/>
              </a:defRPr>
            </a:lvl1pPr>
          </a:lstStyle>
          <a:p>
            <a:r>
              <a:rPr lang="en-US" dirty="0">
                <a:solidFill>
                  <a:srgbClr val="292929">
                    <a:lumMod val="75000"/>
                    <a:lumOff val="25000"/>
                  </a:srgbClr>
                </a:solidFill>
              </a:rPr>
              <a:t>Center For Talent Reporting                                  www.centerfortalentreporting.org</a:t>
            </a:r>
          </a:p>
        </p:txBody>
      </p:sp>
      <p:pic>
        <p:nvPicPr>
          <p:cNvPr id="15"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46991" y="983162"/>
            <a:ext cx="586249" cy="59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3" r:id="rId1"/>
    <p:sldLayoutId id="2147483676" r:id="rId2"/>
    <p:sldLayoutId id="2147483678" r:id="rId3"/>
  </p:sldLayoutIdLst>
  <p:hf hdr="0" dt="0"/>
  <p:txStyles>
    <p:titleStyle>
      <a:lvl1pPr algn="l" defTabSz="914400" rtl="0" eaLnBrk="1" latinLnBrk="0" hangingPunct="1">
        <a:spcBef>
          <a:spcPct val="0"/>
        </a:spcBef>
        <a:buNone/>
        <a:defRPr sz="3600" b="0" i="1" kern="1200">
          <a:solidFill>
            <a:srgbClr val="ED1C29"/>
          </a:solidFill>
          <a:latin typeface="Times New Roman" pitchFamily="18" charset="0"/>
          <a:ea typeface="+mj-ea"/>
          <a:cs typeface="Times New Roman" pitchFamily="18" charset="0"/>
        </a:defRPr>
      </a:lvl1pPr>
    </p:titleStyle>
    <p:bodyStyle>
      <a:lvl1pPr marL="228600" indent="-228600" algn="l" defTabSz="914400" rtl="0" eaLnBrk="1" latinLnBrk="0" hangingPunct="1">
        <a:spcBef>
          <a:spcPts val="2000"/>
        </a:spcBef>
        <a:buClr>
          <a:srgbClr val="ED1C29"/>
        </a:buClr>
        <a:buSzPct val="100000"/>
        <a:buFont typeface="Arial"/>
        <a:buChar char="•"/>
        <a:defRPr sz="2200" kern="1200">
          <a:solidFill>
            <a:schemeClr val="bg2">
              <a:lumMod val="50000"/>
            </a:schemeClr>
          </a:solidFill>
          <a:latin typeface="Arial" pitchFamily="34" charset="0"/>
          <a:ea typeface="+mn-ea"/>
          <a:cs typeface="Arial" pitchFamily="34" charset="0"/>
        </a:defRPr>
      </a:lvl1pPr>
      <a:lvl2pPr marL="457200" indent="-228600" algn="l" defTabSz="914400" rtl="0" eaLnBrk="1" latinLnBrk="0" hangingPunct="1">
        <a:spcBef>
          <a:spcPts val="600"/>
        </a:spcBef>
        <a:buClr>
          <a:schemeClr val="tx2"/>
        </a:buClr>
        <a:buSzPct val="100000"/>
        <a:buFont typeface="Lucida Grande"/>
        <a:buChar char="»"/>
        <a:defRPr sz="2000" kern="1200">
          <a:solidFill>
            <a:schemeClr val="bg2">
              <a:lumMod val="50000"/>
            </a:schemeClr>
          </a:solidFill>
          <a:latin typeface="Arial" pitchFamily="34" charset="0"/>
          <a:ea typeface="+mn-ea"/>
          <a:cs typeface="Arial" pitchFamily="34" charset="0"/>
        </a:defRPr>
      </a:lvl2pPr>
      <a:lvl3pPr marL="685800" indent="-228600" algn="l" defTabSz="914400" rtl="0" eaLnBrk="1" latinLnBrk="0" hangingPunct="1">
        <a:spcBef>
          <a:spcPts val="600"/>
        </a:spcBef>
        <a:buClr>
          <a:schemeClr val="tx2"/>
        </a:buClr>
        <a:buSzPct val="100000"/>
        <a:buFont typeface="Lucida Grande"/>
        <a:buChar char="-"/>
        <a:defRPr sz="1800" kern="1200">
          <a:solidFill>
            <a:schemeClr val="bg2">
              <a:lumMod val="50000"/>
            </a:schemeClr>
          </a:solidFill>
          <a:latin typeface="Arial" pitchFamily="34" charset="0"/>
          <a:ea typeface="+mn-ea"/>
          <a:cs typeface="Arial" pitchFamily="34" charset="0"/>
        </a:defRPr>
      </a:lvl3pPr>
      <a:lvl4pPr marL="914400" indent="-228600" algn="l" defTabSz="914400" rtl="0" eaLnBrk="1" latinLnBrk="0" hangingPunct="1">
        <a:spcBef>
          <a:spcPts val="600"/>
        </a:spcBef>
        <a:buClr>
          <a:schemeClr val="tx2"/>
        </a:buClr>
        <a:buSzPct val="50000"/>
        <a:buFont typeface="Wingdings" pitchFamily="2" charset="2"/>
        <a:buChar char=""/>
        <a:defRPr sz="1800" kern="1200" baseline="0">
          <a:solidFill>
            <a:schemeClr val="bg2">
              <a:lumMod val="50000"/>
            </a:schemeClr>
          </a:solidFill>
          <a:latin typeface="Arial" pitchFamily="34" charset="0"/>
          <a:ea typeface="+mn-ea"/>
          <a:cs typeface="Arial"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BDBDBD"/>
              </a:gs>
              <a:gs pos="35000">
                <a:schemeClr val="accent1">
                  <a:shade val="93000"/>
                  <a:satMod val="130000"/>
                </a:schemeClr>
              </a:gs>
              <a:gs pos="100000">
                <a:srgbClr val="F8F8F8"/>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8219067" y="282574"/>
            <a:ext cx="642097" cy="594360"/>
          </a:xfrm>
          <a:prstGeom prst="rect">
            <a:avLst/>
          </a:prstGeom>
          <a:solidFill>
            <a:srgbClr val="ED1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8" name="Rectangle 7"/>
          <p:cNvSpPr/>
          <p:nvPr/>
        </p:nvSpPr>
        <p:spPr>
          <a:xfrm>
            <a:off x="8068235" y="282574"/>
            <a:ext cx="85166" cy="13176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Placeholder 1"/>
          <p:cNvSpPr>
            <a:spLocks noGrp="1"/>
          </p:cNvSpPr>
          <p:nvPr>
            <p:ph type="title"/>
          </p:nvPr>
        </p:nvSpPr>
        <p:spPr>
          <a:xfrm>
            <a:off x="498474" y="282574"/>
            <a:ext cx="7556313" cy="1317626"/>
          </a:xfrm>
          <a:prstGeom prst="rect">
            <a:avLst/>
          </a:prstGeom>
        </p:spPr>
        <p:txBody>
          <a:bodyPr vert="horz" lIns="91440" tIns="45720" rIns="91440" bIns="45720" rtlCol="0" anchor="t" anchorCtr="0">
            <a:noAutofit/>
          </a:bodyPr>
          <a:lstStyle/>
          <a:p>
            <a:r>
              <a:rPr lang="en-US" dirty="0"/>
              <a:t>Click to edit Master title style</a:t>
            </a:r>
            <a:endParaRPr dirty="0"/>
          </a:p>
        </p:txBody>
      </p:sp>
      <p:sp>
        <p:nvSpPr>
          <p:cNvPr id="3" name="Text Placeholder 2"/>
          <p:cNvSpPr>
            <a:spLocks noGrp="1"/>
          </p:cNvSpPr>
          <p:nvPr>
            <p:ph type="body" idx="1"/>
          </p:nvPr>
        </p:nvSpPr>
        <p:spPr>
          <a:xfrm>
            <a:off x="498474" y="1752600"/>
            <a:ext cx="8354173" cy="441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226798" y="381000"/>
            <a:ext cx="609600" cy="365125"/>
          </a:xfrm>
          <a:prstGeom prst="rect">
            <a:avLst/>
          </a:prstGeom>
        </p:spPr>
        <p:txBody>
          <a:bodyPr vert="horz" lIns="91440" tIns="45720" rIns="91440" bIns="45720" rtlCol="0" anchor="ctr"/>
          <a:lstStyle>
            <a:lvl1pPr algn="ctr">
              <a:defRPr sz="1400" b="1">
                <a:solidFill>
                  <a:schemeClr val="bg1"/>
                </a:solidFill>
                <a:latin typeface="Times New Roman" pitchFamily="18" charset="0"/>
                <a:cs typeface="Times New Roman" pitchFamily="18" charset="0"/>
              </a:defRPr>
            </a:lvl1pPr>
          </a:lstStyle>
          <a:p>
            <a:fld id="{A9839A26-2E62-4332-8381-306FE67E17B4}" type="slidenum">
              <a:rPr lang="en-US" smtClean="0">
                <a:solidFill>
                  <a:prstClr val="white"/>
                </a:solidFill>
              </a:rPr>
              <a:pPr/>
              <a:t>‹#›</a:t>
            </a:fld>
            <a:endParaRPr lang="en-US" dirty="0">
              <a:solidFill>
                <a:prstClr val="white"/>
              </a:solidFill>
            </a:endParaRPr>
          </a:p>
        </p:txBody>
      </p:sp>
      <p:cxnSp>
        <p:nvCxnSpPr>
          <p:cNvPr id="10" name="Straight Connector 9"/>
          <p:cNvCxnSpPr/>
          <p:nvPr/>
        </p:nvCxnSpPr>
        <p:spPr>
          <a:xfrm>
            <a:off x="498474" y="6324600"/>
            <a:ext cx="8357616" cy="0"/>
          </a:xfrm>
          <a:prstGeom prst="line">
            <a:avLst/>
          </a:prstGeom>
          <a:ln>
            <a:solidFill>
              <a:srgbClr val="ED1C29"/>
            </a:solidFill>
          </a:ln>
        </p:spPr>
        <p:style>
          <a:lnRef idx="2">
            <a:schemeClr val="accent1"/>
          </a:lnRef>
          <a:fillRef idx="0">
            <a:schemeClr val="accent1"/>
          </a:fillRef>
          <a:effectRef idx="1">
            <a:schemeClr val="accent1"/>
          </a:effectRef>
          <a:fontRef idx="minor">
            <a:schemeClr val="tx1"/>
          </a:fontRef>
        </p:style>
      </p:cxnSp>
      <p:sp>
        <p:nvSpPr>
          <p:cNvPr id="11" name="Date Placeholder 3"/>
          <p:cNvSpPr>
            <a:spLocks noGrp="1"/>
          </p:cNvSpPr>
          <p:nvPr>
            <p:ph type="dt" sz="half" idx="2"/>
          </p:nvPr>
        </p:nvSpPr>
        <p:spPr>
          <a:xfrm>
            <a:off x="6719047" y="6423585"/>
            <a:ext cx="2133600" cy="365125"/>
          </a:xfrm>
          <a:prstGeom prst="rect">
            <a:avLst/>
          </a:prstGeom>
        </p:spPr>
        <p:txBody>
          <a:bodyPr vert="horz" lIns="91440" tIns="45720" rIns="91440" bIns="45720" rtlCol="0" anchor="ctr"/>
          <a:lstStyle>
            <a:lvl1pPr algn="r">
              <a:defRPr sz="1100" b="1">
                <a:solidFill>
                  <a:schemeClr val="tx1">
                    <a:lumMod val="75000"/>
                    <a:lumOff val="25000"/>
                  </a:schemeClr>
                </a:solidFill>
                <a:latin typeface="Times New Roman" pitchFamily="18" charset="0"/>
                <a:cs typeface="Times New Roman" pitchFamily="18" charset="0"/>
              </a:defRPr>
            </a:lvl1pPr>
          </a:lstStyle>
          <a:p>
            <a:r>
              <a:rPr lang="en-US" dirty="0">
                <a:solidFill>
                  <a:srgbClr val="292929">
                    <a:lumMod val="75000"/>
                    <a:lumOff val="25000"/>
                  </a:srgbClr>
                </a:solidFill>
              </a:rPr>
              <a:t>22-May-2017</a:t>
            </a:r>
          </a:p>
        </p:txBody>
      </p:sp>
      <p:sp>
        <p:nvSpPr>
          <p:cNvPr id="12" name="Footer Placeholder 4"/>
          <p:cNvSpPr>
            <a:spLocks noGrp="1"/>
          </p:cNvSpPr>
          <p:nvPr>
            <p:ph type="ftr" sz="quarter" idx="3"/>
          </p:nvPr>
        </p:nvSpPr>
        <p:spPr>
          <a:xfrm>
            <a:off x="498474" y="6423586"/>
            <a:ext cx="6054726" cy="366682"/>
          </a:xfrm>
          <a:prstGeom prst="rect">
            <a:avLst/>
          </a:prstGeom>
        </p:spPr>
        <p:txBody>
          <a:bodyPr vert="horz" lIns="91440" tIns="45720" rIns="91440" bIns="45720" rtlCol="0" anchor="ctr"/>
          <a:lstStyle>
            <a:lvl1pPr algn="l">
              <a:defRPr sz="1100">
                <a:solidFill>
                  <a:schemeClr val="tx1">
                    <a:lumMod val="75000"/>
                    <a:lumOff val="25000"/>
                  </a:schemeClr>
                </a:solidFill>
                <a:latin typeface="Times New Roman" pitchFamily="18" charset="0"/>
                <a:cs typeface="Times New Roman" pitchFamily="18" charset="0"/>
              </a:defRPr>
            </a:lvl1pPr>
          </a:lstStyle>
          <a:p>
            <a:r>
              <a:rPr lang="en-US" dirty="0">
                <a:solidFill>
                  <a:srgbClr val="292929">
                    <a:lumMod val="75000"/>
                    <a:lumOff val="25000"/>
                  </a:srgbClr>
                </a:solidFill>
              </a:rPr>
              <a:t>Center For Talent Reporting                                  www.centerfortalentreporting.org</a:t>
            </a:r>
          </a:p>
        </p:txBody>
      </p:sp>
      <p:pic>
        <p:nvPicPr>
          <p:cNvPr id="1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46991" y="983162"/>
            <a:ext cx="586249" cy="59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5" r:id="rId1"/>
  </p:sldLayoutIdLst>
  <p:hf hdr="0" dt="0"/>
  <p:txStyles>
    <p:titleStyle>
      <a:lvl1pPr algn="l" defTabSz="914400" rtl="0" eaLnBrk="1" latinLnBrk="0" hangingPunct="1">
        <a:spcBef>
          <a:spcPct val="0"/>
        </a:spcBef>
        <a:buNone/>
        <a:defRPr sz="3600" b="0" i="1" kern="1200">
          <a:solidFill>
            <a:srgbClr val="ED1C29"/>
          </a:solidFill>
          <a:latin typeface="Times New Roman" pitchFamily="18" charset="0"/>
          <a:ea typeface="+mj-ea"/>
          <a:cs typeface="Times New Roman" pitchFamily="18" charset="0"/>
        </a:defRPr>
      </a:lvl1pPr>
    </p:titleStyle>
    <p:bodyStyle>
      <a:lvl1pPr marL="228600" indent="-228600" algn="l" defTabSz="914400" rtl="0" eaLnBrk="1" latinLnBrk="0" hangingPunct="1">
        <a:spcBef>
          <a:spcPts val="2000"/>
        </a:spcBef>
        <a:buClr>
          <a:srgbClr val="ED1C29"/>
        </a:buClr>
        <a:buSzPct val="100000"/>
        <a:buFont typeface="Arial"/>
        <a:buChar char="•"/>
        <a:defRPr sz="2200" kern="1200">
          <a:solidFill>
            <a:schemeClr val="bg2">
              <a:lumMod val="50000"/>
            </a:schemeClr>
          </a:solidFill>
          <a:latin typeface="Arial" pitchFamily="34" charset="0"/>
          <a:ea typeface="+mn-ea"/>
          <a:cs typeface="Arial" pitchFamily="34" charset="0"/>
        </a:defRPr>
      </a:lvl1pPr>
      <a:lvl2pPr marL="457200" indent="-228600" algn="l" defTabSz="914400" rtl="0" eaLnBrk="1" latinLnBrk="0" hangingPunct="1">
        <a:spcBef>
          <a:spcPts val="600"/>
        </a:spcBef>
        <a:buClr>
          <a:schemeClr val="tx2"/>
        </a:buClr>
        <a:buSzPct val="100000"/>
        <a:buFont typeface="Lucida Grande"/>
        <a:buChar char="»"/>
        <a:defRPr sz="2000" kern="1200">
          <a:solidFill>
            <a:schemeClr val="bg2">
              <a:lumMod val="50000"/>
            </a:schemeClr>
          </a:solidFill>
          <a:latin typeface="Arial" pitchFamily="34" charset="0"/>
          <a:ea typeface="+mn-ea"/>
          <a:cs typeface="Arial" pitchFamily="34" charset="0"/>
        </a:defRPr>
      </a:lvl2pPr>
      <a:lvl3pPr marL="685800" indent="-228600" algn="l" defTabSz="914400" rtl="0" eaLnBrk="1" latinLnBrk="0" hangingPunct="1">
        <a:spcBef>
          <a:spcPts val="600"/>
        </a:spcBef>
        <a:buClr>
          <a:schemeClr val="tx2"/>
        </a:buClr>
        <a:buSzPct val="100000"/>
        <a:buFont typeface="Lucida Grande"/>
        <a:buChar char="-"/>
        <a:defRPr sz="1800" kern="1200">
          <a:solidFill>
            <a:schemeClr val="bg2">
              <a:lumMod val="50000"/>
            </a:schemeClr>
          </a:solidFill>
          <a:latin typeface="Arial" pitchFamily="34" charset="0"/>
          <a:ea typeface="+mn-ea"/>
          <a:cs typeface="Arial" pitchFamily="34" charset="0"/>
        </a:defRPr>
      </a:lvl3pPr>
      <a:lvl4pPr marL="914400" indent="-228600" algn="l" defTabSz="914400" rtl="0" eaLnBrk="1" latinLnBrk="0" hangingPunct="1">
        <a:spcBef>
          <a:spcPts val="600"/>
        </a:spcBef>
        <a:buClr>
          <a:schemeClr val="tx2"/>
        </a:buClr>
        <a:buSzPct val="50000"/>
        <a:buFont typeface="Wingdings" pitchFamily="2" charset="2"/>
        <a:buChar char=""/>
        <a:defRPr sz="1800" kern="1200" baseline="0">
          <a:solidFill>
            <a:schemeClr val="bg2">
              <a:lumMod val="50000"/>
            </a:schemeClr>
          </a:solidFill>
          <a:latin typeface="Arial" pitchFamily="34" charset="0"/>
          <a:ea typeface="+mn-ea"/>
          <a:cs typeface="Arial"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BDBDBD"/>
              </a:gs>
              <a:gs pos="35000">
                <a:schemeClr val="accent1">
                  <a:shade val="93000"/>
                  <a:satMod val="130000"/>
                </a:schemeClr>
              </a:gs>
              <a:gs pos="100000">
                <a:srgbClr val="F8F8F8"/>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8219067" y="282574"/>
            <a:ext cx="642097" cy="594360"/>
          </a:xfrm>
          <a:prstGeom prst="rect">
            <a:avLst/>
          </a:prstGeom>
          <a:solidFill>
            <a:srgbClr val="ED1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8" name="Rectangle 7"/>
          <p:cNvSpPr/>
          <p:nvPr/>
        </p:nvSpPr>
        <p:spPr>
          <a:xfrm>
            <a:off x="8068235" y="282574"/>
            <a:ext cx="85166" cy="13176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Placeholder 1"/>
          <p:cNvSpPr>
            <a:spLocks noGrp="1"/>
          </p:cNvSpPr>
          <p:nvPr>
            <p:ph type="title"/>
          </p:nvPr>
        </p:nvSpPr>
        <p:spPr>
          <a:xfrm>
            <a:off x="498474" y="282574"/>
            <a:ext cx="7556313" cy="1317626"/>
          </a:xfrm>
          <a:prstGeom prst="rect">
            <a:avLst/>
          </a:prstGeom>
        </p:spPr>
        <p:txBody>
          <a:bodyPr vert="horz" lIns="91440" tIns="45720" rIns="91440" bIns="45720" rtlCol="0" anchor="t" anchorCtr="0">
            <a:noAutofit/>
          </a:bodyPr>
          <a:lstStyle/>
          <a:p>
            <a:r>
              <a:rPr lang="en-US" dirty="0"/>
              <a:t>Click to edit Master title style</a:t>
            </a:r>
            <a:endParaRPr dirty="0"/>
          </a:p>
        </p:txBody>
      </p:sp>
      <p:sp>
        <p:nvSpPr>
          <p:cNvPr id="3" name="Text Placeholder 2"/>
          <p:cNvSpPr>
            <a:spLocks noGrp="1"/>
          </p:cNvSpPr>
          <p:nvPr>
            <p:ph type="body" idx="1"/>
          </p:nvPr>
        </p:nvSpPr>
        <p:spPr>
          <a:xfrm>
            <a:off x="498474" y="1752600"/>
            <a:ext cx="8354173" cy="441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226798" y="381000"/>
            <a:ext cx="609600" cy="365125"/>
          </a:xfrm>
          <a:prstGeom prst="rect">
            <a:avLst/>
          </a:prstGeom>
        </p:spPr>
        <p:txBody>
          <a:bodyPr vert="horz" lIns="91440" tIns="45720" rIns="91440" bIns="45720" rtlCol="0" anchor="ctr"/>
          <a:lstStyle>
            <a:lvl1pPr algn="ctr">
              <a:defRPr sz="1400" b="1">
                <a:solidFill>
                  <a:schemeClr val="bg1"/>
                </a:solidFill>
                <a:latin typeface="Times New Roman" pitchFamily="18" charset="0"/>
                <a:cs typeface="Times New Roman" pitchFamily="18" charset="0"/>
              </a:defRPr>
            </a:lvl1pPr>
          </a:lstStyle>
          <a:p>
            <a:fld id="{A9839A26-2E62-4332-8381-306FE67E17B4}" type="slidenum">
              <a:rPr lang="en-US" smtClean="0">
                <a:solidFill>
                  <a:prstClr val="white"/>
                </a:solidFill>
              </a:rPr>
              <a:pPr/>
              <a:t>‹#›</a:t>
            </a:fld>
            <a:endParaRPr lang="en-US" dirty="0">
              <a:solidFill>
                <a:prstClr val="white"/>
              </a:solidFill>
            </a:endParaRPr>
          </a:p>
        </p:txBody>
      </p:sp>
      <p:cxnSp>
        <p:nvCxnSpPr>
          <p:cNvPr id="10" name="Straight Connector 9"/>
          <p:cNvCxnSpPr/>
          <p:nvPr/>
        </p:nvCxnSpPr>
        <p:spPr>
          <a:xfrm>
            <a:off x="498474" y="6324600"/>
            <a:ext cx="8357616" cy="0"/>
          </a:xfrm>
          <a:prstGeom prst="line">
            <a:avLst/>
          </a:prstGeom>
          <a:ln>
            <a:solidFill>
              <a:srgbClr val="ED1C29"/>
            </a:solidFill>
          </a:ln>
        </p:spPr>
        <p:style>
          <a:lnRef idx="2">
            <a:schemeClr val="accent1"/>
          </a:lnRef>
          <a:fillRef idx="0">
            <a:schemeClr val="accent1"/>
          </a:fillRef>
          <a:effectRef idx="1">
            <a:schemeClr val="accent1"/>
          </a:effectRef>
          <a:fontRef idx="minor">
            <a:schemeClr val="tx1"/>
          </a:fontRef>
        </p:style>
      </p:cxnSp>
      <p:sp>
        <p:nvSpPr>
          <p:cNvPr id="11" name="Date Placeholder 3"/>
          <p:cNvSpPr>
            <a:spLocks noGrp="1"/>
          </p:cNvSpPr>
          <p:nvPr>
            <p:ph type="dt" sz="half" idx="2"/>
          </p:nvPr>
        </p:nvSpPr>
        <p:spPr>
          <a:xfrm>
            <a:off x="6719047" y="6423585"/>
            <a:ext cx="2133600" cy="365125"/>
          </a:xfrm>
          <a:prstGeom prst="rect">
            <a:avLst/>
          </a:prstGeom>
        </p:spPr>
        <p:txBody>
          <a:bodyPr vert="horz" lIns="91440" tIns="45720" rIns="91440" bIns="45720" rtlCol="0" anchor="ctr"/>
          <a:lstStyle>
            <a:lvl1pPr algn="r">
              <a:defRPr sz="1100" b="1">
                <a:solidFill>
                  <a:schemeClr val="tx1">
                    <a:lumMod val="75000"/>
                    <a:lumOff val="25000"/>
                  </a:schemeClr>
                </a:solidFill>
                <a:latin typeface="Times New Roman" pitchFamily="18" charset="0"/>
                <a:cs typeface="Times New Roman" pitchFamily="18" charset="0"/>
              </a:defRPr>
            </a:lvl1pPr>
          </a:lstStyle>
          <a:p>
            <a:r>
              <a:rPr lang="en-US" dirty="0">
                <a:solidFill>
                  <a:srgbClr val="292929">
                    <a:lumMod val="75000"/>
                    <a:lumOff val="25000"/>
                  </a:srgbClr>
                </a:solidFill>
              </a:rPr>
              <a:t>22-May-2017</a:t>
            </a:r>
          </a:p>
        </p:txBody>
      </p:sp>
      <p:sp>
        <p:nvSpPr>
          <p:cNvPr id="12" name="Footer Placeholder 4"/>
          <p:cNvSpPr>
            <a:spLocks noGrp="1"/>
          </p:cNvSpPr>
          <p:nvPr>
            <p:ph type="ftr" sz="quarter" idx="3"/>
          </p:nvPr>
        </p:nvSpPr>
        <p:spPr>
          <a:xfrm>
            <a:off x="498474" y="6423586"/>
            <a:ext cx="6054726" cy="366682"/>
          </a:xfrm>
          <a:prstGeom prst="rect">
            <a:avLst/>
          </a:prstGeom>
        </p:spPr>
        <p:txBody>
          <a:bodyPr vert="horz" lIns="91440" tIns="45720" rIns="91440" bIns="45720" rtlCol="0" anchor="ctr"/>
          <a:lstStyle>
            <a:lvl1pPr algn="l">
              <a:defRPr sz="1100">
                <a:solidFill>
                  <a:schemeClr val="tx1">
                    <a:lumMod val="75000"/>
                    <a:lumOff val="25000"/>
                  </a:schemeClr>
                </a:solidFill>
                <a:latin typeface="Times New Roman" pitchFamily="18" charset="0"/>
                <a:cs typeface="Times New Roman" pitchFamily="18" charset="0"/>
              </a:defRPr>
            </a:lvl1pPr>
          </a:lstStyle>
          <a:p>
            <a:r>
              <a:rPr lang="en-US" dirty="0">
                <a:solidFill>
                  <a:srgbClr val="292929">
                    <a:lumMod val="75000"/>
                    <a:lumOff val="25000"/>
                  </a:srgbClr>
                </a:solidFill>
              </a:rPr>
              <a:t>Center For Talent Reporting                                  www.centerfortalentreporting.org</a:t>
            </a:r>
          </a:p>
        </p:txBody>
      </p:sp>
      <p:pic>
        <p:nvPicPr>
          <p:cNvPr id="1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46991" y="983162"/>
            <a:ext cx="586249" cy="59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7" r:id="rId1"/>
  </p:sldLayoutIdLst>
  <p:hf hdr="0" dt="0"/>
  <p:txStyles>
    <p:titleStyle>
      <a:lvl1pPr algn="l" defTabSz="914400" rtl="0" eaLnBrk="1" latinLnBrk="0" hangingPunct="1">
        <a:spcBef>
          <a:spcPct val="0"/>
        </a:spcBef>
        <a:buNone/>
        <a:defRPr sz="3600" b="0" i="1" kern="1200">
          <a:solidFill>
            <a:srgbClr val="ED1C29"/>
          </a:solidFill>
          <a:latin typeface="Times New Roman" pitchFamily="18" charset="0"/>
          <a:ea typeface="+mj-ea"/>
          <a:cs typeface="Times New Roman" pitchFamily="18" charset="0"/>
        </a:defRPr>
      </a:lvl1pPr>
    </p:titleStyle>
    <p:bodyStyle>
      <a:lvl1pPr marL="228600" indent="-228600" algn="l" defTabSz="914400" rtl="0" eaLnBrk="1" latinLnBrk="0" hangingPunct="1">
        <a:spcBef>
          <a:spcPts val="2000"/>
        </a:spcBef>
        <a:buClr>
          <a:srgbClr val="ED1C29"/>
        </a:buClr>
        <a:buSzPct val="100000"/>
        <a:buFont typeface="Arial"/>
        <a:buChar char="•"/>
        <a:defRPr sz="2200" kern="1200">
          <a:solidFill>
            <a:schemeClr val="bg2">
              <a:lumMod val="50000"/>
            </a:schemeClr>
          </a:solidFill>
          <a:latin typeface="Arial" pitchFamily="34" charset="0"/>
          <a:ea typeface="+mn-ea"/>
          <a:cs typeface="Arial" pitchFamily="34" charset="0"/>
        </a:defRPr>
      </a:lvl1pPr>
      <a:lvl2pPr marL="457200" indent="-228600" algn="l" defTabSz="914400" rtl="0" eaLnBrk="1" latinLnBrk="0" hangingPunct="1">
        <a:spcBef>
          <a:spcPts val="600"/>
        </a:spcBef>
        <a:buClr>
          <a:schemeClr val="tx2"/>
        </a:buClr>
        <a:buSzPct val="100000"/>
        <a:buFont typeface="Lucida Grande"/>
        <a:buChar char="»"/>
        <a:defRPr sz="2000" kern="1200">
          <a:solidFill>
            <a:schemeClr val="bg2">
              <a:lumMod val="50000"/>
            </a:schemeClr>
          </a:solidFill>
          <a:latin typeface="Arial" pitchFamily="34" charset="0"/>
          <a:ea typeface="+mn-ea"/>
          <a:cs typeface="Arial" pitchFamily="34" charset="0"/>
        </a:defRPr>
      </a:lvl2pPr>
      <a:lvl3pPr marL="685800" indent="-228600" algn="l" defTabSz="914400" rtl="0" eaLnBrk="1" latinLnBrk="0" hangingPunct="1">
        <a:spcBef>
          <a:spcPts val="600"/>
        </a:spcBef>
        <a:buClr>
          <a:schemeClr val="tx2"/>
        </a:buClr>
        <a:buSzPct val="100000"/>
        <a:buFont typeface="Lucida Grande"/>
        <a:buChar char="-"/>
        <a:defRPr sz="1800" kern="1200">
          <a:solidFill>
            <a:schemeClr val="bg2">
              <a:lumMod val="50000"/>
            </a:schemeClr>
          </a:solidFill>
          <a:latin typeface="Arial" pitchFamily="34" charset="0"/>
          <a:ea typeface="+mn-ea"/>
          <a:cs typeface="Arial" pitchFamily="34" charset="0"/>
        </a:defRPr>
      </a:lvl3pPr>
      <a:lvl4pPr marL="914400" indent="-228600" algn="l" defTabSz="914400" rtl="0" eaLnBrk="1" latinLnBrk="0" hangingPunct="1">
        <a:spcBef>
          <a:spcPts val="600"/>
        </a:spcBef>
        <a:buClr>
          <a:schemeClr val="tx2"/>
        </a:buClr>
        <a:buSzPct val="50000"/>
        <a:buFont typeface="Wingdings" pitchFamily="2" charset="2"/>
        <a:buChar char=""/>
        <a:defRPr sz="1800" kern="1200" baseline="0">
          <a:solidFill>
            <a:schemeClr val="bg2">
              <a:lumMod val="50000"/>
            </a:schemeClr>
          </a:solidFill>
          <a:latin typeface="Arial" pitchFamily="34" charset="0"/>
          <a:ea typeface="+mn-ea"/>
          <a:cs typeface="Arial"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BDBDBD"/>
              </a:gs>
              <a:gs pos="35000">
                <a:schemeClr val="accent1">
                  <a:shade val="93000"/>
                  <a:satMod val="130000"/>
                </a:schemeClr>
              </a:gs>
              <a:gs pos="100000">
                <a:srgbClr val="F8F8F8"/>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8219067" y="282574"/>
            <a:ext cx="642097" cy="594360"/>
          </a:xfrm>
          <a:prstGeom prst="rect">
            <a:avLst/>
          </a:prstGeom>
          <a:solidFill>
            <a:srgbClr val="ED1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8" name="Rectangle 7"/>
          <p:cNvSpPr/>
          <p:nvPr/>
        </p:nvSpPr>
        <p:spPr>
          <a:xfrm>
            <a:off x="8068235" y="282574"/>
            <a:ext cx="85166" cy="13176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Placeholder 1"/>
          <p:cNvSpPr>
            <a:spLocks noGrp="1"/>
          </p:cNvSpPr>
          <p:nvPr>
            <p:ph type="title"/>
          </p:nvPr>
        </p:nvSpPr>
        <p:spPr>
          <a:xfrm>
            <a:off x="498474" y="282574"/>
            <a:ext cx="7556313" cy="1317626"/>
          </a:xfrm>
          <a:prstGeom prst="rect">
            <a:avLst/>
          </a:prstGeom>
        </p:spPr>
        <p:txBody>
          <a:bodyPr vert="horz" lIns="91440" tIns="45720" rIns="91440" bIns="45720" rtlCol="0" anchor="t" anchorCtr="0">
            <a:noAutofit/>
          </a:bodyPr>
          <a:lstStyle/>
          <a:p>
            <a:r>
              <a:rPr lang="en-US" dirty="0"/>
              <a:t>Click to edit Master title style</a:t>
            </a:r>
            <a:endParaRPr dirty="0"/>
          </a:p>
        </p:txBody>
      </p:sp>
      <p:sp>
        <p:nvSpPr>
          <p:cNvPr id="3" name="Text Placeholder 2"/>
          <p:cNvSpPr>
            <a:spLocks noGrp="1"/>
          </p:cNvSpPr>
          <p:nvPr>
            <p:ph type="body" idx="1"/>
          </p:nvPr>
        </p:nvSpPr>
        <p:spPr>
          <a:xfrm>
            <a:off x="498474" y="1752600"/>
            <a:ext cx="8354173" cy="441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226798" y="381000"/>
            <a:ext cx="609600" cy="365125"/>
          </a:xfrm>
          <a:prstGeom prst="rect">
            <a:avLst/>
          </a:prstGeom>
        </p:spPr>
        <p:txBody>
          <a:bodyPr vert="horz" lIns="91440" tIns="45720" rIns="91440" bIns="45720" rtlCol="0" anchor="ctr"/>
          <a:lstStyle>
            <a:lvl1pPr algn="ctr">
              <a:defRPr sz="1400" b="1">
                <a:solidFill>
                  <a:schemeClr val="bg1"/>
                </a:solidFill>
                <a:latin typeface="Times New Roman" pitchFamily="18" charset="0"/>
                <a:cs typeface="Times New Roman" pitchFamily="18" charset="0"/>
              </a:defRPr>
            </a:lvl1pPr>
          </a:lstStyle>
          <a:p>
            <a:fld id="{A9839A26-2E62-4332-8381-306FE67E17B4}" type="slidenum">
              <a:rPr lang="en-US" smtClean="0">
                <a:solidFill>
                  <a:prstClr val="white"/>
                </a:solidFill>
              </a:rPr>
              <a:pPr/>
              <a:t>‹#›</a:t>
            </a:fld>
            <a:endParaRPr lang="en-US" dirty="0">
              <a:solidFill>
                <a:prstClr val="white"/>
              </a:solidFill>
            </a:endParaRPr>
          </a:p>
        </p:txBody>
      </p:sp>
      <p:cxnSp>
        <p:nvCxnSpPr>
          <p:cNvPr id="10" name="Straight Connector 9"/>
          <p:cNvCxnSpPr/>
          <p:nvPr/>
        </p:nvCxnSpPr>
        <p:spPr>
          <a:xfrm>
            <a:off x="498474" y="6324600"/>
            <a:ext cx="8357616" cy="0"/>
          </a:xfrm>
          <a:prstGeom prst="line">
            <a:avLst/>
          </a:prstGeom>
          <a:ln>
            <a:solidFill>
              <a:srgbClr val="ED1C29"/>
            </a:solidFill>
          </a:ln>
        </p:spPr>
        <p:style>
          <a:lnRef idx="2">
            <a:schemeClr val="accent1"/>
          </a:lnRef>
          <a:fillRef idx="0">
            <a:schemeClr val="accent1"/>
          </a:fillRef>
          <a:effectRef idx="1">
            <a:schemeClr val="accent1"/>
          </a:effectRef>
          <a:fontRef idx="minor">
            <a:schemeClr val="tx1"/>
          </a:fontRef>
        </p:style>
      </p:cxnSp>
      <p:sp>
        <p:nvSpPr>
          <p:cNvPr id="11" name="Date Placeholder 3"/>
          <p:cNvSpPr>
            <a:spLocks noGrp="1"/>
          </p:cNvSpPr>
          <p:nvPr>
            <p:ph type="dt" sz="half" idx="2"/>
          </p:nvPr>
        </p:nvSpPr>
        <p:spPr>
          <a:xfrm>
            <a:off x="6719047" y="6423585"/>
            <a:ext cx="2133600" cy="365125"/>
          </a:xfrm>
          <a:prstGeom prst="rect">
            <a:avLst/>
          </a:prstGeom>
        </p:spPr>
        <p:txBody>
          <a:bodyPr vert="horz" lIns="91440" tIns="45720" rIns="91440" bIns="45720" rtlCol="0" anchor="ctr"/>
          <a:lstStyle>
            <a:lvl1pPr algn="r">
              <a:defRPr sz="1100" b="1">
                <a:solidFill>
                  <a:schemeClr val="tx1">
                    <a:lumMod val="75000"/>
                    <a:lumOff val="25000"/>
                  </a:schemeClr>
                </a:solidFill>
                <a:latin typeface="Times New Roman" pitchFamily="18" charset="0"/>
                <a:cs typeface="Times New Roman" pitchFamily="18" charset="0"/>
              </a:defRPr>
            </a:lvl1pPr>
          </a:lstStyle>
          <a:p>
            <a:r>
              <a:rPr lang="en-US" dirty="0">
                <a:solidFill>
                  <a:srgbClr val="292929">
                    <a:lumMod val="75000"/>
                    <a:lumOff val="25000"/>
                  </a:srgbClr>
                </a:solidFill>
              </a:rPr>
              <a:t>22-May-2017</a:t>
            </a:r>
          </a:p>
        </p:txBody>
      </p:sp>
      <p:sp>
        <p:nvSpPr>
          <p:cNvPr id="12" name="Footer Placeholder 4"/>
          <p:cNvSpPr>
            <a:spLocks noGrp="1"/>
          </p:cNvSpPr>
          <p:nvPr>
            <p:ph type="ftr" sz="quarter" idx="3"/>
          </p:nvPr>
        </p:nvSpPr>
        <p:spPr>
          <a:xfrm>
            <a:off x="498474" y="6423586"/>
            <a:ext cx="6054726" cy="366682"/>
          </a:xfrm>
          <a:prstGeom prst="rect">
            <a:avLst/>
          </a:prstGeom>
        </p:spPr>
        <p:txBody>
          <a:bodyPr vert="horz" lIns="91440" tIns="45720" rIns="91440" bIns="45720" rtlCol="0" anchor="ctr"/>
          <a:lstStyle>
            <a:lvl1pPr algn="l">
              <a:defRPr sz="1100">
                <a:solidFill>
                  <a:schemeClr val="tx1">
                    <a:lumMod val="75000"/>
                    <a:lumOff val="25000"/>
                  </a:schemeClr>
                </a:solidFill>
                <a:latin typeface="Times New Roman" pitchFamily="18" charset="0"/>
                <a:cs typeface="Times New Roman" pitchFamily="18" charset="0"/>
              </a:defRPr>
            </a:lvl1pPr>
          </a:lstStyle>
          <a:p>
            <a:r>
              <a:rPr lang="en-US" dirty="0">
                <a:solidFill>
                  <a:srgbClr val="292929">
                    <a:lumMod val="75000"/>
                    <a:lumOff val="25000"/>
                  </a:srgbClr>
                </a:solidFill>
              </a:rPr>
              <a:t>Center For Talent Reporting                                  www.centerfortalentreporting.org</a:t>
            </a:r>
          </a:p>
        </p:txBody>
      </p:sp>
      <p:pic>
        <p:nvPicPr>
          <p:cNvPr id="15"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246991" y="983162"/>
            <a:ext cx="586249" cy="59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7" r:id="rId3"/>
    <p:sldLayoutId id="2147483679" r:id="rId4"/>
  </p:sldLayoutIdLst>
  <p:hf hdr="0" dt="0"/>
  <p:txStyles>
    <p:titleStyle>
      <a:lvl1pPr algn="l" defTabSz="914400" rtl="0" eaLnBrk="1" latinLnBrk="0" hangingPunct="1">
        <a:spcBef>
          <a:spcPct val="0"/>
        </a:spcBef>
        <a:buNone/>
        <a:defRPr sz="3600" b="0" i="1" kern="1200">
          <a:solidFill>
            <a:srgbClr val="ED1C29"/>
          </a:solidFill>
          <a:latin typeface="Times New Roman" pitchFamily="18" charset="0"/>
          <a:ea typeface="+mj-ea"/>
          <a:cs typeface="Times New Roman" pitchFamily="18" charset="0"/>
        </a:defRPr>
      </a:lvl1pPr>
    </p:titleStyle>
    <p:bodyStyle>
      <a:lvl1pPr marL="228600" indent="-228600" algn="l" defTabSz="914400" rtl="0" eaLnBrk="1" latinLnBrk="0" hangingPunct="1">
        <a:spcBef>
          <a:spcPts val="2000"/>
        </a:spcBef>
        <a:buClr>
          <a:srgbClr val="ED1C29"/>
        </a:buClr>
        <a:buSzPct val="100000"/>
        <a:buFont typeface="Arial"/>
        <a:buChar char="•"/>
        <a:defRPr sz="2200" kern="1200">
          <a:solidFill>
            <a:schemeClr val="bg2">
              <a:lumMod val="50000"/>
            </a:schemeClr>
          </a:solidFill>
          <a:latin typeface="Arial" pitchFamily="34" charset="0"/>
          <a:ea typeface="+mn-ea"/>
          <a:cs typeface="Arial" pitchFamily="34" charset="0"/>
        </a:defRPr>
      </a:lvl1pPr>
      <a:lvl2pPr marL="457200" indent="-228600" algn="l" defTabSz="914400" rtl="0" eaLnBrk="1" latinLnBrk="0" hangingPunct="1">
        <a:spcBef>
          <a:spcPts val="600"/>
        </a:spcBef>
        <a:buClr>
          <a:schemeClr val="tx2"/>
        </a:buClr>
        <a:buSzPct val="100000"/>
        <a:buFont typeface="Lucida Grande"/>
        <a:buChar char="»"/>
        <a:defRPr sz="2000" kern="1200">
          <a:solidFill>
            <a:schemeClr val="bg2">
              <a:lumMod val="50000"/>
            </a:schemeClr>
          </a:solidFill>
          <a:latin typeface="Arial" pitchFamily="34" charset="0"/>
          <a:ea typeface="+mn-ea"/>
          <a:cs typeface="Arial" pitchFamily="34" charset="0"/>
        </a:defRPr>
      </a:lvl2pPr>
      <a:lvl3pPr marL="685800" indent="-228600" algn="l" defTabSz="914400" rtl="0" eaLnBrk="1" latinLnBrk="0" hangingPunct="1">
        <a:spcBef>
          <a:spcPts val="600"/>
        </a:spcBef>
        <a:buClr>
          <a:schemeClr val="tx2"/>
        </a:buClr>
        <a:buSzPct val="100000"/>
        <a:buFont typeface="Lucida Grande"/>
        <a:buChar char="-"/>
        <a:defRPr sz="1800" kern="1200">
          <a:solidFill>
            <a:schemeClr val="bg2">
              <a:lumMod val="50000"/>
            </a:schemeClr>
          </a:solidFill>
          <a:latin typeface="Arial" pitchFamily="34" charset="0"/>
          <a:ea typeface="+mn-ea"/>
          <a:cs typeface="Arial" pitchFamily="34" charset="0"/>
        </a:defRPr>
      </a:lvl3pPr>
      <a:lvl4pPr marL="914400" indent="-228600" algn="l" defTabSz="914400" rtl="0" eaLnBrk="1" latinLnBrk="0" hangingPunct="1">
        <a:spcBef>
          <a:spcPts val="600"/>
        </a:spcBef>
        <a:buClr>
          <a:schemeClr val="tx2"/>
        </a:buClr>
        <a:buSzPct val="50000"/>
        <a:buFont typeface="Wingdings" pitchFamily="2" charset="2"/>
        <a:buChar char=""/>
        <a:defRPr sz="1800" kern="1200" baseline="0">
          <a:solidFill>
            <a:schemeClr val="bg2">
              <a:lumMod val="50000"/>
            </a:schemeClr>
          </a:solidFill>
          <a:latin typeface="Arial" pitchFamily="34" charset="0"/>
          <a:ea typeface="+mn-ea"/>
          <a:cs typeface="Arial"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Excel_Worksheet1.xlsx"/><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2.xlsx"/><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caveolearning.com/" TargetMode="Externa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amazon.com/Measurement-Demystified-Creating-Analytics-Reporting/dp/1950496899/ref=sr_1_1?crid=TMTOJ0Y9EA3K&amp;dchild=1&amp;keywords=measurement+demystified&amp;qid=1605377474&amp;sprefix=measureemnt+demys%2Caps%2C186&amp;sr=8-1" TargetMode="Externa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hyperlink" Target="mailto:Avance@CenterforTalentReporting.org"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3810000" cy="2319866"/>
          </a:xfrm>
        </p:spPr>
        <p:txBody>
          <a:bodyPr>
            <a:noAutofit/>
          </a:bodyPr>
          <a:lstStyle/>
          <a:p>
            <a:r>
              <a:rPr lang="en-US" sz="4800" b="1" dirty="0"/>
              <a:t>Creating Plan Numbers</a:t>
            </a:r>
            <a:br>
              <a:rPr lang="en-US" sz="4400" b="1" dirty="0"/>
            </a:br>
            <a:br>
              <a:rPr lang="en-US" sz="4400" b="1" dirty="0"/>
            </a:br>
            <a:br>
              <a:rPr lang="en-US" sz="4000" b="1" dirty="0"/>
            </a:br>
            <a:br>
              <a:rPr lang="en-US" sz="4000" b="1" dirty="0"/>
            </a:br>
            <a:r>
              <a:rPr lang="en-US" sz="2400" b="1" dirty="0"/>
              <a:t>#7 in the Nine-part Series</a:t>
            </a:r>
            <a:endParaRPr lang="en-US" sz="2400" dirty="0"/>
          </a:p>
        </p:txBody>
      </p:sp>
      <p:sp>
        <p:nvSpPr>
          <p:cNvPr id="3" name="Subtitle 2"/>
          <p:cNvSpPr>
            <a:spLocks noGrp="1"/>
          </p:cNvSpPr>
          <p:nvPr>
            <p:ph type="subTitle" idx="1"/>
          </p:nvPr>
        </p:nvSpPr>
        <p:spPr>
          <a:xfrm>
            <a:off x="4800600" y="4953000"/>
            <a:ext cx="4038600" cy="1219200"/>
          </a:xfrm>
        </p:spPr>
        <p:txBody>
          <a:bodyPr>
            <a:noAutofit/>
          </a:bodyPr>
          <a:lstStyle/>
          <a:p>
            <a:r>
              <a:rPr lang="en-US" sz="2400" b="1" dirty="0">
                <a:solidFill>
                  <a:schemeClr val="tx1">
                    <a:lumMod val="90000"/>
                    <a:lumOff val="10000"/>
                  </a:schemeClr>
                </a:solidFill>
              </a:rPr>
              <a:t>David Vance</a:t>
            </a:r>
          </a:p>
          <a:p>
            <a:r>
              <a:rPr lang="en-US" sz="2400" b="1" dirty="0">
                <a:solidFill>
                  <a:schemeClr val="tx1">
                    <a:lumMod val="90000"/>
                    <a:lumOff val="10000"/>
                  </a:schemeClr>
                </a:solidFill>
              </a:rPr>
              <a:t>Executive Director</a:t>
            </a:r>
          </a:p>
        </p:txBody>
      </p:sp>
      <p:sp>
        <p:nvSpPr>
          <p:cNvPr id="6" name="Title 1"/>
          <p:cNvSpPr txBox="1">
            <a:spLocks/>
          </p:cNvSpPr>
          <p:nvPr/>
        </p:nvSpPr>
        <p:spPr>
          <a:xfrm>
            <a:off x="533400" y="3124200"/>
            <a:ext cx="3657600" cy="6858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0" kern="1200">
                <a:solidFill>
                  <a:schemeClr val="bg1"/>
                </a:solidFill>
                <a:latin typeface="Calibri"/>
                <a:ea typeface="+mj-ea"/>
                <a:cs typeface="Calibri"/>
              </a:defRPr>
            </a:lvl1pPr>
          </a:lstStyle>
          <a:p>
            <a:endParaRPr lang="en-US" sz="20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65886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Setting Plans for Outcome Measures</a:t>
            </a:r>
          </a:p>
        </p:txBody>
      </p:sp>
    </p:spTree>
    <p:extLst>
      <p:ext uri="{BB962C8B-B14F-4D97-AF65-F5344CB8AC3E}">
        <p14:creationId xmlns:p14="http://schemas.microsoft.com/office/powerpoint/2010/main" val="581978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Outcome Measures</a:t>
            </a:r>
          </a:p>
        </p:txBody>
      </p:sp>
      <p:sp>
        <p:nvSpPr>
          <p:cNvPr id="7" name="Content Placeholder 6"/>
          <p:cNvSpPr>
            <a:spLocks noGrp="1"/>
          </p:cNvSpPr>
          <p:nvPr>
            <p:ph idx="1"/>
          </p:nvPr>
        </p:nvSpPr>
        <p:spPr>
          <a:xfrm>
            <a:off x="637427" y="1447800"/>
            <a:ext cx="8354173" cy="4724400"/>
          </a:xfrm>
        </p:spPr>
        <p:txBody>
          <a:bodyPr/>
          <a:lstStyle/>
          <a:p>
            <a:r>
              <a:rPr lang="en-US" sz="2000" dirty="0"/>
              <a:t>One of the most difficult aspects of TDRp</a:t>
            </a:r>
          </a:p>
          <a:p>
            <a:pPr lvl="1"/>
            <a:r>
              <a:rPr lang="en-US" sz="1600" dirty="0"/>
              <a:t>One of the most important if L&amp;D or HR is to be a true business partner delivering bottom line value to the organization</a:t>
            </a:r>
          </a:p>
          <a:p>
            <a:pPr lvl="1"/>
            <a:r>
              <a:rPr lang="en-US" sz="1600" dirty="0"/>
              <a:t>Absolutely essential to determine level of effort and timing</a:t>
            </a:r>
          </a:p>
          <a:p>
            <a:pPr lvl="1"/>
            <a:r>
              <a:rPr lang="en-US" sz="1600" dirty="0"/>
              <a:t>Without it, how does anyone know…</a:t>
            </a:r>
          </a:p>
          <a:p>
            <a:pPr lvl="2"/>
            <a:r>
              <a:rPr lang="en-US" sz="1400" dirty="0"/>
              <a:t>If the initiative is worth doing?</a:t>
            </a:r>
          </a:p>
          <a:p>
            <a:pPr lvl="2"/>
            <a:r>
              <a:rPr lang="en-US" sz="1400" dirty="0"/>
              <a:t>What the target or plan should be for the initiative?</a:t>
            </a:r>
          </a:p>
          <a:p>
            <a:pPr lvl="2"/>
            <a:r>
              <a:rPr lang="en-US" sz="1400" dirty="0"/>
              <a:t>If the initiative was or was not successful?</a:t>
            </a:r>
          </a:p>
          <a:p>
            <a:r>
              <a:rPr lang="en-US" sz="1800" dirty="0"/>
              <a:t>Ideally, the outcome measure will be the planned                                         isolated impact of the L&amp;D or HR initiative on the company goal</a:t>
            </a:r>
          </a:p>
          <a:p>
            <a:pPr lvl="1"/>
            <a:r>
              <a:rPr lang="en-US" sz="1600" dirty="0"/>
              <a:t>May be quantitative or qualitative</a:t>
            </a:r>
          </a:p>
          <a:p>
            <a:r>
              <a:rPr lang="en-US" sz="1800" b="1" dirty="0"/>
              <a:t>Think of this as a business planning exercise</a:t>
            </a:r>
          </a:p>
        </p:txBody>
      </p:sp>
      <p:pic>
        <p:nvPicPr>
          <p:cNvPr id="8" name="Picture 1" descr="\\1dc\emeafiles\Basildon Departments\Merchant Acquiring Business Development\Learning &amp; Development\Images\Sharepoint photos\Sales Academy -On Target.jpg"/>
          <p:cNvPicPr>
            <a:picLocks noChangeAspect="1" noChangeArrowheads="1"/>
          </p:cNvPicPr>
          <p:nvPr/>
        </p:nvPicPr>
        <p:blipFill rotWithShape="1">
          <a:blip r:embed="rId3" cstate="print"/>
          <a:srcRect/>
          <a:stretch/>
        </p:blipFill>
        <p:spPr bwMode="auto">
          <a:xfrm flipH="1">
            <a:off x="6934200" y="2514600"/>
            <a:ext cx="1786270" cy="1731911"/>
          </a:xfrm>
          <a:prstGeom prst="rect">
            <a:avLst/>
          </a:prstGeom>
          <a:noFill/>
          <a:effectLst/>
          <a:scene3d>
            <a:camera prst="orthographicFront">
              <a:rot lat="21299999" lon="0" rev="10799999"/>
            </a:camera>
            <a:lightRig rig="threePt" dir="t"/>
          </a:scene3d>
        </p:spPr>
      </p:pic>
    </p:spTree>
    <p:extLst>
      <p:ext uri="{BB962C8B-B14F-4D97-AF65-F5344CB8AC3E}">
        <p14:creationId xmlns:p14="http://schemas.microsoft.com/office/powerpoint/2010/main" val="4147217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2057400"/>
            <a:ext cx="8354173" cy="4114800"/>
          </a:xfrm>
        </p:spPr>
        <p:txBody>
          <a:bodyPr>
            <a:normAutofit/>
          </a:bodyPr>
          <a:lstStyle/>
          <a:p>
            <a:pPr lvl="1"/>
            <a:r>
              <a:rPr lang="en-US" dirty="0"/>
              <a:t>The business goal is a 10% increase in sales for next year</a:t>
            </a:r>
          </a:p>
          <a:p>
            <a:pPr lvl="1"/>
            <a:r>
              <a:rPr lang="en-US" dirty="0"/>
              <a:t>L&amp;D and the goal owner agree training could help achieve the 10% increase</a:t>
            </a:r>
          </a:p>
          <a:p>
            <a:pPr lvl="1"/>
            <a:r>
              <a:rPr lang="en-US" dirty="0"/>
              <a:t>Specific programs, target audiences, completion dates are agreed</a:t>
            </a:r>
          </a:p>
          <a:p>
            <a:pPr lvl="1"/>
            <a:r>
              <a:rPr lang="en-US" dirty="0"/>
              <a:t>What portion of the 10% increase might reasonably come from this agreed-upon program?</a:t>
            </a:r>
          </a:p>
          <a:p>
            <a:pPr lvl="2"/>
            <a:r>
              <a:rPr lang="en-US" dirty="0"/>
              <a:t>Most, some, a little =&gt; qualitative impact (high, medium, low)</a:t>
            </a:r>
          </a:p>
          <a:p>
            <a:pPr lvl="3"/>
            <a:r>
              <a:rPr lang="en-US" dirty="0"/>
              <a:t>If High, then the expected isolated impact of sales training on the goal will be </a:t>
            </a:r>
            <a:r>
              <a:rPr lang="en-US" b="1" dirty="0"/>
              <a:t>High</a:t>
            </a:r>
          </a:p>
          <a:p>
            <a:pPr lvl="2"/>
            <a:r>
              <a:rPr lang="en-US" dirty="0"/>
              <a:t>A percentage like 20% =&gt; quantitative impact</a:t>
            </a:r>
          </a:p>
          <a:p>
            <a:pPr lvl="3"/>
            <a:r>
              <a:rPr lang="en-US" dirty="0"/>
              <a:t>If 20%, then the expected isolated impact of sales training on the goal is 20% x 10% = </a:t>
            </a:r>
            <a:r>
              <a:rPr lang="en-US" b="1" dirty="0"/>
              <a:t>2% increase in sales due to training</a:t>
            </a:r>
          </a:p>
        </p:txBody>
      </p:sp>
      <p:sp>
        <p:nvSpPr>
          <p:cNvPr id="2" name="Title 1"/>
          <p:cNvSpPr>
            <a:spLocks noGrp="1"/>
          </p:cNvSpPr>
          <p:nvPr>
            <p:ph type="title"/>
          </p:nvPr>
        </p:nvSpPr>
        <p:spPr/>
        <p:txBody>
          <a:bodyPr>
            <a:normAutofit/>
          </a:bodyPr>
          <a:lstStyle/>
          <a:p>
            <a:r>
              <a:rPr lang="en-US" dirty="0"/>
              <a:t>What We Mean by Isolated Impact</a:t>
            </a:r>
          </a:p>
        </p:txBody>
      </p:sp>
    </p:spTree>
    <p:extLst>
      <p:ext uri="{BB962C8B-B14F-4D97-AF65-F5344CB8AC3E}">
        <p14:creationId xmlns:p14="http://schemas.microsoft.com/office/powerpoint/2010/main" val="4029818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556313" cy="990600"/>
          </a:xfrm>
        </p:spPr>
        <p:txBody>
          <a:bodyPr/>
          <a:lstStyle/>
          <a:p>
            <a:r>
              <a:rPr lang="en-US" dirty="0"/>
              <a:t>Program Report for L&amp;D</a:t>
            </a:r>
            <a:br>
              <a:rPr lang="en-US" dirty="0"/>
            </a:br>
            <a:r>
              <a:rPr lang="en-US" sz="2400" dirty="0"/>
              <a:t>Programs in Support of the Goal to Reduce Injuries</a:t>
            </a:r>
            <a:br>
              <a:rPr lang="en-US" dirty="0"/>
            </a:br>
            <a:endParaRPr lang="en-US" dirty="0"/>
          </a:p>
        </p:txBody>
      </p:sp>
      <p:sp>
        <p:nvSpPr>
          <p:cNvPr id="3" name="Footer Placeholder 2"/>
          <p:cNvSpPr>
            <a:spLocks noGrp="1"/>
          </p:cNvSpPr>
          <p:nvPr>
            <p:ph type="ftr" sz="quarter" idx="11"/>
          </p:nvPr>
        </p:nvSpPr>
        <p:spPr/>
        <p:txBody>
          <a:bodyPr/>
          <a:lstStyle/>
          <a:p>
            <a:r>
              <a:rPr lang="en-US" dirty="0">
                <a:solidFill>
                  <a:srgbClr val="292929">
                    <a:lumMod val="75000"/>
                    <a:lumOff val="25000"/>
                  </a:srgbClr>
                </a:solidFill>
              </a:rPr>
              <a:t>Center For Talent Reporting                                  www.centerfortalentreporting.org</a:t>
            </a:r>
          </a:p>
        </p:txBody>
      </p:sp>
      <p:sp>
        <p:nvSpPr>
          <p:cNvPr id="4" name="Slide Number Placeholder 3"/>
          <p:cNvSpPr>
            <a:spLocks noGrp="1"/>
          </p:cNvSpPr>
          <p:nvPr>
            <p:ph type="sldNum" sz="quarter" idx="12"/>
          </p:nvPr>
        </p:nvSpPr>
        <p:spPr/>
        <p:txBody>
          <a:bodyPr/>
          <a:lstStyle/>
          <a:p>
            <a:fld id="{CB94A5B6-A587-BD47-8B1E-DC3DA0554FCF}" type="slidenum">
              <a:rPr lang="en-US" smtClean="0"/>
              <a:t>13</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585137456"/>
              </p:ext>
            </p:extLst>
          </p:nvPr>
        </p:nvGraphicFramePr>
        <p:xfrm>
          <a:off x="533400" y="1600200"/>
          <a:ext cx="8229600" cy="4572000"/>
        </p:xfrm>
        <a:graphic>
          <a:graphicData uri="http://schemas.openxmlformats.org/presentationml/2006/ole">
            <mc:AlternateContent xmlns:mc="http://schemas.openxmlformats.org/markup-compatibility/2006">
              <mc:Choice xmlns:v="urn:schemas-microsoft-com:vml" Requires="v">
                <p:oleObj name="Worksheet" r:id="rId2" imgW="11990455" imgH="6808929" progId="Excel.Sheet.12">
                  <p:embed/>
                </p:oleObj>
              </mc:Choice>
              <mc:Fallback>
                <p:oleObj name="Worksheet" r:id="rId2" imgW="11990455" imgH="6808929" progId="Excel.Sheet.12">
                  <p:embed/>
                  <p:pic>
                    <p:nvPicPr>
                      <p:cNvPr id="0" name=""/>
                      <p:cNvPicPr/>
                      <p:nvPr/>
                    </p:nvPicPr>
                    <p:blipFill>
                      <a:blip r:embed="rId3"/>
                      <a:stretch>
                        <a:fillRect/>
                      </a:stretch>
                    </p:blipFill>
                    <p:spPr>
                      <a:xfrm>
                        <a:off x="533400" y="1600200"/>
                        <a:ext cx="8229600" cy="4572000"/>
                      </a:xfrm>
                      <a:prstGeom prst="rect">
                        <a:avLst/>
                      </a:prstGeom>
                    </p:spPr>
                  </p:pic>
                </p:oleObj>
              </mc:Fallback>
            </mc:AlternateContent>
          </a:graphicData>
        </a:graphic>
      </p:graphicFrame>
      <p:sp>
        <p:nvSpPr>
          <p:cNvPr id="7" name="Down Arrow 6"/>
          <p:cNvSpPr/>
          <p:nvPr/>
        </p:nvSpPr>
        <p:spPr>
          <a:xfrm rot="10800000">
            <a:off x="3962400" y="2667000"/>
            <a:ext cx="484632" cy="978408"/>
          </a:xfrm>
          <a:prstGeom prst="downArrow">
            <a:avLst/>
          </a:prstGeom>
          <a:gradFill>
            <a:gsLst>
              <a:gs pos="0">
                <a:schemeClr val="tx2">
                  <a:lumMod val="50000"/>
                </a:schemeClr>
              </a:gs>
              <a:gs pos="34000">
                <a:schemeClr val="tx2">
                  <a:lumMod val="75000"/>
                </a:schemeClr>
              </a:gs>
              <a:gs pos="100000">
                <a:schemeClr val="tx2"/>
              </a:gs>
            </a:gsLst>
            <a:lin ang="16200000" scaled="0"/>
          </a:gradFill>
          <a:ln>
            <a:noFill/>
          </a:ln>
        </p:spPr>
        <p:style>
          <a:lnRef idx="1">
            <a:schemeClr val="accent1"/>
          </a:lnRef>
          <a:fillRef idx="1001">
            <a:schemeClr val="dk2"/>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2635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L&amp;D Summary Report</a:t>
            </a:r>
          </a:p>
        </p:txBody>
      </p:sp>
      <p:sp>
        <p:nvSpPr>
          <p:cNvPr id="3" name="Footer Placeholder 2"/>
          <p:cNvSpPr>
            <a:spLocks noGrp="1"/>
          </p:cNvSpPr>
          <p:nvPr>
            <p:ph type="ftr" sz="quarter" idx="11"/>
          </p:nvPr>
        </p:nvSpPr>
        <p:spPr/>
        <p:txBody>
          <a:bodyPr/>
          <a:lstStyle/>
          <a:p>
            <a:r>
              <a:rPr lang="en-US" dirty="0">
                <a:solidFill>
                  <a:srgbClr val="292929">
                    <a:lumMod val="75000"/>
                    <a:lumOff val="25000"/>
                  </a:srgbClr>
                </a:solidFill>
              </a:rPr>
              <a:t>Center For Talent Reporting                                  www.centerfortalentreporting.org</a:t>
            </a:r>
          </a:p>
        </p:txBody>
      </p:sp>
      <p:sp>
        <p:nvSpPr>
          <p:cNvPr id="4" name="Slide Number Placeholder 3"/>
          <p:cNvSpPr>
            <a:spLocks noGrp="1"/>
          </p:cNvSpPr>
          <p:nvPr>
            <p:ph type="sldNum" sz="quarter" idx="12"/>
          </p:nvPr>
        </p:nvSpPr>
        <p:spPr/>
        <p:txBody>
          <a:bodyPr/>
          <a:lstStyle/>
          <a:p>
            <a:fld id="{CB94A5B6-A587-BD47-8B1E-DC3DA0554FCF}" type="slidenum">
              <a:rPr lang="en-US" smtClean="0"/>
              <a:t>14</a:t>
            </a:fld>
            <a:endParaRPr lang="en-US" dirty="0"/>
          </a:p>
        </p:txBody>
      </p:sp>
      <p:sp>
        <p:nvSpPr>
          <p:cNvPr id="8" name="Down Arrow 7"/>
          <p:cNvSpPr/>
          <p:nvPr/>
        </p:nvSpPr>
        <p:spPr>
          <a:xfrm rot="10800000">
            <a:off x="2667000" y="3033485"/>
            <a:ext cx="484632" cy="978408"/>
          </a:xfrm>
          <a:prstGeom prst="downArrow">
            <a:avLst/>
          </a:prstGeom>
          <a:gradFill>
            <a:gsLst>
              <a:gs pos="0">
                <a:schemeClr val="tx2">
                  <a:lumMod val="50000"/>
                </a:schemeClr>
              </a:gs>
              <a:gs pos="34000">
                <a:schemeClr val="tx2">
                  <a:lumMod val="75000"/>
                </a:schemeClr>
              </a:gs>
              <a:gs pos="100000">
                <a:schemeClr val="tx2"/>
              </a:gs>
            </a:gsLst>
            <a:lin ang="16200000" scaled="0"/>
          </a:gradFill>
          <a:ln>
            <a:noFill/>
          </a:ln>
        </p:spPr>
        <p:style>
          <a:lnRef idx="1">
            <a:schemeClr val="accent1"/>
          </a:lnRef>
          <a:fillRef idx="1001">
            <a:schemeClr val="dk2"/>
          </a:fillRef>
          <a:effectRef idx="2">
            <a:schemeClr val="accent1"/>
          </a:effectRef>
          <a:fontRef idx="minor">
            <a:schemeClr val="lt1"/>
          </a:fontRef>
        </p:style>
        <p:txBody>
          <a:bodyPr rtlCol="0" anchor="ctr"/>
          <a:lstStyle/>
          <a:p>
            <a:pPr algn="ctr"/>
            <a:endParaRPr lang="en-US" dirty="0"/>
          </a:p>
        </p:txBody>
      </p:sp>
      <p:graphicFrame>
        <p:nvGraphicFramePr>
          <p:cNvPr id="5" name="Object 4">
            <a:extLst>
              <a:ext uri="{FF2B5EF4-FFF2-40B4-BE49-F238E27FC236}">
                <a16:creationId xmlns:a16="http://schemas.microsoft.com/office/drawing/2014/main" id="{2CA9EBF5-DC92-442A-ADE0-8F6B0BEDFC9C}"/>
              </a:ext>
            </a:extLst>
          </p:cNvPr>
          <p:cNvGraphicFramePr>
            <a:graphicFrameLocks noChangeAspect="1"/>
          </p:cNvGraphicFramePr>
          <p:nvPr>
            <p:extLst>
              <p:ext uri="{D42A27DB-BD31-4B8C-83A1-F6EECF244321}">
                <p14:modId xmlns:p14="http://schemas.microsoft.com/office/powerpoint/2010/main" val="2291553267"/>
              </p:ext>
            </p:extLst>
          </p:nvPr>
        </p:nvGraphicFramePr>
        <p:xfrm>
          <a:off x="1104900" y="2057400"/>
          <a:ext cx="7918450" cy="4341813"/>
        </p:xfrm>
        <a:graphic>
          <a:graphicData uri="http://schemas.openxmlformats.org/presentationml/2006/ole">
            <mc:AlternateContent xmlns:mc="http://schemas.openxmlformats.org/markup-compatibility/2006">
              <mc:Choice xmlns:v="urn:schemas-microsoft-com:vml" Requires="v">
                <p:oleObj name="Worksheet" r:id="rId2" imgW="12334910" imgH="5353116" progId="Excel.Sheet.12">
                  <p:embed/>
                </p:oleObj>
              </mc:Choice>
              <mc:Fallback>
                <p:oleObj name="Worksheet" r:id="rId2" imgW="12334910" imgH="5353116" progId="Excel.Sheet.12">
                  <p:embed/>
                  <p:pic>
                    <p:nvPicPr>
                      <p:cNvPr id="0" name=""/>
                      <p:cNvPicPr/>
                      <p:nvPr/>
                    </p:nvPicPr>
                    <p:blipFill>
                      <a:blip r:embed="rId3"/>
                      <a:stretch>
                        <a:fillRect/>
                      </a:stretch>
                    </p:blipFill>
                    <p:spPr>
                      <a:xfrm>
                        <a:off x="1104900" y="2057400"/>
                        <a:ext cx="7918450" cy="4341813"/>
                      </a:xfrm>
                      <a:prstGeom prst="rect">
                        <a:avLst/>
                      </a:prstGeom>
                    </p:spPr>
                  </p:pic>
                </p:oleObj>
              </mc:Fallback>
            </mc:AlternateContent>
          </a:graphicData>
        </a:graphic>
      </p:graphicFrame>
      <p:sp>
        <p:nvSpPr>
          <p:cNvPr id="9" name="Down Arrow 6">
            <a:extLst>
              <a:ext uri="{FF2B5EF4-FFF2-40B4-BE49-F238E27FC236}">
                <a16:creationId xmlns:a16="http://schemas.microsoft.com/office/drawing/2014/main" id="{BFEF51EF-C628-4B61-BAB5-E07E7A15B136}"/>
              </a:ext>
            </a:extLst>
          </p:cNvPr>
          <p:cNvSpPr/>
          <p:nvPr/>
        </p:nvSpPr>
        <p:spPr>
          <a:xfrm rot="5400000" flipV="1">
            <a:off x="950177" y="2631223"/>
            <a:ext cx="484632" cy="860986"/>
          </a:xfrm>
          <a:prstGeom prst="downArrow">
            <a:avLst/>
          </a:prstGeom>
          <a:gradFill>
            <a:gsLst>
              <a:gs pos="0">
                <a:schemeClr val="tx2">
                  <a:lumMod val="50000"/>
                </a:schemeClr>
              </a:gs>
              <a:gs pos="34000">
                <a:schemeClr val="tx2">
                  <a:lumMod val="75000"/>
                </a:schemeClr>
              </a:gs>
              <a:gs pos="100000">
                <a:schemeClr val="tx2"/>
              </a:gs>
            </a:gsLst>
            <a:lin ang="16200000" scaled="0"/>
          </a:gradFill>
          <a:ln>
            <a:noFill/>
          </a:ln>
        </p:spPr>
        <p:style>
          <a:lnRef idx="1">
            <a:schemeClr val="accent1"/>
          </a:lnRef>
          <a:fillRef idx="1001">
            <a:schemeClr val="dk2"/>
          </a:fillRef>
          <a:effectRef idx="2">
            <a:schemeClr val="accent1"/>
          </a:effectRef>
          <a:fontRef idx="minor">
            <a:schemeClr val="lt1"/>
          </a:fontRef>
        </p:style>
        <p:txBody>
          <a:bodyPr rtlCol="0" anchor="ctr"/>
          <a:lstStyle/>
          <a:p>
            <a:pPr algn="ctr"/>
            <a:endParaRPr lang="en-US" dirty="0"/>
          </a:p>
        </p:txBody>
      </p:sp>
      <p:sp>
        <p:nvSpPr>
          <p:cNvPr id="10" name="Down Arrow 6">
            <a:extLst>
              <a:ext uri="{FF2B5EF4-FFF2-40B4-BE49-F238E27FC236}">
                <a16:creationId xmlns:a16="http://schemas.microsoft.com/office/drawing/2014/main" id="{0A2CDD87-3B76-423C-918B-9EAEAE4A8A6F}"/>
              </a:ext>
            </a:extLst>
          </p:cNvPr>
          <p:cNvSpPr/>
          <p:nvPr/>
        </p:nvSpPr>
        <p:spPr>
          <a:xfrm rot="10800000" flipV="1">
            <a:off x="6400800" y="1997648"/>
            <a:ext cx="484632" cy="860986"/>
          </a:xfrm>
          <a:prstGeom prst="downArrow">
            <a:avLst/>
          </a:prstGeom>
          <a:gradFill>
            <a:gsLst>
              <a:gs pos="0">
                <a:schemeClr val="tx2">
                  <a:lumMod val="50000"/>
                </a:schemeClr>
              </a:gs>
              <a:gs pos="34000">
                <a:schemeClr val="tx2">
                  <a:lumMod val="75000"/>
                </a:schemeClr>
              </a:gs>
              <a:gs pos="100000">
                <a:schemeClr val="tx2"/>
              </a:gs>
            </a:gsLst>
            <a:lin ang="16200000" scaled="0"/>
          </a:gradFill>
          <a:ln>
            <a:noFill/>
          </a:ln>
        </p:spPr>
        <p:style>
          <a:lnRef idx="1">
            <a:schemeClr val="accent1"/>
          </a:lnRef>
          <a:fillRef idx="1001">
            <a:schemeClr val="dk2"/>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282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Goal Owners and Stakeholders</a:t>
            </a:r>
          </a:p>
        </p:txBody>
      </p:sp>
      <p:sp>
        <p:nvSpPr>
          <p:cNvPr id="3" name="Content Placeholder 2"/>
          <p:cNvSpPr>
            <a:spLocks noGrp="1"/>
          </p:cNvSpPr>
          <p:nvPr>
            <p:ph idx="1"/>
          </p:nvPr>
        </p:nvSpPr>
        <p:spPr>
          <a:xfrm>
            <a:off x="498474" y="1524000"/>
            <a:ext cx="8354173" cy="4572000"/>
          </a:xfrm>
        </p:spPr>
        <p:txBody>
          <a:bodyPr/>
          <a:lstStyle/>
          <a:p>
            <a:r>
              <a:rPr lang="en-US" dirty="0"/>
              <a:t>Goal Owners: officers directly accountable for achieving the business goal</a:t>
            </a:r>
          </a:p>
          <a:p>
            <a:pPr lvl="1"/>
            <a:r>
              <a:rPr lang="en-US" dirty="0"/>
              <a:t>Usually direct reports to the CEO at most one level further down</a:t>
            </a:r>
          </a:p>
          <a:p>
            <a:pPr lvl="1"/>
            <a:r>
              <a:rPr lang="en-US" dirty="0"/>
              <a:t>Examples: SVP of Sales, President of Manufacturing</a:t>
            </a:r>
          </a:p>
          <a:p>
            <a:r>
              <a:rPr lang="en-US" dirty="0"/>
              <a:t>Stakeholders: those with a direct interest in the outcome</a:t>
            </a:r>
          </a:p>
          <a:p>
            <a:pPr lvl="1"/>
            <a:r>
              <a:rPr lang="en-US" dirty="0"/>
              <a:t>Head of the HR function (e.g. the CLO)	</a:t>
            </a:r>
          </a:p>
          <a:p>
            <a:pPr lvl="1"/>
            <a:r>
              <a:rPr lang="en-US" dirty="0"/>
              <a:t>Managers/staff in the HR function responsible for the initiative</a:t>
            </a:r>
          </a:p>
          <a:p>
            <a:pPr lvl="1"/>
            <a:r>
              <a:rPr lang="en-US" dirty="0"/>
              <a:t>Managers/staff in the client function (like Sales) responsible for the initiative</a:t>
            </a:r>
          </a:p>
          <a:p>
            <a:pPr lvl="1"/>
            <a:r>
              <a:rPr lang="en-US" dirty="0"/>
              <a:t>May include the SVP of HR</a:t>
            </a:r>
          </a:p>
        </p:txBody>
      </p:sp>
      <p:pic>
        <p:nvPicPr>
          <p:cNvPr id="3076" name="Picture 4" descr="http://www.greatlandings.com/wp-content/uploads/2010/03/tape-measur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172200" y="5029200"/>
            <a:ext cx="2286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34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500"/>
                                        <p:tgtEl>
                                          <p:spTgt spid="3">
                                            <p:txEl>
                                              <p:pRg st="4" end="4"/>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4" dur="500"/>
                                        <p:tgtEl>
                                          <p:spTgt spid="3">
                                            <p:txEl>
                                              <p:pRg st="5" end="5"/>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on Stating the Goal:</a:t>
            </a:r>
            <a:br>
              <a:rPr lang="en-US" dirty="0"/>
            </a:br>
            <a:r>
              <a:rPr lang="en-US" dirty="0"/>
              <a:t>Must be in Terms of the Delta</a:t>
            </a:r>
          </a:p>
        </p:txBody>
      </p:sp>
      <p:sp>
        <p:nvSpPr>
          <p:cNvPr id="6" name="Content Placeholder 5"/>
          <p:cNvSpPr>
            <a:spLocks noGrp="1"/>
          </p:cNvSpPr>
          <p:nvPr>
            <p:ph idx="1"/>
          </p:nvPr>
        </p:nvSpPr>
        <p:spPr>
          <a:xfrm>
            <a:off x="498474" y="1752600"/>
            <a:ext cx="8340726" cy="4419600"/>
          </a:xfrm>
        </p:spPr>
        <p:txBody>
          <a:bodyPr/>
          <a:lstStyle/>
          <a:p>
            <a:r>
              <a:rPr lang="en-US" dirty="0"/>
              <a:t>Delta as a %</a:t>
            </a:r>
          </a:p>
          <a:p>
            <a:pPr lvl="1"/>
            <a:r>
              <a:rPr lang="en-US" sz="1800" dirty="0"/>
              <a:t>Say the sales goal is to increase sales from $50M to $55M</a:t>
            </a:r>
          </a:p>
          <a:p>
            <a:pPr lvl="2"/>
            <a:r>
              <a:rPr lang="en-US" sz="1600" dirty="0"/>
              <a:t>Delta is $5M or 10%</a:t>
            </a:r>
          </a:p>
          <a:p>
            <a:pPr lvl="2"/>
            <a:r>
              <a:rPr lang="en-US" sz="1600" dirty="0"/>
              <a:t>State the goal as 10% increase in sales</a:t>
            </a:r>
          </a:p>
          <a:p>
            <a:pPr lvl="3"/>
            <a:r>
              <a:rPr lang="en-US" sz="1400" dirty="0"/>
              <a:t>Not as achieving sales of $55M</a:t>
            </a:r>
          </a:p>
          <a:p>
            <a:r>
              <a:rPr lang="en-US" dirty="0"/>
              <a:t>Delta as change in points</a:t>
            </a:r>
          </a:p>
          <a:p>
            <a:pPr lvl="1"/>
            <a:r>
              <a:rPr lang="en-US" sz="1800" dirty="0"/>
              <a:t>Say the goal is to improve employee  engagement score from 71% to 75%</a:t>
            </a:r>
          </a:p>
          <a:p>
            <a:pPr lvl="2"/>
            <a:r>
              <a:rPr lang="en-US" sz="1600" dirty="0"/>
              <a:t>Delta is 4 percentage points  </a:t>
            </a:r>
          </a:p>
          <a:p>
            <a:pPr lvl="2"/>
            <a:r>
              <a:rPr lang="en-US" sz="1600" dirty="0"/>
              <a:t>State the goal as a 4-</a:t>
            </a:r>
            <a:r>
              <a:rPr lang="en-US" sz="1600" i="1" dirty="0"/>
              <a:t>point increase </a:t>
            </a:r>
            <a:r>
              <a:rPr lang="en-US" sz="1600" dirty="0"/>
              <a:t>in engagement</a:t>
            </a:r>
          </a:p>
          <a:p>
            <a:pPr lvl="3"/>
            <a:r>
              <a:rPr lang="en-US" sz="1400" dirty="0"/>
              <a:t>Not as a </a:t>
            </a:r>
            <a:r>
              <a:rPr lang="en-US" sz="1400" i="1" dirty="0"/>
              <a:t>4% increase </a:t>
            </a:r>
            <a:r>
              <a:rPr lang="en-US" sz="1400" dirty="0"/>
              <a:t>in engagement which could be interpreted as a 2.8-point increase (4%x71%=2.8%)</a:t>
            </a:r>
          </a:p>
          <a:p>
            <a:pPr marL="0" indent="0">
              <a:buNone/>
            </a:pPr>
            <a:endParaRPr lang="en-US" dirty="0"/>
          </a:p>
        </p:txBody>
      </p:sp>
      <p:pic>
        <p:nvPicPr>
          <p:cNvPr id="10" name="Picture 4" descr="http://2.bp.blogspot.com/_IkGTAnBndNI/TTxCJ2b8qSI/AAAAAAAAAEg/Itg-7QitiJg/s1600/Red+chart+big+uptre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209800"/>
            <a:ext cx="1807234" cy="156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946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Is It So Important to Reach Upfront Agreement with Goal Owners?</a:t>
            </a:r>
          </a:p>
        </p:txBody>
      </p:sp>
      <p:sp>
        <p:nvSpPr>
          <p:cNvPr id="6" name="Content Placeholder 5"/>
          <p:cNvSpPr>
            <a:spLocks noGrp="1"/>
          </p:cNvSpPr>
          <p:nvPr>
            <p:ph idx="1"/>
          </p:nvPr>
        </p:nvSpPr>
        <p:spPr/>
        <p:txBody>
          <a:bodyPr/>
          <a:lstStyle/>
          <a:p>
            <a:r>
              <a:rPr lang="en-US" dirty="0"/>
              <a:t>Success requires that both the goal owner and the L&amp;D department work very closely together from start to finish</a:t>
            </a:r>
          </a:p>
          <a:p>
            <a:pPr lvl="1"/>
            <a:r>
              <a:rPr lang="en-US" dirty="0"/>
              <a:t>L&amp;D brings the professional knowledge about learning</a:t>
            </a:r>
          </a:p>
          <a:p>
            <a:pPr lvl="1"/>
            <a:r>
              <a:rPr lang="en-US" dirty="0"/>
              <a:t>Goal owner brings professional knowledge about their discipline and goal owner is only one with the power to ensure their employees apply the learning</a:t>
            </a:r>
          </a:p>
          <a:p>
            <a:pPr lvl="1"/>
            <a:r>
              <a:rPr lang="en-US" dirty="0"/>
              <a:t>So both must be on the same page</a:t>
            </a:r>
          </a:p>
          <a:p>
            <a:r>
              <a:rPr lang="en-US" b="1" dirty="0"/>
              <a:t>Impact will directly determine</a:t>
            </a:r>
          </a:p>
          <a:p>
            <a:pPr lvl="1"/>
            <a:r>
              <a:rPr lang="en-US" b="1" dirty="0"/>
              <a:t>The level of effort by both parties: higher impact requires more effort</a:t>
            </a:r>
          </a:p>
          <a:p>
            <a:pPr lvl="1"/>
            <a:r>
              <a:rPr lang="en-US" b="1" dirty="0"/>
              <a:t>Timing of learning: higher impact requires early deployment</a:t>
            </a:r>
          </a:p>
          <a:p>
            <a:endParaRPr lang="en-US" dirty="0"/>
          </a:p>
        </p:txBody>
      </p:sp>
    </p:spTree>
    <p:extLst>
      <p:ext uri="{BB962C8B-B14F-4D97-AF65-F5344CB8AC3E}">
        <p14:creationId xmlns:p14="http://schemas.microsoft.com/office/powerpoint/2010/main" val="4093275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Two Approaches and Two Types of Outcome Measures</a:t>
            </a:r>
          </a:p>
        </p:txBody>
      </p:sp>
      <p:sp>
        <p:nvSpPr>
          <p:cNvPr id="6" name="Content Placeholder 5"/>
          <p:cNvSpPr>
            <a:spLocks noGrp="1"/>
          </p:cNvSpPr>
          <p:nvPr>
            <p:ph idx="1"/>
          </p:nvPr>
        </p:nvSpPr>
        <p:spPr/>
        <p:txBody>
          <a:bodyPr/>
          <a:lstStyle/>
          <a:p>
            <a:r>
              <a:rPr lang="en-US" dirty="0"/>
              <a:t>Two Approaches</a:t>
            </a:r>
          </a:p>
          <a:p>
            <a:pPr lvl="1"/>
            <a:r>
              <a:rPr lang="en-US" dirty="0"/>
              <a:t>Set it yourself</a:t>
            </a:r>
          </a:p>
          <a:p>
            <a:pPr lvl="2"/>
            <a:r>
              <a:rPr lang="en-US" dirty="0"/>
              <a:t>Easiest but may lack credibility and goal owner buy-in</a:t>
            </a:r>
          </a:p>
          <a:p>
            <a:pPr lvl="1"/>
            <a:r>
              <a:rPr lang="en-US" dirty="0"/>
              <a:t>Work with goal owner to set it</a:t>
            </a:r>
          </a:p>
          <a:p>
            <a:pPr lvl="2"/>
            <a:r>
              <a:rPr lang="en-US" dirty="0"/>
              <a:t>More work but much more credible and the best way to form a strategic partnership with the goal owner</a:t>
            </a:r>
          </a:p>
          <a:p>
            <a:r>
              <a:rPr lang="en-US" dirty="0"/>
              <a:t>Two Types of Outcome measures</a:t>
            </a:r>
          </a:p>
          <a:p>
            <a:pPr lvl="1"/>
            <a:r>
              <a:rPr lang="en-US" dirty="0"/>
              <a:t>Use a qualitative outcome measure like high, medium or low impact</a:t>
            </a:r>
          </a:p>
          <a:p>
            <a:pPr lvl="1"/>
            <a:r>
              <a:rPr lang="en-US" dirty="0"/>
              <a:t>Use a quantitative outcome measure like a 20% contribution toward achieving a 10% increase in sales, or 2% higher sales due to learning</a:t>
            </a:r>
          </a:p>
          <a:p>
            <a:endParaRPr lang="en-US" dirty="0"/>
          </a:p>
        </p:txBody>
      </p:sp>
    </p:spTree>
    <p:extLst>
      <p:ext uri="{BB962C8B-B14F-4D97-AF65-F5344CB8AC3E}">
        <p14:creationId xmlns:p14="http://schemas.microsoft.com/office/powerpoint/2010/main" val="854410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Today’s Approach</a:t>
            </a:r>
          </a:p>
        </p:txBody>
      </p:sp>
      <p:sp>
        <p:nvSpPr>
          <p:cNvPr id="6" name="Content Placeholder 5"/>
          <p:cNvSpPr>
            <a:spLocks noGrp="1"/>
          </p:cNvSpPr>
          <p:nvPr>
            <p:ph idx="1"/>
          </p:nvPr>
        </p:nvSpPr>
        <p:spPr/>
        <p:txBody>
          <a:bodyPr/>
          <a:lstStyle/>
          <a:p>
            <a:r>
              <a:rPr lang="en-US" dirty="0"/>
              <a:t>Start by assuming you will work with the goal owner</a:t>
            </a:r>
          </a:p>
          <a:p>
            <a:pPr lvl="1"/>
            <a:r>
              <a:rPr lang="en-US" dirty="0"/>
              <a:t>Qualitative first</a:t>
            </a:r>
          </a:p>
          <a:p>
            <a:pPr lvl="1"/>
            <a:r>
              <a:rPr lang="en-US" dirty="0"/>
              <a:t>Quantitative second</a:t>
            </a:r>
          </a:p>
          <a:p>
            <a:r>
              <a:rPr lang="en-US" dirty="0"/>
              <a:t>Then address doing it yourself</a:t>
            </a:r>
          </a:p>
          <a:p>
            <a:pPr lvl="1"/>
            <a:r>
              <a:rPr lang="en-US" dirty="0"/>
              <a:t>The thought process outlined above will be helpful even if you do it yourself</a:t>
            </a:r>
          </a:p>
        </p:txBody>
      </p:sp>
    </p:spTree>
    <p:extLst>
      <p:ext uri="{BB962C8B-B14F-4D97-AF65-F5344CB8AC3E}">
        <p14:creationId xmlns:p14="http://schemas.microsoft.com/office/powerpoint/2010/main" val="76509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Logistics for Today’s Webinar</a:t>
            </a:r>
          </a:p>
        </p:txBody>
      </p:sp>
      <p:sp>
        <p:nvSpPr>
          <p:cNvPr id="9" name="Content Placeholder 8"/>
          <p:cNvSpPr>
            <a:spLocks noGrp="1"/>
          </p:cNvSpPr>
          <p:nvPr>
            <p:ph idx="1"/>
          </p:nvPr>
        </p:nvSpPr>
        <p:spPr>
          <a:xfrm>
            <a:off x="498474" y="2057400"/>
            <a:ext cx="8354173" cy="4114800"/>
          </a:xfrm>
        </p:spPr>
        <p:txBody>
          <a:bodyPr/>
          <a:lstStyle/>
          <a:p>
            <a:pPr marL="228600" lvl="1">
              <a:spcBef>
                <a:spcPts val="2000"/>
              </a:spcBef>
              <a:buClr>
                <a:srgbClr val="ED1C29"/>
              </a:buClr>
              <a:buFont typeface="Arial"/>
              <a:buChar char="•"/>
            </a:pPr>
            <a:r>
              <a:rPr lang="en-US" sz="1800" b="1" dirty="0"/>
              <a:t>Members can access All PPTs and Recordings anytime on the website at Members Resource Center page.</a:t>
            </a:r>
          </a:p>
          <a:p>
            <a:pPr marL="228600" lvl="1">
              <a:spcBef>
                <a:spcPts val="2000"/>
              </a:spcBef>
              <a:buClr>
                <a:srgbClr val="ED1C29"/>
              </a:buClr>
              <a:buFont typeface="Arial"/>
              <a:buChar char="•"/>
            </a:pPr>
            <a:r>
              <a:rPr lang="en-US" sz="1800" dirty="0"/>
              <a:t>PowerPoint and Link to recording will be sent later today</a:t>
            </a:r>
          </a:p>
          <a:p>
            <a:pPr marL="228600" lvl="1">
              <a:spcBef>
                <a:spcPts val="2000"/>
              </a:spcBef>
              <a:buClr>
                <a:srgbClr val="ED1C29"/>
              </a:buClr>
              <a:buFont typeface="Arial"/>
              <a:buChar char="•"/>
            </a:pPr>
            <a:r>
              <a:rPr lang="en-US" sz="1800" dirty="0"/>
              <a:t>To ask a question during the webinar, type a question in the Question box</a:t>
            </a:r>
          </a:p>
          <a:p>
            <a:r>
              <a:rPr lang="en-US" sz="1800" dirty="0"/>
              <a:t>We will take questions at the end, too</a:t>
            </a:r>
          </a:p>
        </p:txBody>
      </p:sp>
      <p:sp>
        <p:nvSpPr>
          <p:cNvPr id="5" name="Footer Placeholder 4"/>
          <p:cNvSpPr>
            <a:spLocks noGrp="1"/>
          </p:cNvSpPr>
          <p:nvPr>
            <p:ph type="ftr" sz="quarter" idx="11"/>
          </p:nvPr>
        </p:nvSpPr>
        <p:spPr/>
        <p:txBody>
          <a:bodyPr/>
          <a:lstStyle/>
          <a:p>
            <a:r>
              <a:rPr lang="en-US" b="1" dirty="0">
                <a:solidFill>
                  <a:srgbClr val="292929">
                    <a:lumMod val="75000"/>
                    <a:lumOff val="25000"/>
                  </a:srgbClr>
                </a:solidFill>
              </a:rPr>
              <a:t>Center for Talent Reporting</a:t>
            </a:r>
            <a:endParaRPr lang="en-US" dirty="0">
              <a:solidFill>
                <a:srgbClr val="292929">
                  <a:lumMod val="75000"/>
                  <a:lumOff val="25000"/>
                </a:srgbClr>
              </a:solidFill>
            </a:endParaRPr>
          </a:p>
        </p:txBody>
      </p:sp>
      <p:sp>
        <p:nvSpPr>
          <p:cNvPr id="3" name="Slide Number Placeholder 2"/>
          <p:cNvSpPr>
            <a:spLocks noGrp="1"/>
          </p:cNvSpPr>
          <p:nvPr>
            <p:ph type="sldNum" sz="quarter" idx="12"/>
          </p:nvPr>
        </p:nvSpPr>
        <p:spPr/>
        <p:txBody>
          <a:bodyPr/>
          <a:lstStyle/>
          <a:p>
            <a:fld id="{A9839A26-2E62-4332-8381-306FE67E17B4}"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1239761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Plan the Meeting with the Goal Owner</a:t>
            </a:r>
          </a:p>
        </p:txBody>
      </p:sp>
      <p:sp>
        <p:nvSpPr>
          <p:cNvPr id="7" name="Content Placeholder 6"/>
          <p:cNvSpPr>
            <a:spLocks noGrp="1"/>
          </p:cNvSpPr>
          <p:nvPr>
            <p:ph idx="1"/>
          </p:nvPr>
        </p:nvSpPr>
        <p:spPr>
          <a:xfrm>
            <a:off x="498474" y="1752600"/>
            <a:ext cx="7959725" cy="4419600"/>
          </a:xfrm>
        </p:spPr>
        <p:txBody>
          <a:bodyPr/>
          <a:lstStyle/>
          <a:p>
            <a:r>
              <a:rPr lang="en-US" sz="2000" dirty="0"/>
              <a:t>First meeting with goal owner to understand goal, challenges, and determine whether learning may have a role to play</a:t>
            </a:r>
          </a:p>
          <a:p>
            <a:pPr lvl="1"/>
            <a:r>
              <a:rPr lang="en-US" sz="1800" dirty="0"/>
              <a:t>Staff from both parties can then meet to develop specific program</a:t>
            </a:r>
          </a:p>
          <a:p>
            <a:r>
              <a:rPr lang="en-US" sz="2000" dirty="0"/>
              <a:t>Second meeting with the goal owner to agree on plan for outcome measure and roles and responsibilities</a:t>
            </a:r>
          </a:p>
          <a:p>
            <a:pPr lvl="1"/>
            <a:r>
              <a:rPr lang="en-US" sz="1600" dirty="0"/>
              <a:t>Only the goal owner has the authority to make the plan</a:t>
            </a:r>
          </a:p>
          <a:p>
            <a:pPr lvl="1"/>
            <a:r>
              <a:rPr lang="en-US" sz="1600" dirty="0"/>
              <a:t>Start with “Friendlies” who are supportive and who are likely to get it</a:t>
            </a:r>
            <a:endParaRPr lang="en-US" sz="2000" dirty="0"/>
          </a:p>
          <a:p>
            <a:pPr lvl="1"/>
            <a:r>
              <a:rPr lang="en-US" sz="1600" dirty="0"/>
              <a:t>30-60 minutes</a:t>
            </a:r>
          </a:p>
          <a:p>
            <a:pPr lvl="1"/>
            <a:r>
              <a:rPr lang="en-US" sz="1600" dirty="0"/>
              <a:t>Staff may be present</a:t>
            </a:r>
          </a:p>
          <a:p>
            <a:pPr lvl="1"/>
            <a:r>
              <a:rPr lang="en-US" sz="1600" dirty="0"/>
              <a:t>Do not let goal owner delegate the meeting to manager</a:t>
            </a:r>
          </a:p>
          <a:p>
            <a:r>
              <a:rPr lang="en-US" dirty="0"/>
              <a:t>Plan should be realistic and achievable</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500" y="4343400"/>
            <a:ext cx="20955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641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Open the Discussion:                  </a:t>
            </a:r>
            <a:r>
              <a:rPr lang="en-US" sz="3200" dirty="0"/>
              <a:t>Possible Opening</a:t>
            </a:r>
          </a:p>
        </p:txBody>
      </p:sp>
      <p:sp>
        <p:nvSpPr>
          <p:cNvPr id="7" name="Rectangle 6"/>
          <p:cNvSpPr/>
          <p:nvPr/>
        </p:nvSpPr>
        <p:spPr>
          <a:xfrm>
            <a:off x="478465" y="1752600"/>
            <a:ext cx="8231372" cy="4616648"/>
          </a:xfrm>
          <a:prstGeom prst="rect">
            <a:avLst/>
          </a:prstGeom>
          <a:gradFill>
            <a:lin ang="5400000" scaled="0"/>
          </a:gradFill>
        </p:spPr>
        <p:style>
          <a:lnRef idx="1">
            <a:schemeClr val="accent1"/>
          </a:lnRef>
          <a:fillRef idx="3">
            <a:schemeClr val="accent1"/>
          </a:fillRef>
          <a:effectRef idx="2">
            <a:schemeClr val="accent1"/>
          </a:effectRef>
          <a:fontRef idx="minor">
            <a:schemeClr val="lt1"/>
          </a:fontRef>
        </p:style>
        <p:txBody>
          <a:bodyPr wrap="square" lIns="182880" tIns="91440" bIns="91440">
            <a:spAutoFit/>
          </a:bodyPr>
          <a:lstStyle/>
          <a:p>
            <a:r>
              <a:rPr lang="en-US" dirty="0">
                <a:solidFill>
                  <a:schemeClr val="tx1"/>
                </a:solidFill>
              </a:rPr>
              <a:t>“Thank you for your time today.</a:t>
            </a:r>
          </a:p>
          <a:p>
            <a:endParaRPr lang="en-US" dirty="0">
              <a:solidFill>
                <a:schemeClr val="tx1"/>
              </a:solidFill>
            </a:endParaRPr>
          </a:p>
          <a:p>
            <a:r>
              <a:rPr lang="en-US" dirty="0">
                <a:solidFill>
                  <a:schemeClr val="tx1"/>
                </a:solidFill>
              </a:rPr>
              <a:t>We agreed several weeks ago that learning could help you achieve your goal of increasing sales by 10%. We have been working with your staff and today would like to share our recommendations with you. If we decide to proceed we also need to agree on the planned impact and what it is going to take to achieve it. </a:t>
            </a:r>
          </a:p>
          <a:p>
            <a:endParaRPr lang="en-US" dirty="0">
              <a:solidFill>
                <a:schemeClr val="tx1"/>
              </a:solidFill>
            </a:endParaRPr>
          </a:p>
          <a:p>
            <a:r>
              <a:rPr lang="en-US" dirty="0">
                <a:solidFill>
                  <a:schemeClr val="tx1"/>
                </a:solidFill>
              </a:rPr>
              <a:t>We recommend …………….. </a:t>
            </a:r>
          </a:p>
          <a:p>
            <a:endParaRPr lang="en-US" dirty="0">
              <a:solidFill>
                <a:schemeClr val="tx1"/>
              </a:solidFill>
            </a:endParaRPr>
          </a:p>
          <a:p>
            <a:r>
              <a:rPr lang="en-US" dirty="0">
                <a:solidFill>
                  <a:schemeClr val="tx1"/>
                </a:solidFill>
              </a:rPr>
              <a:t>If that sounds reasonable, let’s discuss the impact this initiative could have on the goal to increase sales by 10% if we work together. Our goal is to agree on a reasonable plan for impact and to identify what each of us must do to deliver the planned impact.</a:t>
            </a:r>
          </a:p>
          <a:p>
            <a:endParaRPr lang="en-US" dirty="0">
              <a:solidFill>
                <a:schemeClr val="tx1"/>
              </a:solidFill>
            </a:endParaRPr>
          </a:p>
          <a:p>
            <a:r>
              <a:rPr lang="en-US" dirty="0">
                <a:solidFill>
                  <a:schemeClr val="tx1"/>
                </a:solidFill>
              </a:rPr>
              <a:t>Here is how we can determine a reasonable impact……</a:t>
            </a:r>
          </a:p>
        </p:txBody>
      </p:sp>
    </p:spTree>
    <p:extLst>
      <p:ext uri="{BB962C8B-B14F-4D97-AF65-F5344CB8AC3E}">
        <p14:creationId xmlns:p14="http://schemas.microsoft.com/office/powerpoint/2010/main" val="333919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Agreeing on Qualitative Impact</a:t>
            </a:r>
          </a:p>
        </p:txBody>
      </p:sp>
      <p:sp>
        <p:nvSpPr>
          <p:cNvPr id="3" name="Content Placeholder 2"/>
          <p:cNvSpPr>
            <a:spLocks noGrp="1"/>
          </p:cNvSpPr>
          <p:nvPr>
            <p:ph idx="1"/>
          </p:nvPr>
        </p:nvSpPr>
        <p:spPr>
          <a:xfrm>
            <a:off x="498474" y="1828800"/>
            <a:ext cx="4835525" cy="4187953"/>
          </a:xfrm>
        </p:spPr>
        <p:txBody>
          <a:bodyPr>
            <a:normAutofit/>
          </a:bodyPr>
          <a:lstStyle/>
          <a:p>
            <a:endParaRPr lang="en-US" dirty="0"/>
          </a:p>
          <a:p>
            <a:endParaRPr lang="en-US" dirty="0"/>
          </a:p>
          <a:p>
            <a:r>
              <a:rPr lang="en-US" dirty="0"/>
              <a:t>“Essential” should be used sparingly. </a:t>
            </a:r>
          </a:p>
          <a:p>
            <a:pPr lvl="1"/>
            <a:r>
              <a:rPr lang="en-US" sz="1800" dirty="0"/>
              <a:t>Only where the mission could not be accomplished without the HR initiative</a:t>
            </a:r>
          </a:p>
          <a:p>
            <a:pPr lvl="1"/>
            <a:r>
              <a:rPr lang="en-US" sz="1800" dirty="0"/>
              <a:t>If the mission could be accomplished without the initiative, even though it may take longer and/or be more expensive, the initiative is not “Essential” </a:t>
            </a:r>
          </a:p>
          <a:p>
            <a:endParaRPr lang="en-US" dirty="0"/>
          </a:p>
        </p:txBody>
      </p:sp>
      <p:pic>
        <p:nvPicPr>
          <p:cNvPr id="18" name="Picture 17" descr="http://www.georg-brzezina.de/images/Fotolia_4811875_X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713897"/>
            <a:ext cx="2972937" cy="222970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201468" y="4253012"/>
            <a:ext cx="1215110" cy="984885"/>
          </a:xfrm>
          <a:prstGeom prst="rect">
            <a:avLst/>
          </a:prstGeom>
          <a:noFill/>
        </p:spPr>
        <p:txBody>
          <a:bodyPr wrap="square" lIns="0" tIns="0" rIns="0" bIns="0" rtlCol="0">
            <a:spAutoFit/>
          </a:bodyPr>
          <a:lstStyle/>
          <a:p>
            <a:pPr marL="117475" indent="-117475">
              <a:buFont typeface="Arial" pitchFamily="34" charset="0"/>
              <a:buChar char="•"/>
            </a:pPr>
            <a:r>
              <a:rPr lang="en-US" sz="1600" b="1" i="1" dirty="0">
                <a:solidFill>
                  <a:schemeClr val="tx2"/>
                </a:solidFill>
              </a:rPr>
              <a:t>High</a:t>
            </a:r>
          </a:p>
          <a:p>
            <a:pPr marL="117475" indent="-117475">
              <a:buFont typeface="Arial" pitchFamily="34" charset="0"/>
              <a:buChar char="•"/>
            </a:pPr>
            <a:r>
              <a:rPr lang="en-US" sz="1600" b="1" i="1" dirty="0">
                <a:solidFill>
                  <a:schemeClr val="tx2"/>
                </a:solidFill>
              </a:rPr>
              <a:t>Medium</a:t>
            </a:r>
          </a:p>
          <a:p>
            <a:pPr marL="117475" indent="-117475">
              <a:buFont typeface="Arial" pitchFamily="34" charset="0"/>
              <a:buChar char="•"/>
            </a:pPr>
            <a:r>
              <a:rPr lang="en-US" sz="1600" b="1" i="1" dirty="0">
                <a:solidFill>
                  <a:schemeClr val="tx2"/>
                </a:solidFill>
              </a:rPr>
              <a:t>Low</a:t>
            </a:r>
          </a:p>
          <a:p>
            <a:pPr marL="117475" indent="-117475">
              <a:buFont typeface="Arial" pitchFamily="34" charset="0"/>
              <a:buChar char="•"/>
            </a:pPr>
            <a:r>
              <a:rPr lang="en-US" sz="1600" b="1" i="1" dirty="0">
                <a:solidFill>
                  <a:schemeClr val="tx2"/>
                </a:solidFill>
              </a:rPr>
              <a:t>Essential</a:t>
            </a:r>
          </a:p>
        </p:txBody>
      </p:sp>
      <p:sp>
        <p:nvSpPr>
          <p:cNvPr id="24" name="Rectangle 23"/>
          <p:cNvSpPr/>
          <p:nvPr/>
        </p:nvSpPr>
        <p:spPr>
          <a:xfrm>
            <a:off x="498474" y="1752600"/>
            <a:ext cx="7543800" cy="1107996"/>
          </a:xfrm>
          <a:prstGeom prst="rect">
            <a:avLst/>
          </a:prstGeom>
        </p:spPr>
        <p:txBody>
          <a:bodyPr wrap="square">
            <a:spAutoFit/>
          </a:bodyPr>
          <a:lstStyle/>
          <a:p>
            <a:pPr marL="285750" indent="-285750">
              <a:buClr>
                <a:schemeClr val="tx2"/>
              </a:buClr>
              <a:buFont typeface="Arial" pitchFamily="34" charset="0"/>
              <a:buChar char="•"/>
            </a:pPr>
            <a:r>
              <a:rPr lang="en-US" sz="2200" dirty="0"/>
              <a:t>A good starting point for those new to isolated impact discussions with goal owners. Try for agreement on a qualitative impact like High, Medium, Low, or Essential</a:t>
            </a:r>
          </a:p>
        </p:txBody>
      </p:sp>
      <p:sp>
        <p:nvSpPr>
          <p:cNvPr id="5" name="Footer Placeholder 4"/>
          <p:cNvSpPr>
            <a:spLocks noGrp="1"/>
          </p:cNvSpPr>
          <p:nvPr>
            <p:ph type="ftr" sz="quarter" idx="12"/>
          </p:nvPr>
        </p:nvSpPr>
        <p:spPr/>
        <p:txBody>
          <a:bodyPr/>
          <a:lstStyle/>
          <a:p>
            <a:r>
              <a:rPr lang="en-US" dirty="0"/>
              <a:t>Center For Talent Reporting                                  www.centerfortalentreporting.org</a:t>
            </a:r>
          </a:p>
        </p:txBody>
      </p:sp>
      <p:sp>
        <p:nvSpPr>
          <p:cNvPr id="6" name="Slide Number Placeholder 5"/>
          <p:cNvSpPr>
            <a:spLocks noGrp="1"/>
          </p:cNvSpPr>
          <p:nvPr>
            <p:ph type="sldNum" sz="quarter" idx="10"/>
          </p:nvPr>
        </p:nvSpPr>
        <p:spPr/>
        <p:txBody>
          <a:bodyPr/>
          <a:lstStyle/>
          <a:p>
            <a:fld id="{A9839A26-2E62-4332-8381-306FE67E17B4}" type="slidenum">
              <a:rPr lang="en-US" smtClean="0"/>
              <a:pPr/>
              <a:t>22</a:t>
            </a:fld>
            <a:endParaRPr lang="en-US" dirty="0"/>
          </a:p>
        </p:txBody>
      </p:sp>
    </p:spTree>
    <p:extLst>
      <p:ext uri="{BB962C8B-B14F-4D97-AF65-F5344CB8AC3E}">
        <p14:creationId xmlns:p14="http://schemas.microsoft.com/office/powerpoint/2010/main" val="1317275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04800"/>
            <a:ext cx="7556313" cy="1219200"/>
          </a:xfrm>
        </p:spPr>
        <p:txBody>
          <a:bodyPr/>
          <a:lstStyle/>
          <a:p>
            <a:r>
              <a:rPr lang="en-US" dirty="0"/>
              <a:t>Process to Help Goal Owner Determine Qualitative Impact (continued)</a:t>
            </a:r>
          </a:p>
        </p:txBody>
      </p:sp>
      <p:sp>
        <p:nvSpPr>
          <p:cNvPr id="3" name="Content Placeholder 2"/>
          <p:cNvSpPr>
            <a:spLocks noGrp="1"/>
          </p:cNvSpPr>
          <p:nvPr>
            <p:ph idx="1"/>
          </p:nvPr>
        </p:nvSpPr>
        <p:spPr>
          <a:xfrm>
            <a:off x="498474" y="1600200"/>
            <a:ext cx="8354173" cy="4572000"/>
          </a:xfrm>
        </p:spPr>
        <p:txBody>
          <a:bodyPr/>
          <a:lstStyle/>
          <a:p>
            <a:pPr lvl="1"/>
            <a:r>
              <a:rPr lang="en-US" dirty="0"/>
              <a:t>If the initiative is not deemed essential then</a:t>
            </a:r>
          </a:p>
          <a:p>
            <a:pPr marL="800100" lvl="2" indent="-342900">
              <a:buFont typeface="+mj-lt"/>
              <a:buAutoNum type="arabicPeriod"/>
            </a:pPr>
            <a:r>
              <a:rPr lang="en-US" sz="1600" dirty="0"/>
              <a:t>Ask goal owner to list all factors or drivers contributing to goal.</a:t>
            </a:r>
          </a:p>
          <a:p>
            <a:pPr marL="800100" lvl="2" indent="-342900">
              <a:buFont typeface="+mj-lt"/>
              <a:buAutoNum type="arabicPeriod"/>
            </a:pPr>
            <a:r>
              <a:rPr lang="en-US" sz="1600" dirty="0"/>
              <a:t>Ask goal owner to prioritize factors</a:t>
            </a:r>
          </a:p>
          <a:p>
            <a:pPr marL="800100" lvl="2" indent="-342900">
              <a:buFont typeface="+mj-lt"/>
              <a:buAutoNum type="arabicPeriod"/>
            </a:pPr>
            <a:r>
              <a:rPr lang="en-US" sz="1600" dirty="0"/>
              <a:t>Use ranking to discuss relative importance</a:t>
            </a:r>
          </a:p>
          <a:p>
            <a:pPr lvl="1"/>
            <a:r>
              <a:rPr lang="en-US" dirty="0"/>
              <a:t>If one factor is dominant (more important than all others and by itself responsible for most of the goal), label it “</a:t>
            </a:r>
            <a:r>
              <a:rPr lang="en-US" b="1" dirty="0"/>
              <a:t>High Impact</a:t>
            </a:r>
            <a:r>
              <a:rPr lang="en-US" dirty="0"/>
              <a:t>”</a:t>
            </a:r>
          </a:p>
          <a:p>
            <a:pPr lvl="1"/>
            <a:r>
              <a:rPr lang="en-US" dirty="0"/>
              <a:t>If no factor is dominant, but one or two are very important and considerably more important than the others, label them </a:t>
            </a:r>
            <a:r>
              <a:rPr lang="en-US" b="1" dirty="0"/>
              <a:t>“Medium Impact”</a:t>
            </a:r>
          </a:p>
          <a:p>
            <a:pPr lvl="1"/>
            <a:r>
              <a:rPr lang="en-US" dirty="0"/>
              <a:t>Label all the other factors </a:t>
            </a:r>
            <a:r>
              <a:rPr lang="en-US" b="1" dirty="0"/>
              <a:t>“Low Impact”</a:t>
            </a:r>
          </a:p>
          <a:p>
            <a:pPr lvl="1"/>
            <a:r>
              <a:rPr lang="en-US" dirty="0"/>
              <a:t>Should not have more than one High and two Mediums</a:t>
            </a:r>
          </a:p>
          <a:p>
            <a:pPr lvl="1"/>
            <a:endParaRPr lang="en-US" b="1" dirty="0"/>
          </a:p>
        </p:txBody>
      </p:sp>
    </p:spTree>
    <p:extLst>
      <p:ext uri="{BB962C8B-B14F-4D97-AF65-F5344CB8AC3E}">
        <p14:creationId xmlns:p14="http://schemas.microsoft.com/office/powerpoint/2010/main" val="1042065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04800"/>
            <a:ext cx="7556313" cy="1219200"/>
          </a:xfrm>
        </p:spPr>
        <p:txBody>
          <a:bodyPr/>
          <a:lstStyle/>
          <a:p>
            <a:r>
              <a:rPr lang="en-US" dirty="0"/>
              <a:t>Process to Help Goal Owner Determine Qualitative Impact (continued)</a:t>
            </a:r>
          </a:p>
        </p:txBody>
      </p:sp>
      <p:sp>
        <p:nvSpPr>
          <p:cNvPr id="3" name="Content Placeholder 2"/>
          <p:cNvSpPr>
            <a:spLocks noGrp="1"/>
          </p:cNvSpPr>
          <p:nvPr>
            <p:ph idx="1"/>
          </p:nvPr>
        </p:nvSpPr>
        <p:spPr>
          <a:xfrm>
            <a:off x="498474" y="1600200"/>
            <a:ext cx="8354173" cy="4572000"/>
          </a:xfrm>
        </p:spPr>
        <p:txBody>
          <a:bodyPr/>
          <a:lstStyle/>
          <a:p>
            <a:pPr lvl="1"/>
            <a:r>
              <a:rPr lang="en-US" sz="1800" dirty="0"/>
              <a:t>By end of discussion, you should have a good idea of the relative importance of your initiatives compared to the other factors</a:t>
            </a:r>
          </a:p>
          <a:p>
            <a:pPr lvl="2"/>
            <a:r>
              <a:rPr lang="en-US" sz="1600" dirty="0"/>
              <a:t>Tells how much is expected from you: a little, a lot?</a:t>
            </a:r>
          </a:p>
          <a:p>
            <a:pPr lvl="3"/>
            <a:r>
              <a:rPr lang="en-US" sz="1600" dirty="0"/>
              <a:t>No right or wrong answer</a:t>
            </a:r>
          </a:p>
          <a:p>
            <a:pPr lvl="3"/>
            <a:r>
              <a:rPr lang="en-US" sz="1600" dirty="0"/>
              <a:t>But it is important for you and the goal owner to agree on your mutual expectations</a:t>
            </a:r>
          </a:p>
          <a:p>
            <a:pPr lvl="4"/>
            <a:r>
              <a:rPr lang="en-US" sz="1600" dirty="0"/>
              <a:t>Also for other things like application rate and reinforcement </a:t>
            </a:r>
          </a:p>
          <a:p>
            <a:pPr lvl="4"/>
            <a:r>
              <a:rPr lang="en-US" sz="1600" dirty="0"/>
              <a:t>And on your respective roles and responsibilities</a:t>
            </a:r>
          </a:p>
          <a:p>
            <a:pPr lvl="2"/>
            <a:r>
              <a:rPr lang="en-US" sz="1600" dirty="0"/>
              <a:t>Remember, this is a planning discussion. The goal is to be roughly right</a:t>
            </a:r>
          </a:p>
          <a:p>
            <a:pPr lvl="1"/>
            <a:r>
              <a:rPr lang="en-US" dirty="0"/>
              <a:t>This is meant to be a “business” discussion</a:t>
            </a:r>
          </a:p>
          <a:p>
            <a:pPr lvl="2"/>
            <a:r>
              <a:rPr lang="en-US" dirty="0"/>
              <a:t>You will learn a lot</a:t>
            </a:r>
          </a:p>
          <a:p>
            <a:pPr lvl="2"/>
            <a:r>
              <a:rPr lang="en-US" dirty="0"/>
              <a:t>Great way to become more of a business partner</a:t>
            </a:r>
          </a:p>
        </p:txBody>
      </p:sp>
    </p:spTree>
    <p:extLst>
      <p:ext uri="{BB962C8B-B14F-4D97-AF65-F5344CB8AC3E}">
        <p14:creationId xmlns:p14="http://schemas.microsoft.com/office/powerpoint/2010/main" val="2789651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981200"/>
            <a:ext cx="8354173" cy="4191000"/>
          </a:xfrm>
        </p:spPr>
        <p:txBody>
          <a:bodyPr>
            <a:normAutofit/>
          </a:bodyPr>
          <a:lstStyle/>
          <a:p>
            <a:r>
              <a:rPr lang="en-US" dirty="0"/>
              <a:t>Potential drivers to increase sales by 10%</a:t>
            </a:r>
          </a:p>
          <a:p>
            <a:pPr lvl="1">
              <a:buFont typeface="Arial" pitchFamily="34" charset="0"/>
              <a:buChar char="•"/>
            </a:pPr>
            <a:r>
              <a:rPr lang="en-US" dirty="0"/>
              <a:t>Hiring five new salespeople</a:t>
            </a:r>
          </a:p>
          <a:p>
            <a:pPr lvl="1">
              <a:buFont typeface="Arial" pitchFamily="34" charset="0"/>
              <a:buChar char="•"/>
            </a:pPr>
            <a:r>
              <a:rPr lang="en-US" dirty="0"/>
              <a:t>Growth in economy</a:t>
            </a:r>
          </a:p>
          <a:p>
            <a:pPr lvl="1">
              <a:buFont typeface="Arial" pitchFamily="34" charset="0"/>
              <a:buChar char="•"/>
            </a:pPr>
            <a:r>
              <a:rPr lang="en-US" dirty="0"/>
              <a:t>New salesperson incentive system</a:t>
            </a:r>
          </a:p>
          <a:p>
            <a:pPr lvl="1">
              <a:buFont typeface="Arial" pitchFamily="34" charset="0"/>
              <a:buChar char="•"/>
            </a:pPr>
            <a:r>
              <a:rPr lang="en-US" dirty="0"/>
              <a:t>New advertising campaign</a:t>
            </a:r>
          </a:p>
          <a:p>
            <a:pPr lvl="1">
              <a:buFont typeface="Arial" pitchFamily="34" charset="0"/>
              <a:buChar char="•"/>
            </a:pPr>
            <a:r>
              <a:rPr lang="en-US" dirty="0"/>
              <a:t>Growth in market share due to new products</a:t>
            </a:r>
          </a:p>
          <a:p>
            <a:pPr lvl="1">
              <a:buFont typeface="Arial" pitchFamily="34" charset="0"/>
              <a:buChar char="•"/>
            </a:pPr>
            <a:r>
              <a:rPr lang="en-US" dirty="0"/>
              <a:t>Consultative sales and product features training</a:t>
            </a:r>
          </a:p>
        </p:txBody>
      </p:sp>
      <p:sp>
        <p:nvSpPr>
          <p:cNvPr id="2" name="Title 1"/>
          <p:cNvSpPr>
            <a:spLocks noGrp="1"/>
          </p:cNvSpPr>
          <p:nvPr>
            <p:ph type="title"/>
          </p:nvPr>
        </p:nvSpPr>
        <p:spPr/>
        <p:txBody>
          <a:bodyPr>
            <a:normAutofit/>
          </a:bodyPr>
          <a:lstStyle/>
          <a:p>
            <a:r>
              <a:rPr lang="en-US" dirty="0"/>
              <a:t>Reaching Agreement: An Example</a:t>
            </a:r>
            <a:br>
              <a:rPr lang="en-US" dirty="0"/>
            </a:br>
            <a:r>
              <a:rPr lang="en-US" sz="2200" dirty="0"/>
              <a:t>Start with list of  drivers</a:t>
            </a:r>
          </a:p>
        </p:txBody>
      </p:sp>
      <p:pic>
        <p:nvPicPr>
          <p:cNvPr id="7" name="Picture 2" descr="Value statements can be real business driver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93" r="5405"/>
          <a:stretch/>
        </p:blipFill>
        <p:spPr bwMode="auto">
          <a:xfrm>
            <a:off x="5996763" y="2447909"/>
            <a:ext cx="3147237" cy="1713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196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dirty="0"/>
              <a:t>Reaching Agreement: An Example</a:t>
            </a:r>
            <a:br>
              <a:rPr lang="en-US" dirty="0"/>
            </a:br>
            <a:r>
              <a:rPr lang="en-US" sz="2000" dirty="0"/>
              <a:t>Prioritize relative contribution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92366274"/>
              </p:ext>
            </p:extLst>
          </p:nvPr>
        </p:nvGraphicFramePr>
        <p:xfrm>
          <a:off x="609600" y="1676400"/>
          <a:ext cx="4454525" cy="3220720"/>
        </p:xfrm>
        <a:graphic>
          <a:graphicData uri="http://schemas.openxmlformats.org/drawingml/2006/table">
            <a:tbl>
              <a:tblPr firstRow="1" bandRow="1">
                <a:tableStyleId>{21E4AEA4-8DFA-4A89-87EB-49C32662AFE0}</a:tableStyleId>
              </a:tblPr>
              <a:tblGrid>
                <a:gridCol w="30829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370840">
                <a:tc>
                  <a:txBody>
                    <a:bodyPr/>
                    <a:lstStyle/>
                    <a:p>
                      <a:r>
                        <a:rPr lang="en-US" sz="1600" b="0" dirty="0"/>
                        <a:t>Prioritized</a:t>
                      </a:r>
                      <a:r>
                        <a:rPr lang="en-US" sz="1600" b="0" baseline="0" dirty="0"/>
                        <a:t> Drivers</a:t>
                      </a:r>
                      <a:endParaRPr lang="en-US" sz="1600" b="0" dirty="0"/>
                    </a:p>
                  </a:txBody>
                  <a:tcPr/>
                </a:tc>
                <a:tc>
                  <a:txBody>
                    <a:bodyPr/>
                    <a:lstStyle/>
                    <a:p>
                      <a:pPr algn="ctr"/>
                      <a:endParaRPr lang="en-US" sz="1600" b="0" dirty="0"/>
                    </a:p>
                  </a:txBody>
                  <a:tcPr/>
                </a:tc>
                <a:extLst>
                  <a:ext uri="{0D108BD9-81ED-4DB2-BD59-A6C34878D82A}">
                    <a16:rowId xmlns:a16="http://schemas.microsoft.com/office/drawing/2014/main" val="10000"/>
                  </a:ext>
                </a:extLst>
              </a:tr>
              <a:tr h="370840">
                <a:tc>
                  <a:txBody>
                    <a:bodyPr/>
                    <a:lstStyle/>
                    <a:p>
                      <a:pPr marL="344488" lvl="0" indent="-344488">
                        <a:buFont typeface="+mj-lt"/>
                        <a:buAutoNum type="arabicPeriod"/>
                      </a:pPr>
                      <a:r>
                        <a:rPr lang="en-US" sz="1600" dirty="0"/>
                        <a:t>Growth in economy</a:t>
                      </a:r>
                    </a:p>
                  </a:txBody>
                  <a:tcPr/>
                </a:tc>
                <a:tc>
                  <a:txBody>
                    <a:bodyPr/>
                    <a:lstStyle/>
                    <a:p>
                      <a:pPr algn="ctr"/>
                      <a:endParaRPr lang="en-US" sz="1600" dirty="0"/>
                    </a:p>
                  </a:txBody>
                  <a:tcPr/>
                </a:tc>
                <a:extLst>
                  <a:ext uri="{0D108BD9-81ED-4DB2-BD59-A6C34878D82A}">
                    <a16:rowId xmlns:a16="http://schemas.microsoft.com/office/drawing/2014/main" val="10001"/>
                  </a:ext>
                </a:extLst>
              </a:tr>
              <a:tr h="370840">
                <a:tc>
                  <a:txBody>
                    <a:bodyPr/>
                    <a:lstStyle/>
                    <a:p>
                      <a:pPr marL="342900" marR="0" lvl="1"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600" dirty="0"/>
                        <a:t>Consultative sales and product features training</a:t>
                      </a:r>
                    </a:p>
                  </a:txBody>
                  <a:tcPr/>
                </a:tc>
                <a:tc>
                  <a:txBody>
                    <a:bodyPr/>
                    <a:lstStyle/>
                    <a:p>
                      <a:pPr algn="ctr"/>
                      <a:endParaRPr lang="en-US" sz="1600" dirty="0"/>
                    </a:p>
                  </a:txBody>
                  <a:tcPr/>
                </a:tc>
                <a:extLst>
                  <a:ext uri="{0D108BD9-81ED-4DB2-BD59-A6C34878D82A}">
                    <a16:rowId xmlns:a16="http://schemas.microsoft.com/office/drawing/2014/main" val="10002"/>
                  </a:ext>
                </a:extLst>
              </a:tr>
              <a:tr h="370840">
                <a:tc>
                  <a:txBody>
                    <a:bodyPr/>
                    <a:lstStyle/>
                    <a:p>
                      <a:pPr marL="342900" marR="0" lvl="1"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600" dirty="0"/>
                        <a:t>Growth in market share due to new products</a:t>
                      </a:r>
                    </a:p>
                  </a:txBody>
                  <a:tcPr/>
                </a:tc>
                <a:tc>
                  <a:txBody>
                    <a:bodyPr/>
                    <a:lstStyle/>
                    <a:p>
                      <a:pPr algn="ctr"/>
                      <a:endParaRPr lang="en-US" sz="1600" dirty="0"/>
                    </a:p>
                  </a:txBody>
                  <a:tcPr/>
                </a:tc>
                <a:extLst>
                  <a:ext uri="{0D108BD9-81ED-4DB2-BD59-A6C34878D82A}">
                    <a16:rowId xmlns:a16="http://schemas.microsoft.com/office/drawing/2014/main" val="10003"/>
                  </a:ext>
                </a:extLst>
              </a:tr>
              <a:tr h="370840">
                <a:tc>
                  <a:txBody>
                    <a:bodyPr/>
                    <a:lstStyle/>
                    <a:p>
                      <a:pPr marL="342900" marR="0" lvl="1"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600" dirty="0"/>
                        <a:t>New salesperson incentive system</a:t>
                      </a:r>
                    </a:p>
                  </a:txBody>
                  <a:tcPr/>
                </a:tc>
                <a:tc>
                  <a:txBody>
                    <a:bodyPr/>
                    <a:lstStyle/>
                    <a:p>
                      <a:pPr algn="ctr"/>
                      <a:endParaRPr lang="en-US" sz="1600" dirty="0"/>
                    </a:p>
                  </a:txBody>
                  <a:tcPr/>
                </a:tc>
                <a:extLst>
                  <a:ext uri="{0D108BD9-81ED-4DB2-BD59-A6C34878D82A}">
                    <a16:rowId xmlns:a16="http://schemas.microsoft.com/office/drawing/2014/main" val="10004"/>
                  </a:ext>
                </a:extLst>
              </a:tr>
              <a:tr h="370840">
                <a:tc>
                  <a:txBody>
                    <a:bodyPr/>
                    <a:lstStyle/>
                    <a:p>
                      <a:pPr marL="114300" lvl="0" indent="-342900">
                        <a:buFont typeface="+mj-lt"/>
                        <a:buAutoNum type="arabicPeriod" startAt="5"/>
                      </a:pPr>
                      <a:r>
                        <a:rPr lang="en-US" sz="1600" dirty="0"/>
                        <a:t>Hiring 5 new salespeople</a:t>
                      </a:r>
                    </a:p>
                  </a:txBody>
                  <a:tcPr/>
                </a:tc>
                <a:tc>
                  <a:txBody>
                    <a:bodyPr/>
                    <a:lstStyle/>
                    <a:p>
                      <a:pPr algn="ctr"/>
                      <a:endParaRPr lang="en-US" sz="1600" dirty="0"/>
                    </a:p>
                  </a:txBody>
                  <a:tcPr/>
                </a:tc>
                <a:extLst>
                  <a:ext uri="{0D108BD9-81ED-4DB2-BD59-A6C34878D82A}">
                    <a16:rowId xmlns:a16="http://schemas.microsoft.com/office/drawing/2014/main" val="10005"/>
                  </a:ext>
                </a:extLst>
              </a:tr>
              <a:tr h="370840">
                <a:tc>
                  <a:txBody>
                    <a:bodyPr/>
                    <a:lstStyle/>
                    <a:p>
                      <a:pPr marL="342900" marR="0" lvl="1"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600" dirty="0"/>
                        <a:t>New advertising campaign</a:t>
                      </a:r>
                    </a:p>
                  </a:txBody>
                  <a:tcPr/>
                </a:tc>
                <a:tc>
                  <a:txBody>
                    <a:bodyPr/>
                    <a:lstStyle/>
                    <a:p>
                      <a:pPr algn="ctr"/>
                      <a:endParaRPr lang="en-US" sz="16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38122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dirty="0"/>
              <a:t>Reaching Agreement: An Example</a:t>
            </a:r>
            <a:br>
              <a:rPr lang="en-US" dirty="0"/>
            </a:br>
            <a:r>
              <a:rPr lang="en-US" sz="2000" dirty="0"/>
              <a:t>Assign relative contribution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17108907"/>
              </p:ext>
            </p:extLst>
          </p:nvPr>
        </p:nvGraphicFramePr>
        <p:xfrm>
          <a:off x="609600" y="1676400"/>
          <a:ext cx="4454525" cy="3429000"/>
        </p:xfrm>
        <a:graphic>
          <a:graphicData uri="http://schemas.openxmlformats.org/drawingml/2006/table">
            <a:tbl>
              <a:tblPr firstRow="1" bandRow="1">
                <a:tableStyleId>{21E4AEA4-8DFA-4A89-87EB-49C32662AFE0}</a:tableStyleId>
              </a:tblPr>
              <a:tblGrid>
                <a:gridCol w="3082925">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370840">
                <a:tc>
                  <a:txBody>
                    <a:bodyPr/>
                    <a:lstStyle/>
                    <a:p>
                      <a:r>
                        <a:rPr lang="en-US" sz="1600" b="0" dirty="0"/>
                        <a:t>Prioritized</a:t>
                      </a:r>
                      <a:r>
                        <a:rPr lang="en-US" sz="1600" b="0" baseline="0" dirty="0"/>
                        <a:t> Drivers</a:t>
                      </a:r>
                      <a:endParaRPr lang="en-US" sz="1600" b="0" dirty="0"/>
                    </a:p>
                  </a:txBody>
                  <a:tcPr/>
                </a:tc>
                <a:tc>
                  <a:txBody>
                    <a:bodyPr/>
                    <a:lstStyle/>
                    <a:p>
                      <a:pPr algn="ctr"/>
                      <a:r>
                        <a:rPr lang="en-US" sz="1600" b="0" dirty="0"/>
                        <a:t>Relative contribution</a:t>
                      </a:r>
                    </a:p>
                  </a:txBody>
                  <a:tcPr/>
                </a:tc>
                <a:extLst>
                  <a:ext uri="{0D108BD9-81ED-4DB2-BD59-A6C34878D82A}">
                    <a16:rowId xmlns:a16="http://schemas.microsoft.com/office/drawing/2014/main" val="10000"/>
                  </a:ext>
                </a:extLst>
              </a:tr>
              <a:tr h="370840">
                <a:tc>
                  <a:txBody>
                    <a:bodyPr/>
                    <a:lstStyle/>
                    <a:p>
                      <a:pPr marL="344488" lvl="0" indent="-344488">
                        <a:buFont typeface="+mj-lt"/>
                        <a:buAutoNum type="arabicPeriod"/>
                      </a:pPr>
                      <a:r>
                        <a:rPr lang="en-US" sz="1600" dirty="0"/>
                        <a:t>Growth in economy</a:t>
                      </a:r>
                    </a:p>
                  </a:txBody>
                  <a:tcPr/>
                </a:tc>
                <a:tc>
                  <a:txBody>
                    <a:bodyPr/>
                    <a:lstStyle/>
                    <a:p>
                      <a:pPr algn="ctr"/>
                      <a:r>
                        <a:rPr lang="en-US" sz="1600" dirty="0"/>
                        <a:t>High</a:t>
                      </a:r>
                    </a:p>
                  </a:txBody>
                  <a:tcPr/>
                </a:tc>
                <a:extLst>
                  <a:ext uri="{0D108BD9-81ED-4DB2-BD59-A6C34878D82A}">
                    <a16:rowId xmlns:a16="http://schemas.microsoft.com/office/drawing/2014/main" val="10001"/>
                  </a:ext>
                </a:extLst>
              </a:tr>
              <a:tr h="370840">
                <a:tc>
                  <a:txBody>
                    <a:bodyPr/>
                    <a:lstStyle/>
                    <a:p>
                      <a:pPr marL="342900" marR="0" lvl="1"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600" dirty="0"/>
                        <a:t>Consultative sales and product features training</a:t>
                      </a:r>
                    </a:p>
                  </a:txBody>
                  <a:tcPr/>
                </a:tc>
                <a:tc>
                  <a:txBody>
                    <a:bodyPr/>
                    <a:lstStyle/>
                    <a:p>
                      <a:pPr algn="ctr"/>
                      <a:r>
                        <a:rPr lang="en-US" sz="1600" dirty="0"/>
                        <a:t>Medium</a:t>
                      </a:r>
                    </a:p>
                  </a:txBody>
                  <a:tcPr/>
                </a:tc>
                <a:extLst>
                  <a:ext uri="{0D108BD9-81ED-4DB2-BD59-A6C34878D82A}">
                    <a16:rowId xmlns:a16="http://schemas.microsoft.com/office/drawing/2014/main" val="10002"/>
                  </a:ext>
                </a:extLst>
              </a:tr>
              <a:tr h="370840">
                <a:tc>
                  <a:txBody>
                    <a:bodyPr/>
                    <a:lstStyle/>
                    <a:p>
                      <a:pPr marL="342900" marR="0" lvl="1"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600" dirty="0"/>
                        <a:t>Growth in market share due to new products</a:t>
                      </a:r>
                    </a:p>
                  </a:txBody>
                  <a:tcPr/>
                </a:tc>
                <a:tc>
                  <a:txBody>
                    <a:bodyPr/>
                    <a:lstStyle/>
                    <a:p>
                      <a:pPr algn="ctr"/>
                      <a:r>
                        <a:rPr lang="en-US" sz="1600" dirty="0"/>
                        <a:t>Medium</a:t>
                      </a:r>
                    </a:p>
                  </a:txBody>
                  <a:tcPr/>
                </a:tc>
                <a:extLst>
                  <a:ext uri="{0D108BD9-81ED-4DB2-BD59-A6C34878D82A}">
                    <a16:rowId xmlns:a16="http://schemas.microsoft.com/office/drawing/2014/main" val="10003"/>
                  </a:ext>
                </a:extLst>
              </a:tr>
              <a:tr h="370840">
                <a:tc>
                  <a:txBody>
                    <a:bodyPr/>
                    <a:lstStyle/>
                    <a:p>
                      <a:pPr marL="342900" marR="0" lvl="1"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600" dirty="0"/>
                        <a:t>New salesperson incentive system</a:t>
                      </a:r>
                    </a:p>
                  </a:txBody>
                  <a:tcPr/>
                </a:tc>
                <a:tc>
                  <a:txBody>
                    <a:bodyPr/>
                    <a:lstStyle/>
                    <a:p>
                      <a:pPr algn="ctr"/>
                      <a:r>
                        <a:rPr lang="en-US" sz="1600" dirty="0"/>
                        <a:t>Low</a:t>
                      </a:r>
                    </a:p>
                  </a:txBody>
                  <a:tcPr/>
                </a:tc>
                <a:extLst>
                  <a:ext uri="{0D108BD9-81ED-4DB2-BD59-A6C34878D82A}">
                    <a16:rowId xmlns:a16="http://schemas.microsoft.com/office/drawing/2014/main" val="10004"/>
                  </a:ext>
                </a:extLst>
              </a:tr>
              <a:tr h="370840">
                <a:tc>
                  <a:txBody>
                    <a:bodyPr/>
                    <a:lstStyle/>
                    <a:p>
                      <a:pPr marL="114300" lvl="0" indent="-342900">
                        <a:buFont typeface="+mj-lt"/>
                        <a:buAutoNum type="arabicPeriod" startAt="5"/>
                      </a:pPr>
                      <a:r>
                        <a:rPr lang="en-US" sz="1600" dirty="0"/>
                        <a:t>Hiring 5 new salespeople</a:t>
                      </a:r>
                    </a:p>
                  </a:txBody>
                  <a:tcPr/>
                </a:tc>
                <a:tc>
                  <a:txBody>
                    <a:bodyPr/>
                    <a:lstStyle/>
                    <a:p>
                      <a:pPr algn="ctr"/>
                      <a:r>
                        <a:rPr lang="en-US" sz="1600" dirty="0"/>
                        <a:t>Low</a:t>
                      </a:r>
                    </a:p>
                  </a:txBody>
                  <a:tcPr/>
                </a:tc>
                <a:extLst>
                  <a:ext uri="{0D108BD9-81ED-4DB2-BD59-A6C34878D82A}">
                    <a16:rowId xmlns:a16="http://schemas.microsoft.com/office/drawing/2014/main" val="10005"/>
                  </a:ext>
                </a:extLst>
              </a:tr>
              <a:tr h="370840">
                <a:tc>
                  <a:txBody>
                    <a:bodyPr/>
                    <a:lstStyle/>
                    <a:p>
                      <a:pPr marL="342900" marR="0" lvl="1"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600" dirty="0"/>
                        <a:t>New advertising campaign</a:t>
                      </a:r>
                    </a:p>
                  </a:txBody>
                  <a:tcPr/>
                </a:tc>
                <a:tc>
                  <a:txBody>
                    <a:bodyPr/>
                    <a:lstStyle/>
                    <a:p>
                      <a:pPr algn="ctr"/>
                      <a:r>
                        <a:rPr lang="en-US" sz="1600" dirty="0"/>
                        <a:t>Low</a:t>
                      </a:r>
                    </a:p>
                  </a:txBody>
                  <a:tcPr/>
                </a:tc>
                <a:extLst>
                  <a:ext uri="{0D108BD9-81ED-4DB2-BD59-A6C34878D82A}">
                    <a16:rowId xmlns:a16="http://schemas.microsoft.com/office/drawing/2014/main" val="10006"/>
                  </a:ext>
                </a:extLst>
              </a:tr>
            </a:tbl>
          </a:graphicData>
        </a:graphic>
      </p:graphicFrame>
      <p:pic>
        <p:nvPicPr>
          <p:cNvPr id="4" name="Picture 2" descr="Hand shake"/>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03841" y="2520443"/>
            <a:ext cx="1822957" cy="182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406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981200"/>
            <a:ext cx="8354173" cy="4191000"/>
          </a:xfrm>
        </p:spPr>
        <p:txBody>
          <a:bodyPr>
            <a:normAutofit lnSpcReduction="10000"/>
          </a:bodyPr>
          <a:lstStyle/>
          <a:p>
            <a:r>
              <a:rPr lang="en-US" dirty="0"/>
              <a:t>Good for second or third-year discussions.</a:t>
            </a:r>
          </a:p>
          <a:p>
            <a:r>
              <a:rPr lang="en-US" dirty="0"/>
              <a:t>Starts like qualitative approach</a:t>
            </a:r>
          </a:p>
          <a:p>
            <a:pPr marL="685800" lvl="1" indent="-457200">
              <a:buFont typeface="+mj-lt"/>
              <a:buAutoNum type="arabicPeriod"/>
            </a:pPr>
            <a:r>
              <a:rPr lang="en-US" sz="1700" dirty="0"/>
              <a:t>Ask goal owner to list all factors contributing to achieving the goal</a:t>
            </a:r>
          </a:p>
          <a:p>
            <a:pPr marL="685800" lvl="1" indent="-457200">
              <a:buFont typeface="+mj-lt"/>
              <a:buAutoNum type="arabicPeriod"/>
            </a:pPr>
            <a:r>
              <a:rPr lang="en-US" sz="1700" dirty="0"/>
              <a:t>Now ask goal owner to prioritize the factors</a:t>
            </a:r>
          </a:p>
          <a:p>
            <a:r>
              <a:rPr lang="en-US" dirty="0"/>
              <a:t>Then ask goal owner to list the expected % contribution of each. Work the percentages until they add up to 100%</a:t>
            </a:r>
          </a:p>
          <a:p>
            <a:r>
              <a:rPr lang="en-US" dirty="0"/>
              <a:t>The percentage next to the HR initiative in question is what we are looking for. This is the planned isolated impact of the initiative on achieving the business goal.</a:t>
            </a:r>
          </a:p>
          <a:p>
            <a:r>
              <a:rPr lang="en-US" dirty="0"/>
              <a:t>Note that the planned impact came from the goal owner, not HR</a:t>
            </a:r>
          </a:p>
        </p:txBody>
      </p:sp>
      <p:sp>
        <p:nvSpPr>
          <p:cNvPr id="2" name="Title 1"/>
          <p:cNvSpPr>
            <a:spLocks noGrp="1"/>
          </p:cNvSpPr>
          <p:nvPr>
            <p:ph type="title"/>
          </p:nvPr>
        </p:nvSpPr>
        <p:spPr/>
        <p:txBody>
          <a:bodyPr>
            <a:normAutofit fontScale="90000"/>
          </a:bodyPr>
          <a:lstStyle/>
          <a:p>
            <a:r>
              <a:rPr lang="en-US" dirty="0"/>
              <a:t>Agreeing on Quantitative Impact: </a:t>
            </a:r>
            <a:r>
              <a:rPr lang="en-US" sz="3100" dirty="0"/>
              <a:t>The Percentage Contribution Method</a:t>
            </a:r>
            <a:br>
              <a:rPr lang="en-US" dirty="0"/>
            </a:br>
            <a:r>
              <a:rPr lang="en-US" sz="2400" dirty="0"/>
              <a:t>(This will a number or %)</a:t>
            </a:r>
          </a:p>
        </p:txBody>
      </p:sp>
    </p:spTree>
    <p:extLst>
      <p:ext uri="{BB962C8B-B14F-4D97-AF65-F5344CB8AC3E}">
        <p14:creationId xmlns:p14="http://schemas.microsoft.com/office/powerpoint/2010/main" val="3839956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dirty="0"/>
              <a:t>Reaching Agreement: An Example</a:t>
            </a:r>
            <a:br>
              <a:rPr lang="en-US" dirty="0"/>
            </a:br>
            <a:r>
              <a:rPr lang="en-US" sz="2000" dirty="0"/>
              <a:t>Prioritize and assign contribution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83006291"/>
              </p:ext>
            </p:extLst>
          </p:nvPr>
        </p:nvGraphicFramePr>
        <p:xfrm>
          <a:off x="988243" y="2132590"/>
          <a:ext cx="7150768" cy="2595880"/>
        </p:xfrm>
        <a:graphic>
          <a:graphicData uri="http://schemas.openxmlformats.org/drawingml/2006/table">
            <a:tbl>
              <a:tblPr firstRow="1" bandRow="1">
                <a:tableStyleId>{21E4AEA4-8DFA-4A89-87EB-49C32662AFE0}</a:tableStyleId>
              </a:tblPr>
              <a:tblGrid>
                <a:gridCol w="5177589">
                  <a:extLst>
                    <a:ext uri="{9D8B030D-6E8A-4147-A177-3AD203B41FA5}">
                      <a16:colId xmlns:a16="http://schemas.microsoft.com/office/drawing/2014/main" val="20000"/>
                    </a:ext>
                  </a:extLst>
                </a:gridCol>
                <a:gridCol w="1973179">
                  <a:extLst>
                    <a:ext uri="{9D8B030D-6E8A-4147-A177-3AD203B41FA5}">
                      <a16:colId xmlns:a16="http://schemas.microsoft.com/office/drawing/2014/main" val="20001"/>
                    </a:ext>
                  </a:extLst>
                </a:gridCol>
              </a:tblGrid>
              <a:tr h="370840">
                <a:tc>
                  <a:txBody>
                    <a:bodyPr/>
                    <a:lstStyle/>
                    <a:p>
                      <a:r>
                        <a:rPr lang="en-US" sz="1600" b="0" dirty="0"/>
                        <a:t>Prioritized</a:t>
                      </a:r>
                      <a:r>
                        <a:rPr lang="en-US" sz="1600" b="0" baseline="0" dirty="0"/>
                        <a:t> Drivers</a:t>
                      </a:r>
                      <a:endParaRPr lang="en-US" sz="1600" b="0" dirty="0"/>
                    </a:p>
                  </a:txBody>
                  <a:tcPr/>
                </a:tc>
                <a:tc>
                  <a:txBody>
                    <a:bodyPr/>
                    <a:lstStyle/>
                    <a:p>
                      <a:pPr algn="ctr"/>
                      <a:r>
                        <a:rPr lang="en-US" sz="1600" b="0" dirty="0"/>
                        <a:t>% contribution</a:t>
                      </a:r>
                    </a:p>
                  </a:txBody>
                  <a:tcPr/>
                </a:tc>
                <a:extLst>
                  <a:ext uri="{0D108BD9-81ED-4DB2-BD59-A6C34878D82A}">
                    <a16:rowId xmlns:a16="http://schemas.microsoft.com/office/drawing/2014/main" val="10000"/>
                  </a:ext>
                </a:extLst>
              </a:tr>
              <a:tr h="370840">
                <a:tc>
                  <a:txBody>
                    <a:bodyPr/>
                    <a:lstStyle/>
                    <a:p>
                      <a:pPr marL="344488" lvl="0" indent="-344488">
                        <a:buFont typeface="+mj-lt"/>
                        <a:buAutoNum type="arabicPeriod"/>
                      </a:pPr>
                      <a:r>
                        <a:rPr lang="en-US" sz="1600" dirty="0"/>
                        <a:t>Growth in economy</a:t>
                      </a:r>
                    </a:p>
                  </a:txBody>
                  <a:tcPr/>
                </a:tc>
                <a:tc>
                  <a:txBody>
                    <a:bodyPr/>
                    <a:lstStyle/>
                    <a:p>
                      <a:pPr algn="ctr"/>
                      <a:r>
                        <a:rPr lang="en-US" sz="1600" dirty="0"/>
                        <a:t>50%</a:t>
                      </a:r>
                    </a:p>
                  </a:txBody>
                  <a:tcPr/>
                </a:tc>
                <a:extLst>
                  <a:ext uri="{0D108BD9-81ED-4DB2-BD59-A6C34878D82A}">
                    <a16:rowId xmlns:a16="http://schemas.microsoft.com/office/drawing/2014/main" val="10001"/>
                  </a:ext>
                </a:extLst>
              </a:tr>
              <a:tr h="370840">
                <a:tc>
                  <a:txBody>
                    <a:bodyPr/>
                    <a:lstStyle/>
                    <a:p>
                      <a:pPr marL="342900" marR="0" lvl="1"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600" dirty="0"/>
                        <a:t>Consultative sales and product features training</a:t>
                      </a:r>
                    </a:p>
                  </a:txBody>
                  <a:tcPr/>
                </a:tc>
                <a:tc>
                  <a:txBody>
                    <a:bodyPr/>
                    <a:lstStyle/>
                    <a:p>
                      <a:pPr algn="ctr"/>
                      <a:r>
                        <a:rPr lang="en-US" sz="1600" dirty="0"/>
                        <a:t>20%</a:t>
                      </a:r>
                    </a:p>
                  </a:txBody>
                  <a:tcPr/>
                </a:tc>
                <a:extLst>
                  <a:ext uri="{0D108BD9-81ED-4DB2-BD59-A6C34878D82A}">
                    <a16:rowId xmlns:a16="http://schemas.microsoft.com/office/drawing/2014/main" val="10002"/>
                  </a:ext>
                </a:extLst>
              </a:tr>
              <a:tr h="370840">
                <a:tc>
                  <a:txBody>
                    <a:bodyPr/>
                    <a:lstStyle/>
                    <a:p>
                      <a:pPr marL="342900" marR="0" lvl="1"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600" dirty="0"/>
                        <a:t>Growth in market share due to new products</a:t>
                      </a:r>
                    </a:p>
                  </a:txBody>
                  <a:tcPr/>
                </a:tc>
                <a:tc>
                  <a:txBody>
                    <a:bodyPr/>
                    <a:lstStyle/>
                    <a:p>
                      <a:pPr algn="ctr"/>
                      <a:r>
                        <a:rPr lang="en-US" sz="1600" dirty="0"/>
                        <a:t>15%</a:t>
                      </a:r>
                    </a:p>
                  </a:txBody>
                  <a:tcPr/>
                </a:tc>
                <a:extLst>
                  <a:ext uri="{0D108BD9-81ED-4DB2-BD59-A6C34878D82A}">
                    <a16:rowId xmlns:a16="http://schemas.microsoft.com/office/drawing/2014/main" val="10003"/>
                  </a:ext>
                </a:extLst>
              </a:tr>
              <a:tr h="370840">
                <a:tc>
                  <a:txBody>
                    <a:bodyPr/>
                    <a:lstStyle/>
                    <a:p>
                      <a:pPr marL="342900" marR="0" lvl="1"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600" dirty="0"/>
                        <a:t>New salesperson incentive system</a:t>
                      </a:r>
                    </a:p>
                  </a:txBody>
                  <a:tcPr/>
                </a:tc>
                <a:tc>
                  <a:txBody>
                    <a:bodyPr/>
                    <a:lstStyle/>
                    <a:p>
                      <a:pPr algn="ctr"/>
                      <a:r>
                        <a:rPr lang="en-US" sz="1600" dirty="0"/>
                        <a:t>5%</a:t>
                      </a:r>
                    </a:p>
                  </a:txBody>
                  <a:tcPr/>
                </a:tc>
                <a:extLst>
                  <a:ext uri="{0D108BD9-81ED-4DB2-BD59-A6C34878D82A}">
                    <a16:rowId xmlns:a16="http://schemas.microsoft.com/office/drawing/2014/main" val="10004"/>
                  </a:ext>
                </a:extLst>
              </a:tr>
              <a:tr h="370840">
                <a:tc>
                  <a:txBody>
                    <a:bodyPr/>
                    <a:lstStyle/>
                    <a:p>
                      <a:pPr marL="114300" lvl="0" indent="-342900">
                        <a:buFont typeface="+mj-lt"/>
                        <a:buAutoNum type="arabicPeriod" startAt="5"/>
                      </a:pPr>
                      <a:r>
                        <a:rPr lang="en-US" sz="1600" dirty="0"/>
                        <a:t>Hiring 5 new salespeople</a:t>
                      </a:r>
                    </a:p>
                  </a:txBody>
                  <a:tcPr/>
                </a:tc>
                <a:tc>
                  <a:txBody>
                    <a:bodyPr/>
                    <a:lstStyle/>
                    <a:p>
                      <a:pPr algn="ctr"/>
                      <a:r>
                        <a:rPr lang="en-US" sz="1600" dirty="0"/>
                        <a:t>5%</a:t>
                      </a:r>
                    </a:p>
                  </a:txBody>
                  <a:tcPr/>
                </a:tc>
                <a:extLst>
                  <a:ext uri="{0D108BD9-81ED-4DB2-BD59-A6C34878D82A}">
                    <a16:rowId xmlns:a16="http://schemas.microsoft.com/office/drawing/2014/main" val="10005"/>
                  </a:ext>
                </a:extLst>
              </a:tr>
              <a:tr h="370840">
                <a:tc>
                  <a:txBody>
                    <a:bodyPr/>
                    <a:lstStyle/>
                    <a:p>
                      <a:pPr marL="342900" marR="0" lvl="1"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600" dirty="0"/>
                        <a:t>New advertising campaign</a:t>
                      </a:r>
                    </a:p>
                  </a:txBody>
                  <a:tcPr/>
                </a:tc>
                <a:tc>
                  <a:txBody>
                    <a:bodyPr/>
                    <a:lstStyle/>
                    <a:p>
                      <a:pPr algn="ctr"/>
                      <a:r>
                        <a:rPr lang="en-US" sz="1600" dirty="0"/>
                        <a:t>5%</a:t>
                      </a:r>
                    </a:p>
                  </a:txBody>
                  <a:tcPr/>
                </a:tc>
                <a:extLst>
                  <a:ext uri="{0D108BD9-81ED-4DB2-BD59-A6C34878D82A}">
                    <a16:rowId xmlns:a16="http://schemas.microsoft.com/office/drawing/2014/main" val="10006"/>
                  </a:ext>
                </a:extLst>
              </a:tr>
            </a:tbl>
          </a:graphicData>
        </a:graphic>
      </p:graphicFrame>
      <p:sp>
        <p:nvSpPr>
          <p:cNvPr id="5" name="Footer Placeholder 4"/>
          <p:cNvSpPr>
            <a:spLocks noGrp="1"/>
          </p:cNvSpPr>
          <p:nvPr>
            <p:ph type="ftr" sz="quarter" idx="11"/>
          </p:nvPr>
        </p:nvSpPr>
        <p:spPr/>
        <p:txBody>
          <a:bodyPr/>
          <a:lstStyle/>
          <a:p>
            <a:r>
              <a:rPr lang="en-US" b="1" dirty="0"/>
              <a:t>Center for Talent Reporting</a:t>
            </a:r>
            <a:endParaRPr lang="en-US" dirty="0"/>
          </a:p>
        </p:txBody>
      </p:sp>
      <p:sp>
        <p:nvSpPr>
          <p:cNvPr id="6" name="Slide Number Placeholder 5"/>
          <p:cNvSpPr>
            <a:spLocks noGrp="1"/>
          </p:cNvSpPr>
          <p:nvPr>
            <p:ph type="sldNum" sz="quarter" idx="12"/>
          </p:nvPr>
        </p:nvSpPr>
        <p:spPr/>
        <p:txBody>
          <a:bodyPr/>
          <a:lstStyle/>
          <a:p>
            <a:fld id="{CB94A5B6-A587-BD47-8B1E-DC3DA0554FCF}" type="slidenum">
              <a:rPr lang="en-US" smtClean="0"/>
              <a:t>29</a:t>
            </a:fld>
            <a:endParaRPr lang="en-US" dirty="0"/>
          </a:p>
        </p:txBody>
      </p:sp>
      <p:sp>
        <p:nvSpPr>
          <p:cNvPr id="3" name="Date Placeholder 2"/>
          <p:cNvSpPr>
            <a:spLocks noGrp="1"/>
          </p:cNvSpPr>
          <p:nvPr>
            <p:ph type="dt" sz="half" idx="10"/>
          </p:nvPr>
        </p:nvSpPr>
        <p:spPr/>
        <p:txBody>
          <a:bodyPr/>
          <a:lstStyle/>
          <a:p>
            <a:fld id="{3C00A868-2A53-4FE3-8AF3-D624707E0BE6}" type="datetime1">
              <a:rPr lang="en-US" smtClean="0"/>
              <a:t>7/31/2023</a:t>
            </a:fld>
            <a:endParaRPr lang="en-US" dirty="0"/>
          </a:p>
        </p:txBody>
      </p:sp>
    </p:spTree>
    <p:extLst>
      <p:ext uri="{BB962C8B-B14F-4D97-AF65-F5344CB8AC3E}">
        <p14:creationId xmlns:p14="http://schemas.microsoft.com/office/powerpoint/2010/main" val="3720043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4"/>
          <p:cNvSpPr>
            <a:spLocks noGrp="1"/>
          </p:cNvSpPr>
          <p:nvPr>
            <p:ph type="title"/>
          </p:nvPr>
        </p:nvSpPr>
        <p:spPr/>
        <p:txBody>
          <a:bodyPr/>
          <a:lstStyle/>
          <a:p>
            <a:r>
              <a:rPr lang="en-US" dirty="0"/>
              <a:t>Your Facilitator</a:t>
            </a:r>
          </a:p>
        </p:txBody>
      </p:sp>
      <p:sp>
        <p:nvSpPr>
          <p:cNvPr id="5" name="Content Placeholder 4">
            <a:extLst>
              <a:ext uri="{FF2B5EF4-FFF2-40B4-BE49-F238E27FC236}">
                <a16:creationId xmlns:a16="http://schemas.microsoft.com/office/drawing/2014/main" id="{9DB62FC3-316B-4E22-BF26-B0AC1EA54892}"/>
              </a:ext>
            </a:extLst>
          </p:cNvPr>
          <p:cNvSpPr>
            <a:spLocks noGrp="1"/>
          </p:cNvSpPr>
          <p:nvPr>
            <p:ph idx="1"/>
          </p:nvPr>
        </p:nvSpPr>
        <p:spPr>
          <a:xfrm>
            <a:off x="476299" y="1371600"/>
            <a:ext cx="8439101" cy="4845766"/>
          </a:xfrm>
        </p:spPr>
        <p:txBody>
          <a:bodyPr/>
          <a:lstStyle/>
          <a:p>
            <a:r>
              <a:rPr lang="en-US" sz="1600" dirty="0"/>
              <a:t>Executive Director, Center for Talent Reporting</a:t>
            </a:r>
          </a:p>
          <a:p>
            <a:r>
              <a:rPr lang="en-US" sz="1600" dirty="0"/>
              <a:t>Founder and Former President, Caterpillar University</a:t>
            </a:r>
          </a:p>
          <a:p>
            <a:pPr lvl="1"/>
            <a:r>
              <a:rPr lang="en-US" sz="1200" dirty="0"/>
              <a:t>2005 1st Place in ATD BEST Awards</a:t>
            </a:r>
          </a:p>
          <a:p>
            <a:pPr lvl="1"/>
            <a:r>
              <a:rPr lang="en-US" sz="1200" dirty="0"/>
              <a:t>2006 CLO of the Year</a:t>
            </a:r>
          </a:p>
          <a:p>
            <a:r>
              <a:rPr lang="en-US" sz="1600" dirty="0"/>
              <a:t>Former Chief Economist, Caterpillar Inc.</a:t>
            </a:r>
          </a:p>
          <a:p>
            <a:pPr lvl="1"/>
            <a:r>
              <a:rPr lang="en-US" sz="1200" dirty="0"/>
              <a:t>Ph.D. in Economics, Masters in Business Administration</a:t>
            </a:r>
          </a:p>
          <a:p>
            <a:r>
              <a:rPr lang="en-US" sz="1600" dirty="0"/>
              <a:t>Author, </a:t>
            </a:r>
            <a:r>
              <a:rPr lang="en-US" sz="1600" i="1" dirty="0"/>
              <a:t>The Business of Learning </a:t>
            </a:r>
            <a:r>
              <a:rPr lang="en-US" sz="1600" dirty="0"/>
              <a:t>(second edition) and with Peggy Parskey </a:t>
            </a:r>
            <a:r>
              <a:rPr lang="en-US" sz="1600" i="1" dirty="0"/>
              <a:t>Measurement Demystified and Measurement Demystified Field Guide</a:t>
            </a:r>
            <a:r>
              <a:rPr lang="en-US" sz="1600" dirty="0"/>
              <a:t>                                                             </a:t>
            </a:r>
          </a:p>
          <a:p>
            <a:r>
              <a:rPr lang="en-US" sz="1600" dirty="0"/>
              <a:t>Adjunct Professor in Human Capital Development </a:t>
            </a:r>
          </a:p>
          <a:p>
            <a:pPr lvl="1"/>
            <a:r>
              <a:rPr lang="en-US" sz="1200" dirty="0"/>
              <a:t>Bellevue University (PhD program)</a:t>
            </a:r>
          </a:p>
          <a:p>
            <a:pPr lvl="1"/>
            <a:r>
              <a:rPr lang="en-US" sz="1200" dirty="0"/>
              <a:t>University of Southern Mississippi (PhD program)</a:t>
            </a:r>
          </a:p>
          <a:p>
            <a:pPr lvl="1"/>
            <a:r>
              <a:rPr lang="en-US" sz="1200" dirty="0"/>
              <a:t>George Mason University (Executive Education program)</a:t>
            </a:r>
          </a:p>
          <a:p>
            <a:r>
              <a:rPr lang="en-US" sz="1600" dirty="0"/>
              <a:t>Member, ISO Working Group on Metrics</a:t>
            </a:r>
          </a:p>
          <a:p>
            <a:endParaRPr lang="en-US" sz="1600"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81A20-8605-48E3-8B1E-28FC5D376983}" type="datetime5">
              <a:rPr kumimoji="0" lang="en-US" sz="1100" b="1" i="0" u="none" strike="noStrike" kern="1200" cap="none" spc="0" normalizeH="0" baseline="0" noProof="0" smtClean="0">
                <a:ln>
                  <a:noFill/>
                </a:ln>
                <a:solidFill>
                  <a:srgbClr val="292929">
                    <a:lumMod val="75000"/>
                    <a:lumOff val="25000"/>
                  </a:srgbClr>
                </a:solidFill>
                <a:effectLst/>
                <a:uLnTx/>
                <a:uFillTx/>
                <a:latin typeface="Times New Roman" pitchFamily="18" charset="0"/>
                <a:ea typeface="+mn-ea"/>
                <a:cs typeface="Times New Roman"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31-Jul-23</a:t>
            </a:fld>
            <a:endParaRPr kumimoji="0" lang="en-US" sz="1100" b="1"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7" name="Text Placeholder 8"/>
          <p:cNvSpPr txBox="1">
            <a:spLocks/>
          </p:cNvSpPr>
          <p:nvPr/>
        </p:nvSpPr>
        <p:spPr>
          <a:xfrm>
            <a:off x="498474" y="1885950"/>
            <a:ext cx="6988176" cy="3657600"/>
          </a:xfrm>
          <a:prstGeom prst="rect">
            <a:avLst/>
          </a:prstGeom>
        </p:spPr>
        <p:txBody>
          <a:bodyPr lIns="68576" tIns="34289" rIns="68576" bIns="34289"/>
          <a:lstStyle/>
          <a:p>
            <a:pPr marL="257175" marR="0" lvl="0" indent="-257175" algn="l" defTabSz="914400" rtl="0" eaLnBrk="1" fontAlgn="base" latinLnBrk="0" hangingPunct="1">
              <a:lnSpc>
                <a:spcPct val="100000"/>
              </a:lnSpc>
              <a:spcBef>
                <a:spcPct val="20000"/>
              </a:spcBef>
              <a:spcAft>
                <a:spcPct val="0"/>
              </a:spcAft>
              <a:buClr>
                <a:srgbClr val="004679"/>
              </a:buClr>
              <a:buSzTx/>
              <a:buFont typeface="Arial" panose="020B0604020202020204" pitchFamily="34" charset="0"/>
              <a:buChar char="•"/>
              <a:tabLst/>
              <a:defRPr/>
            </a:pPr>
            <a:endParaRPr kumimoji="0" lang="en-US" sz="1350" b="0" i="0" u="none" strike="noStrike" kern="1200" cap="none" spc="0" normalizeH="0" baseline="0" noProof="0" dirty="0">
              <a:ln>
                <a:noFill/>
              </a:ln>
              <a:solidFill>
                <a:prstClr val="black"/>
              </a:solidFill>
              <a:effectLst/>
              <a:uLnTx/>
              <a:uFillTx/>
              <a:latin typeface="Arial" charset="0"/>
              <a:ea typeface="+mn-ea"/>
              <a:cs typeface="Arial" pitchFamily="34" charset="0"/>
            </a:endParaRPr>
          </a:p>
        </p:txBody>
      </p:sp>
      <p:pic>
        <p:nvPicPr>
          <p:cNvPr id="9" name="Picture 6" descr="The Business of Learning - Second Edition: How to Manage Corporate Training to Improve Your Bottom Line by [Vance, David 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6963" y="4615664"/>
            <a:ext cx="968853" cy="12849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go.i4cp.com/l/11852/2013-02-12/ql38d/11852/86411/DaveVanceHead.jpg">
            <a:extLst>
              <a:ext uri="{FF2B5EF4-FFF2-40B4-BE49-F238E27FC236}">
                <a16:creationId xmlns:a16="http://schemas.microsoft.com/office/drawing/2014/main" id="{12C9AA62-EDA6-4A39-B8B1-980896448DD4}"/>
              </a:ext>
            </a:extLst>
          </p:cNvPr>
          <p:cNvPicPr>
            <a:picLocks noChangeAspect="1" noChangeArrowheads="1"/>
          </p:cNvPicPr>
          <p:nvPr/>
        </p:nvPicPr>
        <p:blipFill>
          <a:blip r:embed="rId3" cstate="print"/>
          <a:srcRect/>
          <a:stretch>
            <a:fillRect/>
          </a:stretch>
        </p:blipFill>
        <p:spPr bwMode="auto">
          <a:xfrm>
            <a:off x="6377412" y="1382050"/>
            <a:ext cx="1131413" cy="1740637"/>
          </a:xfrm>
          <a:prstGeom prst="rect">
            <a:avLst/>
          </a:prstGeom>
          <a:noFill/>
        </p:spPr>
      </p:pic>
      <p:pic>
        <p:nvPicPr>
          <p:cNvPr id="8" name="Picture 7">
            <a:extLst>
              <a:ext uri="{FF2B5EF4-FFF2-40B4-BE49-F238E27FC236}">
                <a16:creationId xmlns:a16="http://schemas.microsoft.com/office/drawing/2014/main" id="{7AB30330-E248-4792-94CE-98E4110EB3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132" y="5052094"/>
            <a:ext cx="838201" cy="1197430"/>
          </a:xfrm>
          <a:prstGeom prst="rect">
            <a:avLst/>
          </a:prstGeom>
        </p:spPr>
      </p:pic>
      <p:pic>
        <p:nvPicPr>
          <p:cNvPr id="1030" name="Picture 6">
            <a:extLst>
              <a:ext uri="{FF2B5EF4-FFF2-40B4-BE49-F238E27FC236}">
                <a16:creationId xmlns:a16="http://schemas.microsoft.com/office/drawing/2014/main" id="{41DC5207-5569-42DA-AF2A-250BF5DE58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9361" y="4640402"/>
            <a:ext cx="1218127" cy="1089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33878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Goal Owner Will Not Help Plan Impact</a:t>
            </a:r>
          </a:p>
        </p:txBody>
      </p:sp>
      <p:sp>
        <p:nvSpPr>
          <p:cNvPr id="6" name="Content Placeholder 5"/>
          <p:cNvSpPr>
            <a:spLocks noGrp="1"/>
          </p:cNvSpPr>
          <p:nvPr>
            <p:ph idx="1"/>
          </p:nvPr>
        </p:nvSpPr>
        <p:spPr/>
        <p:txBody>
          <a:bodyPr/>
          <a:lstStyle/>
          <a:p>
            <a:r>
              <a:rPr lang="en-US" dirty="0"/>
              <a:t>Then do it yourself</a:t>
            </a:r>
          </a:p>
          <a:p>
            <a:pPr lvl="1"/>
            <a:r>
              <a:rPr lang="en-US" dirty="0"/>
              <a:t>Follow same steps</a:t>
            </a:r>
          </a:p>
          <a:p>
            <a:pPr lvl="1"/>
            <a:r>
              <a:rPr lang="en-US" dirty="0"/>
              <a:t>Assign percentages</a:t>
            </a:r>
          </a:p>
          <a:p>
            <a:pPr lvl="1"/>
            <a:r>
              <a:rPr lang="en-US" dirty="0"/>
              <a:t>Or make a direct plan of initiative’s impact</a:t>
            </a:r>
          </a:p>
          <a:p>
            <a:pPr lvl="2"/>
            <a:r>
              <a:rPr lang="en-US" dirty="0"/>
              <a:t>For example, this initiative should increase sales by 4%</a:t>
            </a:r>
          </a:p>
          <a:p>
            <a:r>
              <a:rPr lang="en-US" dirty="0"/>
              <a:t>Share with goal owner for feedback</a:t>
            </a:r>
          </a:p>
          <a:p>
            <a:pPr lvl="1"/>
            <a:r>
              <a:rPr lang="en-US" dirty="0"/>
              <a:t>His or her opportunity to disagree and correct the plan</a:t>
            </a:r>
          </a:p>
          <a:p>
            <a:r>
              <a:rPr lang="en-US" dirty="0"/>
              <a:t>If goal owner will not provide feedback, then share your planned impact and assumptions with governing board, CEO and ask for their feedback.</a:t>
            </a:r>
          </a:p>
        </p:txBody>
      </p:sp>
    </p:spTree>
    <p:extLst>
      <p:ext uri="{BB962C8B-B14F-4D97-AF65-F5344CB8AC3E}">
        <p14:creationId xmlns:p14="http://schemas.microsoft.com/office/powerpoint/2010/main" val="1493322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Practice Internally for the First Year</a:t>
            </a:r>
          </a:p>
        </p:txBody>
      </p:sp>
      <p:sp>
        <p:nvSpPr>
          <p:cNvPr id="3" name="Content Placeholder 2"/>
          <p:cNvSpPr>
            <a:spLocks noGrp="1"/>
          </p:cNvSpPr>
          <p:nvPr>
            <p:ph idx="1"/>
          </p:nvPr>
        </p:nvSpPr>
        <p:spPr/>
        <p:txBody>
          <a:bodyPr/>
          <a:lstStyle/>
          <a:p>
            <a:r>
              <a:rPr lang="en-US" dirty="0"/>
              <a:t>As a team talk through the potential impact and the ways you might measure it.</a:t>
            </a:r>
          </a:p>
          <a:p>
            <a:r>
              <a:rPr lang="en-US" dirty="0"/>
              <a:t>Agree internally on measures of success and use them in your Summary Report</a:t>
            </a:r>
          </a:p>
          <a:p>
            <a:r>
              <a:rPr lang="en-US" dirty="0"/>
              <a:t>“Practice” using the report throughout the year</a:t>
            </a:r>
          </a:p>
          <a:p>
            <a:pPr lvl="1"/>
            <a:r>
              <a:rPr lang="en-US" dirty="0"/>
              <a:t>If you chose qualitative or quantitative impact, do you have some leading indicators to help gauge the impact</a:t>
            </a:r>
          </a:p>
          <a:p>
            <a:pPr lvl="1"/>
            <a:r>
              <a:rPr lang="en-US" dirty="0"/>
              <a:t>This is your opportunity to get comfortable with the concepts and the report</a:t>
            </a:r>
          </a:p>
        </p:txBody>
      </p:sp>
      <p:sp>
        <p:nvSpPr>
          <p:cNvPr id="5" name="Footer Placeholder 4"/>
          <p:cNvSpPr>
            <a:spLocks noGrp="1"/>
          </p:cNvSpPr>
          <p:nvPr>
            <p:ph type="ftr" sz="quarter" idx="11"/>
          </p:nvPr>
        </p:nvSpPr>
        <p:spPr/>
        <p:txBody>
          <a:bodyPr/>
          <a:lstStyle/>
          <a:p>
            <a:r>
              <a:rPr lang="en-US" dirty="0">
                <a:solidFill>
                  <a:srgbClr val="292929">
                    <a:lumMod val="75000"/>
                    <a:lumOff val="25000"/>
                  </a:srgbClr>
                </a:solidFill>
              </a:rPr>
              <a:t>Center For Talent Reporting                                  www.centerfortalentreporting.org</a:t>
            </a:r>
          </a:p>
        </p:txBody>
      </p:sp>
      <p:sp>
        <p:nvSpPr>
          <p:cNvPr id="6" name="Slide Number Placeholder 5"/>
          <p:cNvSpPr>
            <a:spLocks noGrp="1"/>
          </p:cNvSpPr>
          <p:nvPr>
            <p:ph type="sldNum" sz="quarter" idx="12"/>
          </p:nvPr>
        </p:nvSpPr>
        <p:spPr/>
        <p:txBody>
          <a:bodyPr/>
          <a:lstStyle/>
          <a:p>
            <a:fld id="{CB94A5B6-A587-BD47-8B1E-DC3DA0554FCF}" type="slidenum">
              <a:rPr lang="en-US" smtClean="0">
                <a:solidFill>
                  <a:prstClr val="white"/>
                </a:solidFill>
              </a:rPr>
              <a:pPr/>
              <a:t>31</a:t>
            </a:fld>
            <a:endParaRPr lang="en-US" dirty="0">
              <a:solidFill>
                <a:prstClr val="white"/>
              </a:solidFill>
            </a:endParaRPr>
          </a:p>
        </p:txBody>
      </p:sp>
    </p:spTree>
    <p:extLst>
      <p:ext uri="{BB962C8B-B14F-4D97-AF65-F5344CB8AC3E}">
        <p14:creationId xmlns:p14="http://schemas.microsoft.com/office/powerpoint/2010/main" val="3440516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Impact Summary</a:t>
            </a:r>
          </a:p>
        </p:txBody>
      </p:sp>
      <p:sp>
        <p:nvSpPr>
          <p:cNvPr id="6" name="Content Placeholder 5"/>
          <p:cNvSpPr>
            <a:spLocks noGrp="1"/>
          </p:cNvSpPr>
          <p:nvPr>
            <p:ph idx="1"/>
          </p:nvPr>
        </p:nvSpPr>
        <p:spPr/>
        <p:txBody>
          <a:bodyPr/>
          <a:lstStyle/>
          <a:p>
            <a:r>
              <a:rPr lang="en-US" dirty="0"/>
              <a:t>Remember, this is a planning exercise</a:t>
            </a:r>
          </a:p>
          <a:p>
            <a:r>
              <a:rPr lang="en-US" dirty="0"/>
              <a:t>Senior leaders want the best thinking from you and the goal owner</a:t>
            </a:r>
          </a:p>
          <a:p>
            <a:r>
              <a:rPr lang="en-US" dirty="0"/>
              <a:t>What can the two of you, and your organizations, make happen if you work together?</a:t>
            </a:r>
          </a:p>
          <a:p>
            <a:r>
              <a:rPr lang="en-US" dirty="0"/>
              <a:t>This is just like any other planning number. Should </a:t>
            </a:r>
          </a:p>
          <a:p>
            <a:pPr lvl="1"/>
            <a:r>
              <a:rPr lang="en-US" dirty="0"/>
              <a:t>Be directionally correct</a:t>
            </a:r>
          </a:p>
          <a:p>
            <a:pPr lvl="1"/>
            <a:r>
              <a:rPr lang="en-US" dirty="0"/>
              <a:t>Be reasonable and achievable</a:t>
            </a:r>
          </a:p>
          <a:p>
            <a:pPr lvl="1"/>
            <a:r>
              <a:rPr lang="en-US" dirty="0"/>
              <a:t>Lead to specific action plans to realize the impact</a:t>
            </a:r>
          </a:p>
          <a:p>
            <a:pPr lvl="1"/>
            <a:endParaRPr lang="en-US" dirty="0"/>
          </a:p>
          <a:p>
            <a:endParaRPr lang="en-US" dirty="0"/>
          </a:p>
        </p:txBody>
      </p:sp>
    </p:spTree>
    <p:extLst>
      <p:ext uri="{BB962C8B-B14F-4D97-AF65-F5344CB8AC3E}">
        <p14:creationId xmlns:p14="http://schemas.microsoft.com/office/powerpoint/2010/main" val="3321573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0" y="3124200"/>
            <a:ext cx="6489513" cy="1317626"/>
          </a:xfrm>
        </p:spPr>
        <p:txBody>
          <a:bodyPr/>
          <a:lstStyle/>
          <a:p>
            <a:r>
              <a:rPr lang="en-US" dirty="0"/>
              <a:t>Setting Plans for Efficiency and Effectiveness Measures</a:t>
            </a:r>
          </a:p>
        </p:txBody>
      </p:sp>
      <p:sp>
        <p:nvSpPr>
          <p:cNvPr id="3" name="Footer Placeholder 2"/>
          <p:cNvSpPr>
            <a:spLocks noGrp="1"/>
          </p:cNvSpPr>
          <p:nvPr>
            <p:ph type="ftr" sz="quarter" idx="12"/>
          </p:nvPr>
        </p:nvSpPr>
        <p:spPr/>
        <p:txBody>
          <a:bodyPr/>
          <a:lstStyle/>
          <a:p>
            <a:r>
              <a:rPr lang="en-US" dirty="0">
                <a:solidFill>
                  <a:srgbClr val="292929">
                    <a:lumMod val="75000"/>
                    <a:lumOff val="25000"/>
                  </a:srgbClr>
                </a:solidFill>
              </a:rPr>
              <a:t>Center For Talent Reporting                                  www.centerfortalentreporting.org</a:t>
            </a:r>
          </a:p>
        </p:txBody>
      </p:sp>
      <p:sp>
        <p:nvSpPr>
          <p:cNvPr id="4" name="Slide Number Placeholder 3"/>
          <p:cNvSpPr>
            <a:spLocks noGrp="1"/>
          </p:cNvSpPr>
          <p:nvPr>
            <p:ph type="sldNum" sz="quarter" idx="10"/>
          </p:nvPr>
        </p:nvSpPr>
        <p:spPr/>
        <p:txBody>
          <a:bodyPr/>
          <a:lstStyle/>
          <a:p>
            <a:fld id="{A9839A26-2E62-4332-8381-306FE67E17B4}" type="slidenum">
              <a:rPr lang="en-US" smtClean="0">
                <a:solidFill>
                  <a:prstClr val="white"/>
                </a:solidFill>
              </a:rPr>
              <a:pPr/>
              <a:t>33</a:t>
            </a:fld>
            <a:endParaRPr lang="en-US" dirty="0">
              <a:solidFill>
                <a:prstClr val="white"/>
              </a:solidFill>
            </a:endParaRPr>
          </a:p>
        </p:txBody>
      </p:sp>
    </p:spTree>
    <p:extLst>
      <p:ext uri="{BB962C8B-B14F-4D97-AF65-F5344CB8AC3E}">
        <p14:creationId xmlns:p14="http://schemas.microsoft.com/office/powerpoint/2010/main" val="2372052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DA29C-3A96-464E-AD07-3F50544AB2AB}"/>
              </a:ext>
            </a:extLst>
          </p:cNvPr>
          <p:cNvSpPr>
            <a:spLocks noGrp="1"/>
          </p:cNvSpPr>
          <p:nvPr>
            <p:ph type="title"/>
          </p:nvPr>
        </p:nvSpPr>
        <p:spPr/>
        <p:txBody>
          <a:bodyPr/>
          <a:lstStyle/>
          <a:p>
            <a:r>
              <a:rPr lang="en-US" dirty="0"/>
              <a:t>Operations Report for L&amp;D</a:t>
            </a:r>
          </a:p>
        </p:txBody>
      </p:sp>
      <p:sp>
        <p:nvSpPr>
          <p:cNvPr id="3" name="Footer Placeholder 2">
            <a:extLst>
              <a:ext uri="{FF2B5EF4-FFF2-40B4-BE49-F238E27FC236}">
                <a16:creationId xmlns:a16="http://schemas.microsoft.com/office/drawing/2014/main" id="{2C6A6B96-B220-48A5-8888-DC5B1CE3BF72}"/>
              </a:ext>
            </a:extLst>
          </p:cNvPr>
          <p:cNvSpPr>
            <a:spLocks noGrp="1"/>
          </p:cNvSpPr>
          <p:nvPr>
            <p:ph type="ftr" sz="quarter" idx="11"/>
          </p:nvPr>
        </p:nvSpPr>
        <p:spPr/>
        <p:txBody>
          <a:bodyPr/>
          <a:lstStyle/>
          <a:p>
            <a:r>
              <a:rPr lang="en-US" dirty="0">
                <a:solidFill>
                  <a:srgbClr val="292929">
                    <a:lumMod val="75000"/>
                    <a:lumOff val="25000"/>
                  </a:srgbClr>
                </a:solidFill>
              </a:rPr>
              <a:t>Center For Talent Reporting                                  www.centerfortalentreporting.org</a:t>
            </a:r>
          </a:p>
        </p:txBody>
      </p:sp>
      <p:sp>
        <p:nvSpPr>
          <p:cNvPr id="4" name="Slide Number Placeholder 3">
            <a:extLst>
              <a:ext uri="{FF2B5EF4-FFF2-40B4-BE49-F238E27FC236}">
                <a16:creationId xmlns:a16="http://schemas.microsoft.com/office/drawing/2014/main" id="{3C71F95F-51C6-4308-B27B-2E98EB3CD6FE}"/>
              </a:ext>
            </a:extLst>
          </p:cNvPr>
          <p:cNvSpPr>
            <a:spLocks noGrp="1"/>
          </p:cNvSpPr>
          <p:nvPr>
            <p:ph type="sldNum" sz="quarter" idx="12"/>
          </p:nvPr>
        </p:nvSpPr>
        <p:spPr/>
        <p:txBody>
          <a:bodyPr/>
          <a:lstStyle/>
          <a:p>
            <a:fld id="{CB94A5B6-A587-BD47-8B1E-DC3DA0554FCF}" type="slidenum">
              <a:rPr lang="en-US" smtClean="0"/>
              <a:t>34</a:t>
            </a:fld>
            <a:endParaRPr lang="en-US" dirty="0"/>
          </a:p>
        </p:txBody>
      </p:sp>
      <p:sp>
        <p:nvSpPr>
          <p:cNvPr id="6" name="Down Arrow 6">
            <a:extLst>
              <a:ext uri="{FF2B5EF4-FFF2-40B4-BE49-F238E27FC236}">
                <a16:creationId xmlns:a16="http://schemas.microsoft.com/office/drawing/2014/main" id="{22559F9E-CB87-41DC-9C68-3193B19492E0}"/>
              </a:ext>
            </a:extLst>
          </p:cNvPr>
          <p:cNvSpPr/>
          <p:nvPr/>
        </p:nvSpPr>
        <p:spPr>
          <a:xfrm>
            <a:off x="5562600" y="1392182"/>
            <a:ext cx="457200" cy="808761"/>
          </a:xfrm>
          <a:prstGeom prst="downArrow">
            <a:avLst/>
          </a:prstGeom>
          <a:gradFill>
            <a:gsLst>
              <a:gs pos="0">
                <a:schemeClr val="tx2">
                  <a:lumMod val="50000"/>
                </a:schemeClr>
              </a:gs>
              <a:gs pos="34000">
                <a:schemeClr val="tx2">
                  <a:lumMod val="75000"/>
                </a:schemeClr>
              </a:gs>
              <a:gs pos="100000">
                <a:schemeClr val="tx2"/>
              </a:gs>
            </a:gsLst>
            <a:lin ang="16200000" scaled="0"/>
          </a:gradFill>
          <a:ln>
            <a:noFill/>
          </a:ln>
        </p:spPr>
        <p:style>
          <a:lnRef idx="1">
            <a:schemeClr val="accent1"/>
          </a:lnRef>
          <a:fillRef idx="1001">
            <a:schemeClr val="dk2"/>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362A570-BA39-4DB1-9A12-EF57922C0B8D}"/>
              </a:ext>
            </a:extLst>
          </p:cNvPr>
          <p:cNvPicPr>
            <a:picLocks noChangeAspect="1"/>
          </p:cNvPicPr>
          <p:nvPr/>
        </p:nvPicPr>
        <p:blipFill>
          <a:blip r:embed="rId2"/>
          <a:stretch>
            <a:fillRect/>
          </a:stretch>
        </p:blipFill>
        <p:spPr>
          <a:xfrm>
            <a:off x="211621" y="2057400"/>
            <a:ext cx="8470644" cy="3973461"/>
          </a:xfrm>
          <a:prstGeom prst="rect">
            <a:avLst/>
          </a:prstGeom>
        </p:spPr>
      </p:pic>
    </p:spTree>
    <p:extLst>
      <p:ext uri="{BB962C8B-B14F-4D97-AF65-F5344CB8AC3E}">
        <p14:creationId xmlns:p14="http://schemas.microsoft.com/office/powerpoint/2010/main" val="583828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556313" cy="990600"/>
          </a:xfrm>
        </p:spPr>
        <p:txBody>
          <a:bodyPr/>
          <a:lstStyle/>
          <a:p>
            <a:r>
              <a:rPr lang="en-US" dirty="0"/>
              <a:t>Program Report for L&amp;D</a:t>
            </a:r>
            <a:br>
              <a:rPr lang="en-US" dirty="0"/>
            </a:br>
            <a:r>
              <a:rPr lang="en-US" sz="2400" dirty="0"/>
              <a:t>Programs in Support of the Goal to Reduce Injuries</a:t>
            </a:r>
            <a:br>
              <a:rPr lang="en-US" dirty="0"/>
            </a:br>
            <a:endParaRPr lang="en-US" dirty="0"/>
          </a:p>
        </p:txBody>
      </p:sp>
      <p:sp>
        <p:nvSpPr>
          <p:cNvPr id="3" name="Footer Placeholder 2"/>
          <p:cNvSpPr>
            <a:spLocks noGrp="1"/>
          </p:cNvSpPr>
          <p:nvPr>
            <p:ph type="ftr" sz="quarter" idx="11"/>
          </p:nvPr>
        </p:nvSpPr>
        <p:spPr/>
        <p:txBody>
          <a:bodyPr/>
          <a:lstStyle/>
          <a:p>
            <a:r>
              <a:rPr lang="en-US" dirty="0">
                <a:solidFill>
                  <a:srgbClr val="292929">
                    <a:lumMod val="75000"/>
                    <a:lumOff val="25000"/>
                  </a:srgbClr>
                </a:solidFill>
              </a:rPr>
              <a:t>Center For Talent Reporting                                  www.centerfortalentreporting.org</a:t>
            </a:r>
          </a:p>
        </p:txBody>
      </p:sp>
      <p:sp>
        <p:nvSpPr>
          <p:cNvPr id="4" name="Slide Number Placeholder 3"/>
          <p:cNvSpPr>
            <a:spLocks noGrp="1"/>
          </p:cNvSpPr>
          <p:nvPr>
            <p:ph type="sldNum" sz="quarter" idx="12"/>
          </p:nvPr>
        </p:nvSpPr>
        <p:spPr/>
        <p:txBody>
          <a:bodyPr/>
          <a:lstStyle/>
          <a:p>
            <a:fld id="{CB94A5B6-A587-BD47-8B1E-DC3DA0554FCF}" type="slidenum">
              <a:rPr lang="en-US" smtClean="0"/>
              <a:t>35</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585137456"/>
              </p:ext>
            </p:extLst>
          </p:nvPr>
        </p:nvGraphicFramePr>
        <p:xfrm>
          <a:off x="533400" y="1600200"/>
          <a:ext cx="8229600" cy="4572000"/>
        </p:xfrm>
        <a:graphic>
          <a:graphicData uri="http://schemas.openxmlformats.org/presentationml/2006/ole">
            <mc:AlternateContent xmlns:mc="http://schemas.openxmlformats.org/markup-compatibility/2006">
              <mc:Choice xmlns:v="urn:schemas-microsoft-com:vml" Requires="v">
                <p:oleObj name="Worksheet" r:id="rId2" imgW="11990455" imgH="6808929" progId="Excel.Sheet.12">
                  <p:embed/>
                </p:oleObj>
              </mc:Choice>
              <mc:Fallback>
                <p:oleObj name="Worksheet" r:id="rId2" imgW="11990455" imgH="6808929" progId="Excel.Sheet.12">
                  <p:embed/>
                  <p:pic>
                    <p:nvPicPr>
                      <p:cNvPr id="0" name=""/>
                      <p:cNvPicPr/>
                      <p:nvPr/>
                    </p:nvPicPr>
                    <p:blipFill>
                      <a:blip r:embed="rId3"/>
                      <a:stretch>
                        <a:fillRect/>
                      </a:stretch>
                    </p:blipFill>
                    <p:spPr>
                      <a:xfrm>
                        <a:off x="533400" y="1600200"/>
                        <a:ext cx="8229600" cy="4572000"/>
                      </a:xfrm>
                      <a:prstGeom prst="rect">
                        <a:avLst/>
                      </a:prstGeom>
                    </p:spPr>
                  </p:pic>
                </p:oleObj>
              </mc:Fallback>
            </mc:AlternateContent>
          </a:graphicData>
        </a:graphic>
      </p:graphicFrame>
      <p:sp>
        <p:nvSpPr>
          <p:cNvPr id="7" name="Down Arrow 6"/>
          <p:cNvSpPr/>
          <p:nvPr/>
        </p:nvSpPr>
        <p:spPr>
          <a:xfrm>
            <a:off x="3962400" y="1828800"/>
            <a:ext cx="381000" cy="832104"/>
          </a:xfrm>
          <a:prstGeom prst="downArrow">
            <a:avLst/>
          </a:prstGeom>
          <a:gradFill>
            <a:gsLst>
              <a:gs pos="0">
                <a:schemeClr val="tx2">
                  <a:lumMod val="50000"/>
                </a:schemeClr>
              </a:gs>
              <a:gs pos="34000">
                <a:schemeClr val="tx2">
                  <a:lumMod val="75000"/>
                </a:schemeClr>
              </a:gs>
              <a:gs pos="100000">
                <a:schemeClr val="tx2"/>
              </a:gs>
            </a:gsLst>
            <a:lin ang="16200000" scaled="0"/>
          </a:gradFill>
          <a:ln>
            <a:noFill/>
          </a:ln>
        </p:spPr>
        <p:style>
          <a:lnRef idx="1">
            <a:schemeClr val="accent1"/>
          </a:lnRef>
          <a:fillRef idx="1001">
            <a:schemeClr val="dk2"/>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2635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Developing the Plan Numbers</a:t>
            </a:r>
          </a:p>
        </p:txBody>
      </p:sp>
      <p:sp>
        <p:nvSpPr>
          <p:cNvPr id="6" name="Slide Number Placeholder 5"/>
          <p:cNvSpPr>
            <a:spLocks noGrp="1"/>
          </p:cNvSpPr>
          <p:nvPr>
            <p:ph type="sldNum" sz="quarter" idx="10"/>
          </p:nvPr>
        </p:nvSpPr>
        <p:spPr/>
        <p:txBody>
          <a:bodyPr/>
          <a:lstStyle/>
          <a:p>
            <a:fld id="{CB94A5B6-A587-BD47-8B1E-DC3DA0554FCF}" type="slidenum">
              <a:rPr lang="en-US" smtClean="0"/>
              <a:t>36</a:t>
            </a:fld>
            <a:endParaRPr lang="en-US" dirty="0"/>
          </a:p>
        </p:txBody>
      </p:sp>
      <p:sp>
        <p:nvSpPr>
          <p:cNvPr id="5" name="Footer Placeholder 4"/>
          <p:cNvSpPr>
            <a:spLocks noGrp="1"/>
          </p:cNvSpPr>
          <p:nvPr>
            <p:ph type="ftr" sz="quarter" idx="12"/>
          </p:nvPr>
        </p:nvSpPr>
        <p:spPr/>
        <p:txBody>
          <a:bodyPr/>
          <a:lstStyle/>
          <a:p>
            <a:r>
              <a:rPr lang="en-US" b="1" dirty="0"/>
              <a:t>Center For Talent Reporting                                  www.centerfortalentreporting.org</a:t>
            </a:r>
            <a:endParaRPr lang="en-US" dirty="0"/>
          </a:p>
        </p:txBody>
      </p:sp>
      <p:sp>
        <p:nvSpPr>
          <p:cNvPr id="3" name="Content Placeholder 2"/>
          <p:cNvSpPr>
            <a:spLocks noGrp="1"/>
          </p:cNvSpPr>
          <p:nvPr>
            <p:ph idx="1"/>
          </p:nvPr>
        </p:nvSpPr>
        <p:spPr>
          <a:xfrm>
            <a:off x="533400" y="1752600"/>
            <a:ext cx="4073526" cy="4416552"/>
          </a:xfrm>
        </p:spPr>
        <p:txBody>
          <a:bodyPr>
            <a:normAutofit/>
          </a:bodyPr>
          <a:lstStyle/>
          <a:p>
            <a:r>
              <a:rPr lang="en-US" dirty="0"/>
              <a:t>The plan</a:t>
            </a:r>
          </a:p>
          <a:p>
            <a:pPr lvl="1"/>
            <a:r>
              <a:rPr lang="en-US" sz="1800" dirty="0"/>
              <a:t>Reasonable, achievable</a:t>
            </a:r>
          </a:p>
          <a:p>
            <a:pPr lvl="1"/>
            <a:r>
              <a:rPr lang="en-US" sz="1800" dirty="0"/>
              <a:t>Made in face of uncertainties</a:t>
            </a:r>
          </a:p>
          <a:p>
            <a:pPr lvl="1"/>
            <a:r>
              <a:rPr lang="en-US" sz="1800" dirty="0"/>
              <a:t>No guarantees</a:t>
            </a:r>
          </a:p>
          <a:p>
            <a:pPr lvl="1"/>
            <a:r>
              <a:rPr lang="en-US" sz="1800" dirty="0"/>
              <a:t>You generally have a whole year to influence the result</a:t>
            </a:r>
          </a:p>
          <a:p>
            <a:r>
              <a:rPr lang="en-US" dirty="0"/>
              <a:t>The Plan for the organization’s goal in the Summary Report will come from the </a:t>
            </a:r>
            <a:r>
              <a:rPr lang="en-US" dirty="0">
                <a:solidFill>
                  <a:schemeClr val="tx2"/>
                </a:solidFill>
              </a:rPr>
              <a:t>sponsor</a:t>
            </a:r>
          </a:p>
          <a:p>
            <a:pPr lvl="1"/>
            <a:r>
              <a:rPr lang="en-US" sz="1800" dirty="0"/>
              <a:t>Like a 20% increase in sales</a:t>
            </a:r>
          </a:p>
        </p:txBody>
      </p:sp>
      <p:sp>
        <p:nvSpPr>
          <p:cNvPr id="7" name="Content Placeholder 6"/>
          <p:cNvSpPr>
            <a:spLocks noGrp="1"/>
          </p:cNvSpPr>
          <p:nvPr>
            <p:ph idx="13"/>
          </p:nvPr>
        </p:nvSpPr>
        <p:spPr/>
        <p:txBody>
          <a:bodyPr>
            <a:normAutofit/>
          </a:bodyPr>
          <a:lstStyle/>
          <a:p>
            <a:r>
              <a:rPr lang="en-US" sz="2000" dirty="0"/>
              <a:t>Plans for the impact of the talent initiative will come from the </a:t>
            </a:r>
            <a:r>
              <a:rPr lang="en-US" sz="2000" dirty="0">
                <a:solidFill>
                  <a:srgbClr val="FF0000"/>
                </a:solidFill>
              </a:rPr>
              <a:t>goal owner and department head </a:t>
            </a:r>
            <a:r>
              <a:rPr lang="en-US" sz="2000" dirty="0"/>
              <a:t>with help from staff</a:t>
            </a:r>
          </a:p>
          <a:p>
            <a:pPr lvl="1"/>
            <a:r>
              <a:rPr lang="en-US" sz="1600" dirty="0"/>
              <a:t>Like a 25% contribution leading to a 5% sales increase due to training</a:t>
            </a:r>
          </a:p>
          <a:p>
            <a:r>
              <a:rPr lang="en-US" sz="2000" b="1" dirty="0"/>
              <a:t>Plans for effectiveness and efficiency goals will come from the</a:t>
            </a:r>
          </a:p>
          <a:p>
            <a:pPr lvl="1"/>
            <a:r>
              <a:rPr lang="en-US" sz="1600" b="1" dirty="0">
                <a:solidFill>
                  <a:srgbClr val="FF0000"/>
                </a:solidFill>
              </a:rPr>
              <a:t>D</a:t>
            </a:r>
            <a:r>
              <a:rPr lang="en-US" sz="1600" b="1" dirty="0">
                <a:solidFill>
                  <a:schemeClr val="tx2"/>
                </a:solidFill>
              </a:rPr>
              <a:t>epartment head and staff for Operations Report</a:t>
            </a:r>
          </a:p>
          <a:p>
            <a:pPr lvl="1"/>
            <a:r>
              <a:rPr lang="en-US" sz="1600" b="1" dirty="0">
                <a:solidFill>
                  <a:schemeClr val="tx2"/>
                </a:solidFill>
              </a:rPr>
              <a:t>Goal owner and program manager for Program Report</a:t>
            </a:r>
          </a:p>
          <a:p>
            <a:endParaRPr lang="en-US" dirty="0"/>
          </a:p>
        </p:txBody>
      </p:sp>
    </p:spTree>
    <p:extLst>
      <p:ext uri="{BB962C8B-B14F-4D97-AF65-F5344CB8AC3E}">
        <p14:creationId xmlns:p14="http://schemas.microsoft.com/office/powerpoint/2010/main" val="4010552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304800"/>
            <a:ext cx="7556313" cy="1316736"/>
          </a:xfrm>
        </p:spPr>
        <p:txBody>
          <a:bodyPr/>
          <a:lstStyle/>
          <a:p>
            <a:r>
              <a:rPr lang="en-US" dirty="0"/>
              <a:t>Planning: Where do the numbers come from?</a:t>
            </a:r>
          </a:p>
        </p:txBody>
      </p:sp>
      <p:sp>
        <p:nvSpPr>
          <p:cNvPr id="10" name="Content Placeholder 9"/>
          <p:cNvSpPr>
            <a:spLocks noGrp="1"/>
          </p:cNvSpPr>
          <p:nvPr>
            <p:ph idx="1"/>
          </p:nvPr>
        </p:nvSpPr>
        <p:spPr/>
        <p:txBody>
          <a:bodyPr/>
          <a:lstStyle/>
          <a:p>
            <a:r>
              <a:rPr lang="en-US" sz="2400" dirty="0"/>
              <a:t>Professional judgment</a:t>
            </a:r>
          </a:p>
          <a:p>
            <a:r>
              <a:rPr lang="en-US" sz="2400" dirty="0"/>
              <a:t>Informed by </a:t>
            </a:r>
          </a:p>
          <a:p>
            <a:pPr lvl="1"/>
            <a:r>
              <a:rPr lang="en-US" dirty="0"/>
              <a:t>Your own organization’s history</a:t>
            </a:r>
          </a:p>
          <a:p>
            <a:pPr lvl="2"/>
            <a:r>
              <a:rPr lang="en-US" dirty="0"/>
              <a:t>Past years</a:t>
            </a:r>
          </a:p>
          <a:p>
            <a:pPr lvl="2"/>
            <a:r>
              <a:rPr lang="en-US" dirty="0"/>
              <a:t>Past months</a:t>
            </a:r>
          </a:p>
          <a:p>
            <a:pPr lvl="1"/>
            <a:r>
              <a:rPr lang="en-US" dirty="0"/>
              <a:t>Other’s history</a:t>
            </a:r>
          </a:p>
          <a:p>
            <a:pPr lvl="2"/>
            <a:r>
              <a:rPr lang="en-US" dirty="0"/>
              <a:t>Benchmarks</a:t>
            </a:r>
          </a:p>
          <a:p>
            <a:pPr lvl="1"/>
            <a:r>
              <a:rPr lang="en-US" dirty="0"/>
              <a:t>Experience</a:t>
            </a:r>
          </a:p>
          <a:p>
            <a:pPr lvl="2"/>
            <a:r>
              <a:rPr lang="en-US" dirty="0"/>
              <a:t>Learning from mistakes</a:t>
            </a:r>
          </a:p>
          <a:p>
            <a:pPr lvl="2"/>
            <a:r>
              <a:rPr lang="en-US" dirty="0"/>
              <a:t>The variance (actual - plan or forecast) is your teacher</a:t>
            </a:r>
          </a:p>
          <a:p>
            <a:pPr lvl="1"/>
            <a:endParaRPr lang="en-US" dirty="0"/>
          </a:p>
        </p:txBody>
      </p:sp>
      <p:pic>
        <p:nvPicPr>
          <p:cNvPr id="7" name="Picture 3" descr="C:\Users\Peggy\AppData\Local\Microsoft\Windows\Temporary Internet Files\Content.IE5\2I4BFS4P\7052094_s.jpg"/>
          <p:cNvPicPr>
            <a:picLocks noChangeAspect="1" noChangeArrowheads="1"/>
          </p:cNvPicPr>
          <p:nvPr/>
        </p:nvPicPr>
        <p:blipFill rotWithShape="1">
          <a:blip r:embed="rId2">
            <a:extLst>
              <a:ext uri="{28A0092B-C50C-407E-A947-70E740481C1C}">
                <a14:useLocalDpi xmlns:a14="http://schemas.microsoft.com/office/drawing/2010/main" val="0"/>
              </a:ext>
            </a:extLst>
          </a:blip>
          <a:srcRect t="4262" b="11451"/>
          <a:stretch/>
        </p:blipFill>
        <p:spPr bwMode="auto">
          <a:xfrm>
            <a:off x="5105400" y="1981200"/>
            <a:ext cx="3606800" cy="304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238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Up with the Plan for Effectiveness and Efficiency Measures</a:t>
            </a:r>
          </a:p>
        </p:txBody>
      </p:sp>
      <p:sp>
        <p:nvSpPr>
          <p:cNvPr id="3" name="Content Placeholder 2"/>
          <p:cNvSpPr>
            <a:spLocks noGrp="1"/>
          </p:cNvSpPr>
          <p:nvPr>
            <p:ph idx="1"/>
          </p:nvPr>
        </p:nvSpPr>
        <p:spPr/>
        <p:txBody>
          <a:bodyPr/>
          <a:lstStyle/>
          <a:p>
            <a:r>
              <a:rPr lang="en-US" dirty="0"/>
              <a:t>Start with history as a guide if you believe the future will be driven by the same forces that shaped the past</a:t>
            </a:r>
          </a:p>
          <a:p>
            <a:pPr lvl="1"/>
            <a:r>
              <a:rPr lang="en-US" dirty="0"/>
              <a:t>First, look at the trend</a:t>
            </a:r>
          </a:p>
          <a:p>
            <a:pPr lvl="2"/>
            <a:r>
              <a:rPr lang="en-US" sz="1600" dirty="0"/>
              <a:t>Smooth or erratic? Up or down? Accelerating or not?</a:t>
            </a:r>
          </a:p>
          <a:p>
            <a:pPr lvl="1"/>
            <a:r>
              <a:rPr lang="en-US" dirty="0"/>
              <a:t>Second, can you explain the history?</a:t>
            </a:r>
          </a:p>
          <a:p>
            <a:pPr lvl="2"/>
            <a:r>
              <a:rPr lang="en-US" sz="1600" dirty="0"/>
              <a:t>Was there a one-time-only event?</a:t>
            </a:r>
          </a:p>
          <a:p>
            <a:pPr lvl="1"/>
            <a:r>
              <a:rPr lang="en-US" dirty="0"/>
              <a:t>Third, what effort are you planning</a:t>
            </a:r>
          </a:p>
          <a:p>
            <a:pPr lvl="1"/>
            <a:r>
              <a:rPr lang="en-US" dirty="0"/>
              <a:t>Fourth, are the external factors likely to continue?</a:t>
            </a:r>
          </a:p>
          <a:p>
            <a:pPr lvl="1"/>
            <a:r>
              <a:rPr lang="en-US" dirty="0"/>
              <a:t>Fifth, are there benchmarks to serve as a guide for reasonableness?</a:t>
            </a:r>
          </a:p>
          <a:p>
            <a:pPr lvl="1"/>
            <a:r>
              <a:rPr lang="en-US" dirty="0"/>
              <a:t>So, you are adjusting trend based on what you know about the past and the future</a:t>
            </a:r>
          </a:p>
          <a:p>
            <a:r>
              <a:rPr lang="en-US" sz="2000" dirty="0"/>
              <a:t>If history is not a good guide, what do you know about next year?</a:t>
            </a:r>
          </a:p>
          <a:p>
            <a:endParaRPr lang="en-US" dirty="0"/>
          </a:p>
        </p:txBody>
      </p:sp>
    </p:spTree>
    <p:extLst>
      <p:ext uri="{BB962C8B-B14F-4D97-AF65-F5344CB8AC3E}">
        <p14:creationId xmlns:p14="http://schemas.microsoft.com/office/powerpoint/2010/main" val="3682853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the Plan</a:t>
            </a:r>
          </a:p>
        </p:txBody>
      </p:sp>
      <p:sp>
        <p:nvSpPr>
          <p:cNvPr id="6" name="Slide Number Placeholder 5"/>
          <p:cNvSpPr>
            <a:spLocks noGrp="1"/>
          </p:cNvSpPr>
          <p:nvPr>
            <p:ph type="sldNum" sz="quarter" idx="10"/>
          </p:nvPr>
        </p:nvSpPr>
        <p:spPr/>
        <p:txBody>
          <a:bodyPr/>
          <a:lstStyle/>
          <a:p>
            <a:fld id="{CB94A5B6-A587-BD47-8B1E-DC3DA0554FCF}" type="slidenum">
              <a:rPr lang="en-US" smtClean="0"/>
              <a:t>39</a:t>
            </a:fld>
            <a:endParaRPr lang="en-US" dirty="0"/>
          </a:p>
        </p:txBody>
      </p:sp>
      <p:sp>
        <p:nvSpPr>
          <p:cNvPr id="5" name="Footer Placeholder 4"/>
          <p:cNvSpPr>
            <a:spLocks noGrp="1"/>
          </p:cNvSpPr>
          <p:nvPr>
            <p:ph type="ftr" sz="quarter" idx="12"/>
          </p:nvPr>
        </p:nvSpPr>
        <p:spPr/>
        <p:txBody>
          <a:bodyPr/>
          <a:lstStyle/>
          <a:p>
            <a:r>
              <a:rPr lang="en-US" b="1" dirty="0"/>
              <a:t>Center For Talent Reporting                                  www.centerfortalentreporting.org</a:t>
            </a:r>
            <a:endParaRPr lang="en-US" dirty="0"/>
          </a:p>
        </p:txBody>
      </p:sp>
      <p:sp>
        <p:nvSpPr>
          <p:cNvPr id="3" name="Content Placeholder 2"/>
          <p:cNvSpPr>
            <a:spLocks noGrp="1"/>
          </p:cNvSpPr>
          <p:nvPr>
            <p:ph idx="1"/>
          </p:nvPr>
        </p:nvSpPr>
        <p:spPr>
          <a:xfrm>
            <a:off x="498474" y="1524000"/>
            <a:ext cx="7959725" cy="4648199"/>
          </a:xfrm>
        </p:spPr>
        <p:txBody>
          <a:bodyPr>
            <a:normAutofit/>
          </a:bodyPr>
          <a:lstStyle/>
          <a:p>
            <a:r>
              <a:rPr lang="en-US" dirty="0"/>
              <a:t>First, is there a trend in the history?</a:t>
            </a:r>
          </a:p>
          <a:p>
            <a:pPr lvl="1"/>
            <a:r>
              <a:rPr lang="en-US" dirty="0"/>
              <a:t>If so, positive or negative?</a:t>
            </a:r>
          </a:p>
          <a:p>
            <a:pPr lvl="1"/>
            <a:r>
              <a:rPr lang="en-US" dirty="0"/>
              <a:t>Is it accelerating or decelerating?</a:t>
            </a:r>
          </a:p>
          <a:p>
            <a:pPr lvl="1"/>
            <a:r>
              <a:rPr lang="en-US" dirty="0"/>
              <a:t>Is it highly variable?</a:t>
            </a:r>
          </a:p>
          <a:p>
            <a:pPr lvl="1"/>
            <a:r>
              <a:rPr lang="en-US" dirty="0"/>
              <a:t>What is a reasonable plan for next year based on the trend?</a:t>
            </a:r>
          </a:p>
          <a:p>
            <a:pPr lvl="1"/>
            <a:r>
              <a:rPr lang="en-US" dirty="0"/>
              <a:t>Case 1</a:t>
            </a:r>
          </a:p>
          <a:p>
            <a:pPr lvl="1"/>
            <a:endParaRPr lang="en-US" dirty="0"/>
          </a:p>
          <a:p>
            <a:pPr lvl="5"/>
            <a:endParaRPr lang="en-US" dirty="0"/>
          </a:p>
          <a:p>
            <a:pPr lvl="4"/>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3519736547"/>
              </p:ext>
            </p:extLst>
          </p:nvPr>
        </p:nvGraphicFramePr>
        <p:xfrm>
          <a:off x="1600200" y="3810000"/>
          <a:ext cx="4962525" cy="236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200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The Center for Talent Reporting:</a:t>
            </a:r>
            <a:br>
              <a:rPr lang="en-US" dirty="0"/>
            </a:br>
            <a:r>
              <a:rPr lang="en-US" dirty="0"/>
              <a:t>The Home of TDRp</a:t>
            </a:r>
          </a:p>
        </p:txBody>
      </p:sp>
      <p:sp>
        <p:nvSpPr>
          <p:cNvPr id="3" name="Slide Number Placeholder 2"/>
          <p:cNvSpPr>
            <a:spLocks noGrp="1"/>
          </p:cNvSpPr>
          <p:nvPr>
            <p:ph type="sldNum" sz="quarter" idx="10"/>
          </p:nvPr>
        </p:nvSpPr>
        <p:spPr/>
        <p:txBody>
          <a:bodyPr/>
          <a:lstStyle/>
          <a:p>
            <a:fld id="{CB94A5B6-A587-BD47-8B1E-DC3DA0554FCF}" type="slidenum">
              <a:rPr lang="en-US" smtClean="0"/>
              <a:pPr/>
              <a:t>4</a:t>
            </a:fld>
            <a:endParaRPr lang="en-US" dirty="0"/>
          </a:p>
        </p:txBody>
      </p:sp>
      <p:sp>
        <p:nvSpPr>
          <p:cNvPr id="4" name="Footer Placeholder 3"/>
          <p:cNvSpPr>
            <a:spLocks noGrp="1"/>
          </p:cNvSpPr>
          <p:nvPr>
            <p:ph type="ftr" sz="quarter" idx="12"/>
          </p:nvPr>
        </p:nvSpPr>
        <p:spPr/>
        <p:txBody>
          <a:bodyPr/>
          <a:lstStyle/>
          <a:p>
            <a:r>
              <a:rPr lang="en-US" dirty="0"/>
              <a:t>Center for Talent Reporting</a:t>
            </a:r>
          </a:p>
        </p:txBody>
      </p:sp>
      <p:sp>
        <p:nvSpPr>
          <p:cNvPr id="9" name="Content Placeholder 8"/>
          <p:cNvSpPr>
            <a:spLocks noGrp="1"/>
          </p:cNvSpPr>
          <p:nvPr>
            <p:ph idx="1"/>
          </p:nvPr>
        </p:nvSpPr>
        <p:spPr/>
        <p:txBody>
          <a:bodyPr>
            <a:normAutofit/>
          </a:bodyPr>
          <a:lstStyle/>
          <a:p>
            <a:r>
              <a:rPr lang="en-US" dirty="0"/>
              <a:t>Established October 2012</a:t>
            </a:r>
          </a:p>
          <a:p>
            <a:pPr lvl="1"/>
            <a:r>
              <a:rPr lang="en-US" dirty="0"/>
              <a:t>Nonprofit, member-based professional association (like ATD)</a:t>
            </a:r>
          </a:p>
          <a:p>
            <a:r>
              <a:rPr lang="en-US" dirty="0"/>
              <a:t>Mission</a:t>
            </a:r>
          </a:p>
          <a:p>
            <a:pPr lvl="1"/>
            <a:r>
              <a:rPr lang="en-US" dirty="0"/>
              <a:t>Improve and standardize the </a:t>
            </a:r>
            <a:r>
              <a:rPr lang="en-US" dirty="0">
                <a:solidFill>
                  <a:srgbClr val="FF0000"/>
                </a:solidFill>
              </a:rPr>
              <a:t>measurement, reporting, and management </a:t>
            </a:r>
            <a:r>
              <a:rPr lang="en-US" dirty="0"/>
              <a:t>of human capital to deliver significant business value</a:t>
            </a:r>
          </a:p>
        </p:txBody>
      </p:sp>
      <p:sp>
        <p:nvSpPr>
          <p:cNvPr id="5" name="Content Placeholder 4"/>
          <p:cNvSpPr>
            <a:spLocks noGrp="1"/>
          </p:cNvSpPr>
          <p:nvPr>
            <p:ph idx="13"/>
          </p:nvPr>
        </p:nvSpPr>
        <p:spPr/>
        <p:txBody>
          <a:bodyPr>
            <a:normAutofit/>
          </a:bodyPr>
          <a:lstStyle/>
          <a:p>
            <a:r>
              <a:rPr lang="en-US" dirty="0"/>
              <a:t>Offerings</a:t>
            </a:r>
          </a:p>
          <a:p>
            <a:pPr lvl="1"/>
            <a:r>
              <a:rPr lang="en-US" dirty="0"/>
              <a:t>Webinars</a:t>
            </a:r>
          </a:p>
          <a:p>
            <a:pPr lvl="1"/>
            <a:r>
              <a:rPr lang="en-US" dirty="0"/>
              <a:t>Measurement and Reporting Workshops</a:t>
            </a:r>
          </a:p>
          <a:p>
            <a:pPr lvl="1"/>
            <a:r>
              <a:rPr lang="en-US" dirty="0"/>
              <a:t>Coaching</a:t>
            </a:r>
          </a:p>
          <a:p>
            <a:pPr lvl="1"/>
            <a:r>
              <a:rPr lang="en-US" dirty="0"/>
              <a:t>Annual conference</a:t>
            </a:r>
          </a:p>
          <a:p>
            <a:pPr lvl="1"/>
            <a:r>
              <a:rPr lang="en-US" dirty="0"/>
              <a:t>Corporate memberships</a:t>
            </a:r>
          </a:p>
          <a:p>
            <a:pPr lvl="1"/>
            <a:r>
              <a:rPr lang="en-US" dirty="0"/>
              <a:t>Certification and accreditation</a:t>
            </a:r>
          </a:p>
          <a:p>
            <a:endParaRPr lang="en-US" dirty="0"/>
          </a:p>
        </p:txBody>
      </p:sp>
    </p:spTree>
    <p:extLst>
      <p:ext uri="{BB962C8B-B14F-4D97-AF65-F5344CB8AC3E}">
        <p14:creationId xmlns:p14="http://schemas.microsoft.com/office/powerpoint/2010/main" val="2422708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Results are Highly Variable</a:t>
            </a:r>
          </a:p>
        </p:txBody>
      </p:sp>
      <p:sp>
        <p:nvSpPr>
          <p:cNvPr id="3" name="Content Placeholder 2"/>
          <p:cNvSpPr>
            <a:spLocks noGrp="1"/>
          </p:cNvSpPr>
          <p:nvPr>
            <p:ph idx="1"/>
          </p:nvPr>
        </p:nvSpPr>
        <p:spPr>
          <a:xfrm>
            <a:off x="498475" y="1524000"/>
            <a:ext cx="5673726" cy="4419600"/>
          </a:xfrm>
        </p:spPr>
        <p:txBody>
          <a:bodyPr/>
          <a:lstStyle/>
          <a:p>
            <a:r>
              <a:rPr lang="en-US" dirty="0"/>
              <a:t>Is there a trend? </a:t>
            </a:r>
          </a:p>
          <a:p>
            <a:r>
              <a:rPr lang="en-US" dirty="0"/>
              <a:t>Would you be confident in planning a 2013 value?</a:t>
            </a:r>
          </a:p>
          <a:p>
            <a:r>
              <a:rPr lang="en-US" dirty="0"/>
              <a:t>Case 2</a:t>
            </a:r>
          </a:p>
        </p:txBody>
      </p:sp>
      <p:graphicFrame>
        <p:nvGraphicFramePr>
          <p:cNvPr id="8" name="Chart 7"/>
          <p:cNvGraphicFramePr>
            <a:graphicFrameLocks/>
          </p:cNvGraphicFramePr>
          <p:nvPr>
            <p:extLst>
              <p:ext uri="{D42A27DB-BD31-4B8C-83A1-F6EECF244321}">
                <p14:modId xmlns:p14="http://schemas.microsoft.com/office/powerpoint/2010/main" val="4016324435"/>
              </p:ext>
            </p:extLst>
          </p:nvPr>
        </p:nvGraphicFramePr>
        <p:xfrm>
          <a:off x="762000" y="3200400"/>
          <a:ext cx="4962525" cy="2800350"/>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2" descr="C:\Users\pparskey\Downloads\16282784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895600"/>
            <a:ext cx="2397760" cy="299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070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the Plan</a:t>
            </a:r>
          </a:p>
        </p:txBody>
      </p:sp>
      <p:sp>
        <p:nvSpPr>
          <p:cNvPr id="6" name="Slide Number Placeholder 5"/>
          <p:cNvSpPr>
            <a:spLocks noGrp="1"/>
          </p:cNvSpPr>
          <p:nvPr>
            <p:ph type="sldNum" sz="quarter" idx="10"/>
          </p:nvPr>
        </p:nvSpPr>
        <p:spPr/>
        <p:txBody>
          <a:bodyPr/>
          <a:lstStyle/>
          <a:p>
            <a:fld id="{CB94A5B6-A587-BD47-8B1E-DC3DA0554FCF}" type="slidenum">
              <a:rPr lang="en-US" smtClean="0"/>
              <a:t>41</a:t>
            </a:fld>
            <a:endParaRPr lang="en-US" dirty="0"/>
          </a:p>
        </p:txBody>
      </p:sp>
      <p:sp>
        <p:nvSpPr>
          <p:cNvPr id="5" name="Footer Placeholder 4"/>
          <p:cNvSpPr>
            <a:spLocks noGrp="1"/>
          </p:cNvSpPr>
          <p:nvPr>
            <p:ph type="ftr" sz="quarter" idx="12"/>
          </p:nvPr>
        </p:nvSpPr>
        <p:spPr/>
        <p:txBody>
          <a:bodyPr/>
          <a:lstStyle/>
          <a:p>
            <a:r>
              <a:rPr lang="en-US" b="1" dirty="0"/>
              <a:t>Center For Talent Reporting                                  www.centerfortalentreporting.org</a:t>
            </a:r>
            <a:endParaRPr lang="en-US" dirty="0"/>
          </a:p>
        </p:txBody>
      </p:sp>
      <p:sp>
        <p:nvSpPr>
          <p:cNvPr id="3" name="Content Placeholder 2"/>
          <p:cNvSpPr>
            <a:spLocks noGrp="1"/>
          </p:cNvSpPr>
          <p:nvPr>
            <p:ph idx="1"/>
          </p:nvPr>
        </p:nvSpPr>
        <p:spPr/>
        <p:txBody>
          <a:bodyPr>
            <a:normAutofit/>
          </a:bodyPr>
          <a:lstStyle/>
          <a:p>
            <a:r>
              <a:rPr lang="en-US" dirty="0"/>
              <a:t>Second, can you explain it?</a:t>
            </a:r>
          </a:p>
          <a:p>
            <a:pPr lvl="1"/>
            <a:r>
              <a:rPr lang="en-US" dirty="0"/>
              <a:t>Were there plans set for each year? How did actual compare to the plan?</a:t>
            </a:r>
          </a:p>
          <a:p>
            <a:pPr lvl="1"/>
            <a:r>
              <a:rPr lang="en-US" dirty="0"/>
              <a:t>Was there an effort to improve or did it happen by accident? Were external factors responsible?</a:t>
            </a:r>
          </a:p>
          <a:p>
            <a:pPr lvl="1"/>
            <a:r>
              <a:rPr lang="en-US" dirty="0"/>
              <a:t>Is the trend likely to continue?</a:t>
            </a:r>
          </a:p>
          <a:p>
            <a:pPr lvl="5"/>
            <a:endParaRPr lang="en-US" dirty="0"/>
          </a:p>
          <a:p>
            <a:pPr lvl="4"/>
            <a:endParaRPr lang="en-US" dirty="0"/>
          </a:p>
        </p:txBody>
      </p:sp>
      <p:sp>
        <p:nvSpPr>
          <p:cNvPr id="7" name="Content Placeholder 6"/>
          <p:cNvSpPr>
            <a:spLocks noGrp="1"/>
          </p:cNvSpPr>
          <p:nvPr>
            <p:ph idx="13"/>
          </p:nvPr>
        </p:nvSpPr>
        <p:spPr/>
        <p:txBody>
          <a:bodyPr/>
          <a:lstStyle/>
          <a:p>
            <a:r>
              <a:rPr lang="en-US" dirty="0"/>
              <a:t>Third, what effort are you planning and how does it compare to efforts in the past?</a:t>
            </a:r>
          </a:p>
          <a:p>
            <a:pPr lvl="1"/>
            <a:r>
              <a:rPr lang="en-US" dirty="0"/>
              <a:t>If greater, then you would expect more improvement than trend</a:t>
            </a:r>
          </a:p>
          <a:p>
            <a:pPr lvl="2"/>
            <a:r>
              <a:rPr lang="en-US" dirty="0"/>
              <a:t>Perhaps 63% or higher for Case 1?</a:t>
            </a:r>
          </a:p>
          <a:p>
            <a:pPr lvl="1"/>
            <a:r>
              <a:rPr lang="en-US" dirty="0"/>
              <a:t>If less, then you would expect less improvement than trend</a:t>
            </a:r>
          </a:p>
          <a:p>
            <a:pPr lvl="2"/>
            <a:r>
              <a:rPr lang="en-US" dirty="0"/>
              <a:t>Perhaps just 61% or 62% for Case 1?</a:t>
            </a:r>
          </a:p>
          <a:p>
            <a:endParaRPr lang="en-US" dirty="0"/>
          </a:p>
        </p:txBody>
      </p:sp>
    </p:spTree>
    <p:extLst>
      <p:ext uri="{BB962C8B-B14F-4D97-AF65-F5344CB8AC3E}">
        <p14:creationId xmlns:p14="http://schemas.microsoft.com/office/powerpoint/2010/main" val="3289442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the Plan</a:t>
            </a:r>
          </a:p>
        </p:txBody>
      </p:sp>
      <p:sp>
        <p:nvSpPr>
          <p:cNvPr id="3" name="Content Placeholder 2"/>
          <p:cNvSpPr>
            <a:spLocks noGrp="1"/>
          </p:cNvSpPr>
          <p:nvPr>
            <p:ph idx="1"/>
          </p:nvPr>
        </p:nvSpPr>
        <p:spPr/>
        <p:txBody>
          <a:bodyPr/>
          <a:lstStyle/>
          <a:p>
            <a:r>
              <a:rPr lang="en-US" dirty="0"/>
              <a:t>Fourth, will external factors play a role?</a:t>
            </a:r>
          </a:p>
          <a:p>
            <a:pPr lvl="1"/>
            <a:r>
              <a:rPr lang="en-US" dirty="0"/>
              <a:t>If yes, to a greater or lesser extent than historically? </a:t>
            </a:r>
          </a:p>
          <a:p>
            <a:pPr lvl="1"/>
            <a:r>
              <a:rPr lang="en-US" dirty="0"/>
              <a:t>Adjust your plan accordingly</a:t>
            </a:r>
          </a:p>
          <a:p>
            <a:r>
              <a:rPr lang="en-US" dirty="0"/>
              <a:t>Fifth, are there benchmarks to test for reasonableness?</a:t>
            </a:r>
          </a:p>
          <a:p>
            <a:pPr lvl="1"/>
            <a:r>
              <a:rPr lang="en-US" dirty="0"/>
              <a:t>For example, say you would like to increase L1 to 80% next year which is far above trend and above your own organization’s historical high.</a:t>
            </a:r>
          </a:p>
          <a:p>
            <a:pPr lvl="1"/>
            <a:r>
              <a:rPr lang="en-US" dirty="0"/>
              <a:t>Use benchmarks to help determine if it is possible and how much of an increase is possible in one year.</a:t>
            </a:r>
          </a:p>
          <a:p>
            <a:pPr lvl="2"/>
            <a:endParaRPr lang="en-US" dirty="0"/>
          </a:p>
          <a:p>
            <a:pPr lvl="1"/>
            <a:endParaRPr lang="en-US" dirty="0"/>
          </a:p>
          <a:p>
            <a:pPr lvl="4"/>
            <a:endParaRPr lang="en-US" dirty="0"/>
          </a:p>
        </p:txBody>
      </p:sp>
    </p:spTree>
    <p:extLst>
      <p:ext uri="{BB962C8B-B14F-4D97-AF65-F5344CB8AC3E}">
        <p14:creationId xmlns:p14="http://schemas.microsoft.com/office/powerpoint/2010/main" val="478414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Considerations when Planning for Next Year</a:t>
            </a:r>
          </a:p>
        </p:txBody>
      </p:sp>
      <p:sp>
        <p:nvSpPr>
          <p:cNvPr id="6" name="Slide Number Placeholder 5"/>
          <p:cNvSpPr>
            <a:spLocks noGrp="1"/>
          </p:cNvSpPr>
          <p:nvPr>
            <p:ph type="sldNum" sz="quarter" idx="10"/>
          </p:nvPr>
        </p:nvSpPr>
        <p:spPr/>
        <p:txBody>
          <a:bodyPr/>
          <a:lstStyle/>
          <a:p>
            <a:fld id="{CB94A5B6-A587-BD47-8B1E-DC3DA0554FCF}" type="slidenum">
              <a:rPr lang="en-US" smtClean="0"/>
              <a:t>43</a:t>
            </a:fld>
            <a:endParaRPr lang="en-US" dirty="0"/>
          </a:p>
        </p:txBody>
      </p:sp>
      <p:sp>
        <p:nvSpPr>
          <p:cNvPr id="5" name="Footer Placeholder 4"/>
          <p:cNvSpPr>
            <a:spLocks noGrp="1"/>
          </p:cNvSpPr>
          <p:nvPr>
            <p:ph type="ftr" sz="quarter" idx="12"/>
          </p:nvPr>
        </p:nvSpPr>
        <p:spPr/>
        <p:txBody>
          <a:bodyPr/>
          <a:lstStyle/>
          <a:p>
            <a:r>
              <a:rPr lang="en-US" b="1" dirty="0"/>
              <a:t>Center For Talent Reporting                                  www.centerfortalentreporting.org</a:t>
            </a:r>
            <a:endParaRPr lang="en-US" dirty="0"/>
          </a:p>
        </p:txBody>
      </p:sp>
      <p:sp>
        <p:nvSpPr>
          <p:cNvPr id="3" name="Content Placeholder 2"/>
          <p:cNvSpPr>
            <a:spLocks noGrp="1"/>
          </p:cNvSpPr>
          <p:nvPr>
            <p:ph idx="1"/>
          </p:nvPr>
        </p:nvSpPr>
        <p:spPr>
          <a:xfrm>
            <a:off x="498474" y="1755647"/>
            <a:ext cx="5140325" cy="4416552"/>
          </a:xfrm>
        </p:spPr>
        <p:txBody>
          <a:bodyPr>
            <a:normAutofit fontScale="92500"/>
          </a:bodyPr>
          <a:lstStyle/>
          <a:p>
            <a:pPr marL="457200" indent="-457200">
              <a:buFont typeface="+mj-lt"/>
              <a:buAutoNum type="arabicPeriod"/>
            </a:pPr>
            <a:r>
              <a:rPr lang="en-US" dirty="0"/>
              <a:t>Is there is a trend? If yes, accelerating or decelerating?</a:t>
            </a:r>
          </a:p>
          <a:p>
            <a:pPr marL="457200" indent="-457200">
              <a:buFont typeface="+mj-lt"/>
              <a:buAutoNum type="arabicPeriod"/>
            </a:pPr>
            <a:r>
              <a:rPr lang="en-US" dirty="0"/>
              <a:t>Can you explain the trend? Is it likely to continue?</a:t>
            </a:r>
          </a:p>
          <a:p>
            <a:pPr marL="457200" indent="-457200">
              <a:buFont typeface="+mj-lt"/>
              <a:buAutoNum type="arabicPeriod"/>
            </a:pPr>
            <a:r>
              <a:rPr lang="en-US" dirty="0"/>
              <a:t>What effort are you planning? How does it compare with previous efforts?</a:t>
            </a:r>
          </a:p>
          <a:p>
            <a:pPr marL="457200" indent="-457200">
              <a:buFont typeface="+mj-lt"/>
              <a:buAutoNum type="arabicPeriod"/>
            </a:pPr>
            <a:r>
              <a:rPr lang="en-US" dirty="0"/>
              <a:t>Will external factors play a role? Bigger or smaller than in the past?</a:t>
            </a:r>
          </a:p>
          <a:p>
            <a:pPr marL="457200" indent="-457200">
              <a:buFont typeface="+mj-lt"/>
              <a:buAutoNum type="arabicPeriod"/>
            </a:pPr>
            <a:r>
              <a:rPr lang="en-US" dirty="0"/>
              <a:t>Are there benchmarks to help you determine what is reasonable</a:t>
            </a:r>
          </a:p>
          <a:p>
            <a:pPr marL="457200" indent="-457200">
              <a:buFont typeface="+mj-lt"/>
              <a:buAutoNum type="arabicPeriod"/>
            </a:pPr>
            <a:endParaRPr lang="en-US" dirty="0"/>
          </a:p>
        </p:txBody>
      </p:sp>
      <p:pic>
        <p:nvPicPr>
          <p:cNvPr id="8" name="Picture 2" descr="C:\Users\pparskey\Desktop\Images\123RF\15703868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260" y="2971800"/>
            <a:ext cx="3000622"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449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Case 1</a:t>
            </a:r>
          </a:p>
        </p:txBody>
      </p:sp>
      <p:sp>
        <p:nvSpPr>
          <p:cNvPr id="6" name="Slide Number Placeholder 5"/>
          <p:cNvSpPr>
            <a:spLocks noGrp="1"/>
          </p:cNvSpPr>
          <p:nvPr>
            <p:ph type="sldNum" sz="quarter" idx="10"/>
          </p:nvPr>
        </p:nvSpPr>
        <p:spPr/>
        <p:txBody>
          <a:bodyPr/>
          <a:lstStyle/>
          <a:p>
            <a:fld id="{CB94A5B6-A587-BD47-8B1E-DC3DA0554FCF}" type="slidenum">
              <a:rPr lang="en-US" smtClean="0"/>
              <a:t>44</a:t>
            </a:fld>
            <a:endParaRPr lang="en-US" dirty="0"/>
          </a:p>
        </p:txBody>
      </p:sp>
      <p:sp>
        <p:nvSpPr>
          <p:cNvPr id="5" name="Footer Placeholder 4"/>
          <p:cNvSpPr>
            <a:spLocks noGrp="1"/>
          </p:cNvSpPr>
          <p:nvPr>
            <p:ph type="ftr" sz="quarter" idx="12"/>
          </p:nvPr>
        </p:nvSpPr>
        <p:spPr/>
        <p:txBody>
          <a:bodyPr/>
          <a:lstStyle/>
          <a:p>
            <a:r>
              <a:rPr lang="en-US" b="1" dirty="0"/>
              <a:t>Center For Talent Reporting                                  www.centerfortalentreporting.org</a:t>
            </a:r>
            <a:endParaRPr lang="en-US" dirty="0"/>
          </a:p>
        </p:txBody>
      </p:sp>
      <p:sp>
        <p:nvSpPr>
          <p:cNvPr id="3" name="Content Placeholder 2"/>
          <p:cNvSpPr>
            <a:spLocks noGrp="1"/>
          </p:cNvSpPr>
          <p:nvPr>
            <p:ph idx="1"/>
          </p:nvPr>
        </p:nvSpPr>
        <p:spPr>
          <a:xfrm>
            <a:off x="498474" y="1831848"/>
            <a:ext cx="7959725" cy="4416552"/>
          </a:xfrm>
        </p:spPr>
        <p:txBody>
          <a:bodyPr>
            <a:normAutofit/>
          </a:bodyPr>
          <a:lstStyle/>
          <a:p>
            <a:pPr lvl="1"/>
            <a:endParaRPr lang="en-US" dirty="0"/>
          </a:p>
          <a:p>
            <a:pPr lvl="5"/>
            <a:endParaRPr lang="en-US" dirty="0"/>
          </a:p>
          <a:p>
            <a:pPr lvl="4"/>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2568637470"/>
              </p:ext>
            </p:extLst>
          </p:nvPr>
        </p:nvGraphicFramePr>
        <p:xfrm>
          <a:off x="1295400" y="2362200"/>
          <a:ext cx="632460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5990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Actual Plan for Case 1</a:t>
            </a:r>
          </a:p>
        </p:txBody>
      </p:sp>
      <p:sp>
        <p:nvSpPr>
          <p:cNvPr id="3" name="Content Placeholder 2"/>
          <p:cNvSpPr>
            <a:spLocks noGrp="1"/>
          </p:cNvSpPr>
          <p:nvPr>
            <p:ph idx="1"/>
          </p:nvPr>
        </p:nvSpPr>
        <p:spPr/>
        <p:txBody>
          <a:bodyPr/>
          <a:lstStyle/>
          <a:p>
            <a:r>
              <a:rPr lang="en-US" dirty="0"/>
              <a:t>Recap for L1 planning example</a:t>
            </a:r>
          </a:p>
          <a:p>
            <a:pPr lvl="1"/>
            <a:r>
              <a:rPr lang="en-US" dirty="0"/>
              <a:t>Trend indicates L1 of about 61% or 62% for next year</a:t>
            </a:r>
          </a:p>
          <a:p>
            <a:pPr lvl="1"/>
            <a:r>
              <a:rPr lang="en-US" dirty="0"/>
              <a:t>There had been efforts to improve it but less effort had been expended recently</a:t>
            </a:r>
          </a:p>
          <a:p>
            <a:pPr lvl="2"/>
            <a:r>
              <a:rPr lang="en-US" dirty="0"/>
              <a:t>So deceleration may reflect smaller effort and/or decreasing returns</a:t>
            </a:r>
          </a:p>
          <a:p>
            <a:pPr lvl="1"/>
            <a:r>
              <a:rPr lang="en-US" dirty="0"/>
              <a:t>Major push is planned for next year</a:t>
            </a:r>
          </a:p>
          <a:p>
            <a:pPr lvl="1"/>
            <a:r>
              <a:rPr lang="en-US" dirty="0"/>
              <a:t>Benchmarks indicate 80% feasible but gains of more than 5% in one year unlikely</a:t>
            </a:r>
          </a:p>
          <a:p>
            <a:pPr lvl="1"/>
            <a:r>
              <a:rPr lang="en-US" dirty="0"/>
              <a:t>Set plan for next year at 64%,  a 3% increase from this year and a 2%-3% increase above trend.</a:t>
            </a:r>
          </a:p>
          <a:p>
            <a:pPr lvl="1"/>
            <a:r>
              <a:rPr lang="en-US" dirty="0"/>
              <a:t>Will take </a:t>
            </a:r>
            <a:r>
              <a:rPr lang="en-US" b="1" dirty="0"/>
              <a:t>considerable effort </a:t>
            </a:r>
            <a:r>
              <a:rPr lang="en-US" dirty="0"/>
              <a:t>to achieve.</a:t>
            </a:r>
          </a:p>
          <a:p>
            <a:pPr marL="457200" lvl="2" indent="0">
              <a:buNone/>
            </a:pPr>
            <a:endParaRPr lang="en-US" dirty="0"/>
          </a:p>
          <a:p>
            <a:pPr lvl="1"/>
            <a:endParaRPr lang="en-US" dirty="0"/>
          </a:p>
          <a:p>
            <a:pPr lvl="4"/>
            <a:endParaRPr lang="en-US" dirty="0"/>
          </a:p>
        </p:txBody>
      </p:sp>
    </p:spTree>
    <p:extLst>
      <p:ext uri="{BB962C8B-B14F-4D97-AF65-F5344CB8AC3E}">
        <p14:creationId xmlns:p14="http://schemas.microsoft.com/office/powerpoint/2010/main" val="2976909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a:t>
            </a:r>
          </a:p>
        </p:txBody>
      </p:sp>
      <p:graphicFrame>
        <p:nvGraphicFramePr>
          <p:cNvPr id="8" name="Chart 7"/>
          <p:cNvGraphicFramePr>
            <a:graphicFrameLocks/>
          </p:cNvGraphicFramePr>
          <p:nvPr>
            <p:extLst>
              <p:ext uri="{D42A27DB-BD31-4B8C-83A1-F6EECF244321}">
                <p14:modId xmlns:p14="http://schemas.microsoft.com/office/powerpoint/2010/main" val="2231194533"/>
              </p:ext>
            </p:extLst>
          </p:nvPr>
        </p:nvGraphicFramePr>
        <p:xfrm>
          <a:off x="762000" y="2743200"/>
          <a:ext cx="5486400" cy="3257550"/>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2" descr="C:\Users\pparskey\Downloads\16282784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895600"/>
            <a:ext cx="2397760" cy="29972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p:txBody>
          <a:bodyPr/>
          <a:lstStyle/>
          <a:p>
            <a:pPr marL="0" indent="0">
              <a:buNone/>
            </a:pPr>
            <a:r>
              <a:rPr lang="en-US" dirty="0"/>
              <a:t> </a:t>
            </a:r>
          </a:p>
        </p:txBody>
      </p:sp>
    </p:spTree>
    <p:extLst>
      <p:ext uri="{BB962C8B-B14F-4D97-AF65-F5344CB8AC3E}">
        <p14:creationId xmlns:p14="http://schemas.microsoft.com/office/powerpoint/2010/main" val="3254656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Actual Plan for Case 2</a:t>
            </a:r>
          </a:p>
        </p:txBody>
      </p:sp>
      <p:sp>
        <p:nvSpPr>
          <p:cNvPr id="3" name="Content Placeholder 2"/>
          <p:cNvSpPr>
            <a:spLocks noGrp="1"/>
          </p:cNvSpPr>
          <p:nvPr>
            <p:ph idx="1"/>
          </p:nvPr>
        </p:nvSpPr>
        <p:spPr/>
        <p:txBody>
          <a:bodyPr/>
          <a:lstStyle/>
          <a:p>
            <a:r>
              <a:rPr lang="en-US" dirty="0"/>
              <a:t>Recap</a:t>
            </a:r>
          </a:p>
          <a:p>
            <a:pPr lvl="1"/>
            <a:r>
              <a:rPr lang="en-US" dirty="0"/>
              <a:t>The results have been as high as 62% and as low as 52%</a:t>
            </a:r>
          </a:p>
          <a:p>
            <a:pPr lvl="1"/>
            <a:r>
              <a:rPr lang="en-US" dirty="0"/>
              <a:t>Swings have been a result of several factors:</a:t>
            </a:r>
          </a:p>
          <a:p>
            <a:pPr lvl="2"/>
            <a:r>
              <a:rPr lang="en-US" dirty="0"/>
              <a:t>Layoffs of resources for design and development</a:t>
            </a:r>
          </a:p>
          <a:p>
            <a:pPr lvl="2"/>
            <a:r>
              <a:rPr lang="en-US" dirty="0"/>
              <a:t>Outsourcing of design and development to lowest cost providers</a:t>
            </a:r>
          </a:p>
          <a:p>
            <a:pPr lvl="1"/>
            <a:r>
              <a:rPr lang="en-US" dirty="0"/>
              <a:t>The organization has a goal to first stabilize results and then make select improvements</a:t>
            </a:r>
          </a:p>
          <a:p>
            <a:pPr lvl="1"/>
            <a:r>
              <a:rPr lang="en-US" dirty="0"/>
              <a:t>Set the goal slightly above 2012 levels</a:t>
            </a:r>
          </a:p>
          <a:p>
            <a:pPr lvl="1"/>
            <a:r>
              <a:rPr lang="en-US" dirty="0"/>
              <a:t>Strategically shift outsourced resources to more competent firms</a:t>
            </a:r>
          </a:p>
          <a:p>
            <a:pPr lvl="1"/>
            <a:endParaRPr lang="en-US" dirty="0"/>
          </a:p>
          <a:p>
            <a:pPr lvl="1"/>
            <a:endParaRPr lang="en-US" dirty="0"/>
          </a:p>
        </p:txBody>
      </p:sp>
    </p:spTree>
    <p:extLst>
      <p:ext uri="{BB962C8B-B14F-4D97-AF65-F5344CB8AC3E}">
        <p14:creationId xmlns:p14="http://schemas.microsoft.com/office/powerpoint/2010/main" val="3306404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Summary</a:t>
            </a:r>
          </a:p>
        </p:txBody>
      </p:sp>
      <p:sp>
        <p:nvSpPr>
          <p:cNvPr id="3" name="Content Placeholder 2"/>
          <p:cNvSpPr>
            <a:spLocks noGrp="1"/>
          </p:cNvSpPr>
          <p:nvPr>
            <p:ph idx="1"/>
          </p:nvPr>
        </p:nvSpPr>
        <p:spPr/>
        <p:txBody>
          <a:bodyPr/>
          <a:lstStyle/>
          <a:p>
            <a:r>
              <a:rPr lang="en-US" dirty="0"/>
              <a:t>Remember, this is a </a:t>
            </a:r>
            <a:r>
              <a:rPr lang="en-US" b="1" dirty="0"/>
              <a:t>PLANNING</a:t>
            </a:r>
            <a:r>
              <a:rPr lang="en-US" dirty="0"/>
              <a:t> exercise</a:t>
            </a:r>
          </a:p>
          <a:p>
            <a:pPr lvl="1"/>
            <a:r>
              <a:rPr lang="en-US" dirty="0"/>
              <a:t>The future is unknown</a:t>
            </a:r>
          </a:p>
          <a:p>
            <a:pPr lvl="1"/>
            <a:r>
              <a:rPr lang="en-US" dirty="0"/>
              <a:t>We want the best possible plans reflecting the wisdom of the people who are best positioned to make the plan and then deliver it</a:t>
            </a:r>
          </a:p>
          <a:p>
            <a:pPr lvl="1"/>
            <a:r>
              <a:rPr lang="en-US" dirty="0"/>
              <a:t>The plan may not be realized, but you will have a better chance of delivering your mission and achieving your vision if you have a plan</a:t>
            </a:r>
          </a:p>
          <a:p>
            <a:pPr lvl="2"/>
            <a:r>
              <a:rPr lang="en-US" dirty="0"/>
              <a:t>You will have discussed resources, roles and responsibilities, critical success factors</a:t>
            </a:r>
          </a:p>
          <a:p>
            <a:pPr lvl="2"/>
            <a:r>
              <a:rPr lang="en-US" dirty="0"/>
              <a:t>Leaders and managers will be on the same page and more likely to work together to achieve success</a:t>
            </a:r>
          </a:p>
        </p:txBody>
      </p:sp>
    </p:spTree>
    <p:extLst>
      <p:ext uri="{BB962C8B-B14F-4D97-AF65-F5344CB8AC3E}">
        <p14:creationId xmlns:p14="http://schemas.microsoft.com/office/powerpoint/2010/main" val="34667719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More</a:t>
            </a:r>
          </a:p>
        </p:txBody>
      </p:sp>
      <p:sp>
        <p:nvSpPr>
          <p:cNvPr id="4" name="Footer Placeholder 3"/>
          <p:cNvSpPr>
            <a:spLocks noGrp="1"/>
          </p:cNvSpPr>
          <p:nvPr>
            <p:ph type="ftr" sz="quarter" idx="12"/>
          </p:nvPr>
        </p:nvSpPr>
        <p:spPr/>
        <p:txBody>
          <a:bodyPr/>
          <a:lstStyle/>
          <a:p>
            <a:r>
              <a:rPr lang="en-US" dirty="0">
                <a:solidFill>
                  <a:srgbClr val="292929">
                    <a:lumMod val="75000"/>
                    <a:lumOff val="25000"/>
                  </a:srgbClr>
                </a:solidFill>
              </a:rPr>
              <a:t>Center For Talent Reporting                                  www.centerfortalentreporting.org</a:t>
            </a:r>
          </a:p>
        </p:txBody>
      </p:sp>
      <p:sp>
        <p:nvSpPr>
          <p:cNvPr id="5" name="Slide Number Placeholder 4"/>
          <p:cNvSpPr>
            <a:spLocks noGrp="1"/>
          </p:cNvSpPr>
          <p:nvPr>
            <p:ph type="sldNum" sz="quarter" idx="10"/>
          </p:nvPr>
        </p:nvSpPr>
        <p:spPr/>
        <p:txBody>
          <a:bodyPr/>
          <a:lstStyle/>
          <a:p>
            <a:fld id="{A9839A26-2E62-4332-8381-306FE67E17B4}" type="slidenum">
              <a:rPr lang="en-US" smtClean="0">
                <a:solidFill>
                  <a:prstClr val="white"/>
                </a:solidFill>
              </a:rPr>
              <a:pPr/>
              <a:t>49</a:t>
            </a:fld>
            <a:endParaRPr lang="en-US" dirty="0">
              <a:solidFill>
                <a:prstClr val="white"/>
              </a:solidFill>
            </a:endParaRPr>
          </a:p>
        </p:txBody>
      </p:sp>
    </p:spTree>
    <p:extLst>
      <p:ext uri="{BB962C8B-B14F-4D97-AF65-F5344CB8AC3E}">
        <p14:creationId xmlns:p14="http://schemas.microsoft.com/office/powerpoint/2010/main" val="4167932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Partners </a:t>
            </a:r>
          </a:p>
        </p:txBody>
      </p:sp>
      <p:sp>
        <p:nvSpPr>
          <p:cNvPr id="3" name="Content Placeholder 2"/>
          <p:cNvSpPr>
            <a:spLocks noGrp="1"/>
          </p:cNvSpPr>
          <p:nvPr>
            <p:ph idx="1"/>
          </p:nvPr>
        </p:nvSpPr>
        <p:spPr>
          <a:xfrm>
            <a:off x="431582" y="990600"/>
            <a:ext cx="7209601" cy="914400"/>
          </a:xfrm>
        </p:spPr>
        <p:txBody>
          <a:bodyPr/>
          <a:lstStyle/>
          <a:p>
            <a:pPr marL="0" indent="0">
              <a:buNone/>
            </a:pPr>
            <a:r>
              <a:rPr lang="en-US" dirty="0"/>
              <a:t>We want to thank the following partners for their support of the Center for Talent Reporting.</a:t>
            </a:r>
          </a:p>
        </p:txBody>
      </p:sp>
      <p:sp>
        <p:nvSpPr>
          <p:cNvPr id="4" name="Footer Placeholder 3"/>
          <p:cNvSpPr>
            <a:spLocks noGrp="1"/>
          </p:cNvSpPr>
          <p:nvPr>
            <p:ph type="ftr" sz="quarter" idx="11"/>
          </p:nvPr>
        </p:nvSpPr>
        <p:spPr>
          <a:xfrm>
            <a:off x="498473" y="6423585"/>
            <a:ext cx="4742789" cy="365760"/>
          </a:xfrm>
        </p:spPr>
        <p:txBody>
          <a:bodyPr/>
          <a:lstStyle/>
          <a:p>
            <a:r>
              <a:rPr lang="en-US" b="1" dirty="0">
                <a:solidFill>
                  <a:srgbClr val="292929">
                    <a:lumMod val="75000"/>
                    <a:lumOff val="25000"/>
                  </a:srgbClr>
                </a:solidFill>
              </a:rPr>
              <a:t>Center for Talent Reporting</a:t>
            </a:r>
            <a:endParaRPr lang="en-US" dirty="0">
              <a:solidFill>
                <a:srgbClr val="808285"/>
              </a:solidFill>
            </a:endParaRPr>
          </a:p>
        </p:txBody>
      </p:sp>
      <p:sp>
        <p:nvSpPr>
          <p:cNvPr id="5" name="Slide Number Placeholder 4"/>
          <p:cNvSpPr>
            <a:spLocks noGrp="1"/>
          </p:cNvSpPr>
          <p:nvPr>
            <p:ph type="sldNum" sz="quarter" idx="12"/>
          </p:nvPr>
        </p:nvSpPr>
        <p:spPr/>
        <p:txBody>
          <a:bodyPr/>
          <a:lstStyle/>
          <a:p>
            <a:fld id="{CB94A5B6-A587-BD47-8B1E-DC3DA0554FCF}" type="slidenum">
              <a:rPr lang="en-US" smtClean="0">
                <a:solidFill>
                  <a:prstClr val="white"/>
                </a:solidFill>
              </a:rPr>
              <a:pPr/>
              <a:t>5</a:t>
            </a:fld>
            <a:endParaRPr lang="en-US" dirty="0">
              <a:solidFill>
                <a:prstClr val="white"/>
              </a:solidFill>
            </a:endParaRPr>
          </a:p>
        </p:txBody>
      </p:sp>
      <p:sp>
        <p:nvSpPr>
          <p:cNvPr id="6" name="Content Placeholder 2"/>
          <p:cNvSpPr txBox="1">
            <a:spLocks/>
          </p:cNvSpPr>
          <p:nvPr/>
        </p:nvSpPr>
        <p:spPr>
          <a:xfrm>
            <a:off x="498475" y="1828800"/>
            <a:ext cx="3082926" cy="52312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rgbClr val="ED1C29"/>
              </a:buClr>
              <a:buSzPct val="75000"/>
              <a:buFont typeface="Arial"/>
              <a:buChar char="•"/>
              <a:defRPr sz="2200" kern="1200">
                <a:solidFill>
                  <a:schemeClr val="tx1">
                    <a:lumMod val="65000"/>
                    <a:lumOff val="35000"/>
                  </a:schemeClr>
                </a:solidFill>
                <a:latin typeface="Times"/>
                <a:ea typeface="+mn-ea"/>
                <a:cs typeface="Times"/>
              </a:defRPr>
            </a:lvl1pPr>
            <a:lvl2pPr marL="457200" indent="-228600" algn="l" defTabSz="914400" rtl="0" eaLnBrk="1" latinLnBrk="0" hangingPunct="1">
              <a:spcBef>
                <a:spcPts val="600"/>
              </a:spcBef>
              <a:buClr>
                <a:schemeClr val="bg1">
                  <a:lumMod val="50000"/>
                </a:schemeClr>
              </a:buClr>
              <a:buSzPct val="75000"/>
              <a:buFont typeface="Lucida Grande"/>
              <a:buChar char="»"/>
              <a:defRPr sz="2000" kern="1200">
                <a:solidFill>
                  <a:schemeClr val="tx1">
                    <a:lumMod val="65000"/>
                    <a:lumOff val="35000"/>
                  </a:schemeClr>
                </a:solidFill>
                <a:latin typeface="Times"/>
                <a:ea typeface="+mn-ea"/>
                <a:cs typeface="Times"/>
              </a:defRPr>
            </a:lvl2pPr>
            <a:lvl3pPr marL="685800" indent="-228600" algn="l" defTabSz="914400" rtl="0" eaLnBrk="1" latinLnBrk="0" hangingPunct="1">
              <a:spcBef>
                <a:spcPts val="600"/>
              </a:spcBef>
              <a:buClr>
                <a:srgbClr val="ED1C29"/>
              </a:buClr>
              <a:buSzPct val="75000"/>
              <a:buFont typeface="Lucida Grande"/>
              <a:buChar char="-"/>
              <a:defRPr sz="1800" kern="1200">
                <a:solidFill>
                  <a:schemeClr val="tx1">
                    <a:lumMod val="65000"/>
                    <a:lumOff val="35000"/>
                  </a:schemeClr>
                </a:solidFill>
                <a:latin typeface="Times"/>
                <a:ea typeface="+mn-ea"/>
                <a:cs typeface="Times"/>
              </a:defRPr>
            </a:lvl3pPr>
            <a:lvl4pPr marL="914400" indent="-228600" algn="l" defTabSz="914400" rtl="0" eaLnBrk="1" latinLnBrk="0" hangingPunct="1">
              <a:spcBef>
                <a:spcPts val="600"/>
              </a:spcBef>
              <a:buClr>
                <a:schemeClr val="bg1">
                  <a:lumMod val="50000"/>
                </a:schemeClr>
              </a:buClr>
              <a:buSzPct val="75000"/>
              <a:buFont typeface="Wingdings" pitchFamily="2" charset="2"/>
              <a:buChar char="n"/>
              <a:defRPr sz="1800" kern="1200">
                <a:solidFill>
                  <a:schemeClr val="tx1">
                    <a:lumMod val="65000"/>
                    <a:lumOff val="35000"/>
                  </a:schemeClr>
                </a:solidFill>
                <a:latin typeface="Times"/>
                <a:ea typeface="+mn-ea"/>
                <a:cs typeface="Time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Arial"/>
              <a:buNone/>
            </a:pPr>
            <a:endParaRPr lang="en-US" sz="1600" u="sng" dirty="0">
              <a:solidFill>
                <a:srgbClr val="525456">
                  <a:lumMod val="75000"/>
                </a:srgbClr>
              </a:solidFill>
              <a:latin typeface="Arial"/>
              <a:cs typeface="Arial"/>
            </a:endParaRPr>
          </a:p>
        </p:txBody>
      </p:sp>
      <p:sp>
        <p:nvSpPr>
          <p:cNvPr id="8" name="Content Placeholder 2"/>
          <p:cNvSpPr txBox="1">
            <a:spLocks/>
          </p:cNvSpPr>
          <p:nvPr/>
        </p:nvSpPr>
        <p:spPr>
          <a:xfrm>
            <a:off x="477692" y="3191254"/>
            <a:ext cx="7556313" cy="52312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rgbClr val="ED1C29"/>
              </a:buClr>
              <a:buSzPct val="75000"/>
              <a:buFont typeface="Arial"/>
              <a:buChar char="•"/>
              <a:defRPr sz="2200" kern="1200">
                <a:solidFill>
                  <a:schemeClr val="tx1">
                    <a:lumMod val="65000"/>
                    <a:lumOff val="35000"/>
                  </a:schemeClr>
                </a:solidFill>
                <a:latin typeface="Times"/>
                <a:ea typeface="+mn-ea"/>
                <a:cs typeface="Times"/>
              </a:defRPr>
            </a:lvl1pPr>
            <a:lvl2pPr marL="457200" indent="-228600" algn="l" defTabSz="914400" rtl="0" eaLnBrk="1" latinLnBrk="0" hangingPunct="1">
              <a:spcBef>
                <a:spcPts val="600"/>
              </a:spcBef>
              <a:buClr>
                <a:schemeClr val="bg1">
                  <a:lumMod val="50000"/>
                </a:schemeClr>
              </a:buClr>
              <a:buSzPct val="75000"/>
              <a:buFont typeface="Lucida Grande"/>
              <a:buChar char="»"/>
              <a:defRPr sz="2000" kern="1200">
                <a:solidFill>
                  <a:schemeClr val="tx1">
                    <a:lumMod val="65000"/>
                    <a:lumOff val="35000"/>
                  </a:schemeClr>
                </a:solidFill>
                <a:latin typeface="Times"/>
                <a:ea typeface="+mn-ea"/>
                <a:cs typeface="Times"/>
              </a:defRPr>
            </a:lvl2pPr>
            <a:lvl3pPr marL="685800" indent="-228600" algn="l" defTabSz="914400" rtl="0" eaLnBrk="1" latinLnBrk="0" hangingPunct="1">
              <a:spcBef>
                <a:spcPts val="600"/>
              </a:spcBef>
              <a:buClr>
                <a:srgbClr val="ED1C29"/>
              </a:buClr>
              <a:buSzPct val="75000"/>
              <a:buFont typeface="Lucida Grande"/>
              <a:buChar char="-"/>
              <a:defRPr sz="1800" kern="1200">
                <a:solidFill>
                  <a:schemeClr val="tx1">
                    <a:lumMod val="65000"/>
                    <a:lumOff val="35000"/>
                  </a:schemeClr>
                </a:solidFill>
                <a:latin typeface="Times"/>
                <a:ea typeface="+mn-ea"/>
                <a:cs typeface="Times"/>
              </a:defRPr>
            </a:lvl3pPr>
            <a:lvl4pPr marL="914400" indent="-228600" algn="l" defTabSz="914400" rtl="0" eaLnBrk="1" latinLnBrk="0" hangingPunct="1">
              <a:spcBef>
                <a:spcPts val="600"/>
              </a:spcBef>
              <a:buClr>
                <a:schemeClr val="bg1">
                  <a:lumMod val="50000"/>
                </a:schemeClr>
              </a:buClr>
              <a:buSzPct val="75000"/>
              <a:buFont typeface="Wingdings" pitchFamily="2" charset="2"/>
              <a:buChar char="n"/>
              <a:defRPr sz="1800" kern="1200">
                <a:solidFill>
                  <a:schemeClr val="tx1">
                    <a:lumMod val="65000"/>
                    <a:lumOff val="35000"/>
                  </a:schemeClr>
                </a:solidFill>
                <a:latin typeface="Times"/>
                <a:ea typeface="+mn-ea"/>
                <a:cs typeface="Time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Arial"/>
              <a:buNone/>
            </a:pPr>
            <a:endParaRPr lang="en-US" sz="1600" u="sng" dirty="0">
              <a:solidFill>
                <a:srgbClr val="525456">
                  <a:lumMod val="75000"/>
                </a:srgbClr>
              </a:solidFill>
              <a:latin typeface="Arial"/>
              <a:cs typeface="Arial"/>
            </a:endParaRPr>
          </a:p>
        </p:txBody>
      </p:sp>
      <p:sp>
        <p:nvSpPr>
          <p:cNvPr id="11" name="Content Placeholder 2"/>
          <p:cNvSpPr txBox="1">
            <a:spLocks/>
          </p:cNvSpPr>
          <p:nvPr/>
        </p:nvSpPr>
        <p:spPr>
          <a:xfrm>
            <a:off x="3726996" y="2267387"/>
            <a:ext cx="2853418" cy="52312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rgbClr val="ED1C29"/>
              </a:buClr>
              <a:buSzPct val="75000"/>
              <a:buFont typeface="Arial"/>
              <a:buChar char="•"/>
              <a:defRPr sz="2200" kern="1200">
                <a:solidFill>
                  <a:schemeClr val="tx1">
                    <a:lumMod val="65000"/>
                    <a:lumOff val="35000"/>
                  </a:schemeClr>
                </a:solidFill>
                <a:latin typeface="Times"/>
                <a:ea typeface="+mn-ea"/>
                <a:cs typeface="Times"/>
              </a:defRPr>
            </a:lvl1pPr>
            <a:lvl2pPr marL="457200" indent="-228600" algn="l" defTabSz="914400" rtl="0" eaLnBrk="1" latinLnBrk="0" hangingPunct="1">
              <a:spcBef>
                <a:spcPts val="600"/>
              </a:spcBef>
              <a:buClr>
                <a:schemeClr val="bg1">
                  <a:lumMod val="50000"/>
                </a:schemeClr>
              </a:buClr>
              <a:buSzPct val="75000"/>
              <a:buFont typeface="Lucida Grande"/>
              <a:buChar char="»"/>
              <a:defRPr sz="2000" kern="1200">
                <a:solidFill>
                  <a:schemeClr val="tx1">
                    <a:lumMod val="65000"/>
                    <a:lumOff val="35000"/>
                  </a:schemeClr>
                </a:solidFill>
                <a:latin typeface="Times"/>
                <a:ea typeface="+mn-ea"/>
                <a:cs typeface="Times"/>
              </a:defRPr>
            </a:lvl2pPr>
            <a:lvl3pPr marL="685800" indent="-228600" algn="l" defTabSz="914400" rtl="0" eaLnBrk="1" latinLnBrk="0" hangingPunct="1">
              <a:spcBef>
                <a:spcPts val="600"/>
              </a:spcBef>
              <a:buClr>
                <a:srgbClr val="ED1C29"/>
              </a:buClr>
              <a:buSzPct val="75000"/>
              <a:buFont typeface="Lucida Grande"/>
              <a:buChar char="-"/>
              <a:defRPr sz="1800" kern="1200">
                <a:solidFill>
                  <a:schemeClr val="tx1">
                    <a:lumMod val="65000"/>
                    <a:lumOff val="35000"/>
                  </a:schemeClr>
                </a:solidFill>
                <a:latin typeface="Times"/>
                <a:ea typeface="+mn-ea"/>
                <a:cs typeface="Times"/>
              </a:defRPr>
            </a:lvl3pPr>
            <a:lvl4pPr marL="914400" indent="-228600" algn="l" defTabSz="914400" rtl="0" eaLnBrk="1" latinLnBrk="0" hangingPunct="1">
              <a:spcBef>
                <a:spcPts val="600"/>
              </a:spcBef>
              <a:buClr>
                <a:schemeClr val="bg1">
                  <a:lumMod val="50000"/>
                </a:schemeClr>
              </a:buClr>
              <a:buSzPct val="75000"/>
              <a:buFont typeface="Wingdings" pitchFamily="2" charset="2"/>
              <a:buChar char="n"/>
              <a:defRPr sz="1800" kern="1200">
                <a:solidFill>
                  <a:schemeClr val="tx1">
                    <a:lumMod val="65000"/>
                    <a:lumOff val="35000"/>
                  </a:schemeClr>
                </a:solidFill>
                <a:latin typeface="Times"/>
                <a:ea typeface="+mn-ea"/>
                <a:cs typeface="Time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Arial"/>
              <a:buNone/>
            </a:pPr>
            <a:r>
              <a:rPr lang="en-US" sz="1800" b="1" dirty="0">
                <a:solidFill>
                  <a:srgbClr val="525456">
                    <a:lumMod val="75000"/>
                  </a:srgbClr>
                </a:solidFill>
                <a:latin typeface="Arial"/>
                <a:cs typeface="Arial"/>
              </a:rPr>
              <a:t>BRONZE</a:t>
            </a:r>
            <a:r>
              <a:rPr lang="en-US" sz="1800" b="1" dirty="0">
                <a:solidFill>
                  <a:srgbClr val="292929">
                    <a:lumMod val="65000"/>
                    <a:lumOff val="35000"/>
                  </a:srgbClr>
                </a:solidFill>
                <a:latin typeface="Arial"/>
                <a:cs typeface="Arial"/>
              </a:rPr>
              <a:t> </a:t>
            </a:r>
            <a:r>
              <a:rPr lang="en-US" sz="1800" b="1" dirty="0">
                <a:solidFill>
                  <a:srgbClr val="292929"/>
                </a:solidFill>
                <a:latin typeface="Arial"/>
                <a:cs typeface="Arial"/>
              </a:rPr>
              <a:t>PARTNERS</a:t>
            </a:r>
          </a:p>
        </p:txBody>
      </p:sp>
      <p:pic>
        <p:nvPicPr>
          <p:cNvPr id="25" name="Picture 2" descr="http://www.knowledgeadvisors.com/wp-content/uploads/2012/08/roi.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41" t="13771" b="24641"/>
          <a:stretch/>
        </p:blipFill>
        <p:spPr bwMode="auto">
          <a:xfrm>
            <a:off x="605175" y="3200824"/>
            <a:ext cx="3538200" cy="6353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C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347" y="2782009"/>
            <a:ext cx="3217323" cy="1352212"/>
          </a:xfrm>
          <a:prstGeom prst="rect">
            <a:avLst/>
          </a:prstGeom>
        </p:spPr>
      </p:pic>
      <p:sp>
        <p:nvSpPr>
          <p:cNvPr id="29" name="Content Placeholder 2"/>
          <p:cNvSpPr txBox="1">
            <a:spLocks/>
          </p:cNvSpPr>
          <p:nvPr/>
        </p:nvSpPr>
        <p:spPr>
          <a:xfrm>
            <a:off x="4648200" y="1983924"/>
            <a:ext cx="3091249" cy="52312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rgbClr val="ED1C29"/>
              </a:buClr>
              <a:buSzPct val="75000"/>
              <a:buFont typeface="Arial"/>
              <a:buChar char="•"/>
              <a:defRPr sz="2200" kern="1200">
                <a:solidFill>
                  <a:schemeClr val="tx1">
                    <a:lumMod val="65000"/>
                    <a:lumOff val="35000"/>
                  </a:schemeClr>
                </a:solidFill>
                <a:latin typeface="Times"/>
                <a:ea typeface="+mn-ea"/>
                <a:cs typeface="Times"/>
              </a:defRPr>
            </a:lvl1pPr>
            <a:lvl2pPr marL="457200" indent="-228600" algn="l" defTabSz="914400" rtl="0" eaLnBrk="1" latinLnBrk="0" hangingPunct="1">
              <a:spcBef>
                <a:spcPts val="600"/>
              </a:spcBef>
              <a:buClr>
                <a:schemeClr val="bg1">
                  <a:lumMod val="50000"/>
                </a:schemeClr>
              </a:buClr>
              <a:buSzPct val="75000"/>
              <a:buFont typeface="Lucida Grande"/>
              <a:buChar char="»"/>
              <a:defRPr sz="2000" kern="1200">
                <a:solidFill>
                  <a:schemeClr val="tx1">
                    <a:lumMod val="65000"/>
                    <a:lumOff val="35000"/>
                  </a:schemeClr>
                </a:solidFill>
                <a:latin typeface="Times"/>
                <a:ea typeface="+mn-ea"/>
                <a:cs typeface="Times"/>
              </a:defRPr>
            </a:lvl2pPr>
            <a:lvl3pPr marL="685800" indent="-228600" algn="l" defTabSz="914400" rtl="0" eaLnBrk="1" latinLnBrk="0" hangingPunct="1">
              <a:spcBef>
                <a:spcPts val="600"/>
              </a:spcBef>
              <a:buClr>
                <a:srgbClr val="ED1C29"/>
              </a:buClr>
              <a:buSzPct val="75000"/>
              <a:buFont typeface="Lucida Grande"/>
              <a:buChar char="-"/>
              <a:defRPr sz="1800" kern="1200">
                <a:solidFill>
                  <a:schemeClr val="tx1">
                    <a:lumMod val="65000"/>
                    <a:lumOff val="35000"/>
                  </a:schemeClr>
                </a:solidFill>
                <a:latin typeface="Times"/>
                <a:ea typeface="+mn-ea"/>
                <a:cs typeface="Times"/>
              </a:defRPr>
            </a:lvl3pPr>
            <a:lvl4pPr marL="914400" indent="-228600" algn="l" defTabSz="914400" rtl="0" eaLnBrk="1" latinLnBrk="0" hangingPunct="1">
              <a:spcBef>
                <a:spcPts val="600"/>
              </a:spcBef>
              <a:buClr>
                <a:schemeClr val="bg1">
                  <a:lumMod val="50000"/>
                </a:schemeClr>
              </a:buClr>
              <a:buSzPct val="75000"/>
              <a:buFont typeface="Wingdings" pitchFamily="2" charset="2"/>
              <a:buChar char="n"/>
              <a:defRPr sz="1800" kern="1200">
                <a:solidFill>
                  <a:schemeClr val="tx1">
                    <a:lumMod val="65000"/>
                    <a:lumOff val="35000"/>
                  </a:schemeClr>
                </a:solidFill>
                <a:latin typeface="Times"/>
                <a:ea typeface="+mn-ea"/>
                <a:cs typeface="Time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Arial"/>
              <a:buNone/>
            </a:pPr>
            <a:endParaRPr lang="en-US" sz="1600" u="sng" dirty="0">
              <a:solidFill>
                <a:srgbClr val="525456">
                  <a:lumMod val="75000"/>
                </a:srgbClr>
              </a:solidFill>
              <a:latin typeface="Arial"/>
              <a:cs typeface="Arial"/>
            </a:endParaRPr>
          </a:p>
        </p:txBody>
      </p:sp>
      <p:pic>
        <p:nvPicPr>
          <p:cNvPr id="22" name="Picture 21" descr="CTR-sponsor-seals-bronze_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5639" y="2104534"/>
            <a:ext cx="887185" cy="887185"/>
          </a:xfrm>
          <a:prstGeom prst="rect">
            <a:avLst/>
          </a:prstGeom>
        </p:spPr>
      </p:pic>
      <p:sp>
        <p:nvSpPr>
          <p:cNvPr id="28" name="Content Placeholder 2"/>
          <p:cNvSpPr txBox="1">
            <a:spLocks/>
          </p:cNvSpPr>
          <p:nvPr/>
        </p:nvSpPr>
        <p:spPr>
          <a:xfrm>
            <a:off x="457200" y="5943600"/>
            <a:ext cx="8382000" cy="228600"/>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rgbClr val="ED1C29"/>
              </a:buClr>
              <a:buSzPct val="100000"/>
              <a:buFont typeface="Arial"/>
              <a:buChar char="•"/>
              <a:defRPr sz="2200" kern="1200">
                <a:solidFill>
                  <a:schemeClr val="bg2">
                    <a:lumMod val="50000"/>
                  </a:schemeClr>
                </a:solidFill>
                <a:latin typeface="Arial" pitchFamily="34" charset="0"/>
                <a:ea typeface="+mn-ea"/>
                <a:cs typeface="Arial" pitchFamily="34" charset="0"/>
              </a:defRPr>
            </a:lvl1pPr>
            <a:lvl2pPr marL="457200" indent="-228600" algn="l" defTabSz="914400" rtl="0" eaLnBrk="1" latinLnBrk="0" hangingPunct="1">
              <a:spcBef>
                <a:spcPts val="600"/>
              </a:spcBef>
              <a:buClr>
                <a:schemeClr val="tx2"/>
              </a:buClr>
              <a:buSzPct val="100000"/>
              <a:buFont typeface="Lucida Grande"/>
              <a:buChar char="»"/>
              <a:defRPr sz="2000" kern="1200">
                <a:solidFill>
                  <a:schemeClr val="bg2">
                    <a:lumMod val="50000"/>
                  </a:schemeClr>
                </a:solidFill>
                <a:latin typeface="Arial" pitchFamily="34" charset="0"/>
                <a:ea typeface="+mn-ea"/>
                <a:cs typeface="Arial" pitchFamily="34" charset="0"/>
              </a:defRPr>
            </a:lvl2pPr>
            <a:lvl3pPr marL="685800" indent="-228600" algn="l" defTabSz="914400" rtl="0" eaLnBrk="1" latinLnBrk="0" hangingPunct="1">
              <a:spcBef>
                <a:spcPts val="600"/>
              </a:spcBef>
              <a:buClr>
                <a:srgbClr val="ED1C29"/>
              </a:buClr>
              <a:buSzPct val="100000"/>
              <a:buFont typeface="Lucida Grande"/>
              <a:buChar char="-"/>
              <a:defRPr sz="1800" kern="1200">
                <a:solidFill>
                  <a:schemeClr val="bg2">
                    <a:lumMod val="50000"/>
                  </a:schemeClr>
                </a:solidFill>
                <a:latin typeface="Arial" pitchFamily="34" charset="0"/>
                <a:ea typeface="+mn-ea"/>
                <a:cs typeface="Arial" pitchFamily="34" charset="0"/>
              </a:defRPr>
            </a:lvl3pPr>
            <a:lvl4pPr marL="914400" indent="-228600" algn="l" defTabSz="914400" rtl="0" eaLnBrk="1" latinLnBrk="0" hangingPunct="1">
              <a:spcBef>
                <a:spcPts val="600"/>
              </a:spcBef>
              <a:buClr>
                <a:schemeClr val="tx2"/>
              </a:buClr>
              <a:buSzPct val="50000"/>
              <a:buFont typeface="Wingdings" pitchFamily="2" charset="2"/>
              <a:buChar char="§"/>
              <a:defRPr sz="1800" kern="1200" baseline="0">
                <a:solidFill>
                  <a:schemeClr val="bg2">
                    <a:lumMod val="50000"/>
                  </a:schemeClr>
                </a:solidFill>
                <a:latin typeface="Arial" pitchFamily="34" charset="0"/>
                <a:ea typeface="+mn-ea"/>
                <a:cs typeface="Arial" pitchFamily="34" charset="0"/>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Arial"/>
              <a:buNone/>
            </a:pPr>
            <a:r>
              <a:rPr lang="en-US" sz="1400" i="1" dirty="0">
                <a:solidFill>
                  <a:srgbClr val="525456">
                    <a:lumMod val="50000"/>
                  </a:srgbClr>
                </a:solidFill>
              </a:rPr>
              <a:t>All are Founding Partners</a:t>
            </a:r>
          </a:p>
        </p:txBody>
      </p:sp>
      <p:sp>
        <p:nvSpPr>
          <p:cNvPr id="9" name="TextBox 8">
            <a:extLst>
              <a:ext uri="{FF2B5EF4-FFF2-40B4-BE49-F238E27FC236}">
                <a16:creationId xmlns:a16="http://schemas.microsoft.com/office/drawing/2014/main" id="{3A005AB3-AAC9-03D8-9914-8BDB4524CD16}"/>
              </a:ext>
            </a:extLst>
          </p:cNvPr>
          <p:cNvSpPr txBox="1"/>
          <p:nvPr/>
        </p:nvSpPr>
        <p:spPr>
          <a:xfrm>
            <a:off x="3726996" y="4543917"/>
            <a:ext cx="4612820" cy="369332"/>
          </a:xfrm>
          <a:prstGeom prst="rect">
            <a:avLst/>
          </a:prstGeom>
          <a:noFill/>
        </p:spPr>
        <p:txBody>
          <a:bodyPr wrap="square">
            <a:spAutoFit/>
          </a:bodyPr>
          <a:lstStyle/>
          <a:p>
            <a:pPr marL="0" indent="0">
              <a:buFont typeface="Arial"/>
              <a:buNone/>
            </a:pPr>
            <a:r>
              <a:rPr lang="en-US" sz="1800" b="1" dirty="0">
                <a:solidFill>
                  <a:srgbClr val="525456">
                    <a:lumMod val="75000"/>
                  </a:srgbClr>
                </a:solidFill>
                <a:latin typeface="Arial"/>
                <a:cs typeface="Arial"/>
              </a:rPr>
              <a:t>SUSTAINING</a:t>
            </a:r>
            <a:r>
              <a:rPr lang="en-US" sz="1800" b="1" dirty="0">
                <a:solidFill>
                  <a:srgbClr val="292929">
                    <a:lumMod val="65000"/>
                    <a:lumOff val="35000"/>
                  </a:srgbClr>
                </a:solidFill>
                <a:latin typeface="Arial"/>
                <a:cs typeface="Arial"/>
              </a:rPr>
              <a:t> </a:t>
            </a:r>
            <a:r>
              <a:rPr lang="en-US" sz="1800" b="1" dirty="0">
                <a:solidFill>
                  <a:srgbClr val="292929"/>
                </a:solidFill>
                <a:latin typeface="Arial"/>
                <a:cs typeface="Arial"/>
              </a:rPr>
              <a:t>PARTNER</a:t>
            </a:r>
          </a:p>
        </p:txBody>
      </p:sp>
      <p:pic>
        <p:nvPicPr>
          <p:cNvPr id="10" name="Picture 9" descr="CTR-sponsor-seals-bronze_13.png">
            <a:extLst>
              <a:ext uri="{FF2B5EF4-FFF2-40B4-BE49-F238E27FC236}">
                <a16:creationId xmlns:a16="http://schemas.microsoft.com/office/drawing/2014/main" id="{9ABC9F07-084C-382F-73CF-EEAF367EE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4216" y="4415285"/>
            <a:ext cx="887185" cy="887185"/>
          </a:xfrm>
          <a:prstGeom prst="rect">
            <a:avLst/>
          </a:prstGeom>
        </p:spPr>
      </p:pic>
      <p:pic>
        <p:nvPicPr>
          <p:cNvPr id="1026" name="Picture 2" descr="Caveo Learning Logo">
            <a:hlinkClick r:id="rId5" tooltip="Caveo Learning - Home"/>
            <a:extLst>
              <a:ext uri="{FF2B5EF4-FFF2-40B4-BE49-F238E27FC236}">
                <a16:creationId xmlns:a16="http://schemas.microsoft.com/office/drawing/2014/main" id="{70ECD594-76B2-1471-F72D-2F5DB65D2C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9346" y="5372111"/>
            <a:ext cx="409575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3058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More about Measurement &amp; Reporting, TDRp</a:t>
            </a:r>
          </a:p>
        </p:txBody>
      </p:sp>
      <p:sp>
        <p:nvSpPr>
          <p:cNvPr id="6" name="Slide Number Placeholder 5"/>
          <p:cNvSpPr>
            <a:spLocks noGrp="1"/>
          </p:cNvSpPr>
          <p:nvPr>
            <p:ph type="sldNum" sz="quarter" idx="10"/>
          </p:nvPr>
        </p:nvSpPr>
        <p:spPr/>
        <p:txBody>
          <a:bodyPr/>
          <a:lstStyle/>
          <a:p>
            <a:fld id="{CB94A5B6-A587-BD47-8B1E-DC3DA0554FCF}" type="slidenum">
              <a:rPr lang="en-US" smtClean="0"/>
              <a:pPr/>
              <a:t>50</a:t>
            </a:fld>
            <a:endParaRPr lang="en-US" dirty="0"/>
          </a:p>
        </p:txBody>
      </p:sp>
      <p:sp>
        <p:nvSpPr>
          <p:cNvPr id="7" name="Date Placeholder 6">
            <a:extLst>
              <a:ext uri="{FF2B5EF4-FFF2-40B4-BE49-F238E27FC236}">
                <a16:creationId xmlns:a16="http://schemas.microsoft.com/office/drawing/2014/main" id="{E8EA7D26-8621-4041-B7FA-B2410B19D1F0}"/>
              </a:ext>
            </a:extLst>
          </p:cNvPr>
          <p:cNvSpPr>
            <a:spLocks noGrp="1"/>
          </p:cNvSpPr>
          <p:nvPr>
            <p:ph type="dt" sz="half" idx="11"/>
          </p:nvPr>
        </p:nvSpPr>
        <p:spPr/>
        <p:txBody>
          <a:bodyPr/>
          <a:lstStyle/>
          <a:p>
            <a:fld id="{6DD94BB1-E107-46B5-825F-42383FA7CC67}" type="datetime5">
              <a:rPr lang="en-US" smtClean="0"/>
              <a:t>31-Jul-23</a:t>
            </a:fld>
            <a:endParaRPr lang="en-US" dirty="0"/>
          </a:p>
        </p:txBody>
      </p:sp>
      <p:sp>
        <p:nvSpPr>
          <p:cNvPr id="8" name="Footer Placeholder 7">
            <a:extLst>
              <a:ext uri="{FF2B5EF4-FFF2-40B4-BE49-F238E27FC236}">
                <a16:creationId xmlns:a16="http://schemas.microsoft.com/office/drawing/2014/main" id="{FC22CF3F-E6E7-483B-A225-27C70DAD8209}"/>
              </a:ext>
            </a:extLst>
          </p:cNvPr>
          <p:cNvSpPr>
            <a:spLocks noGrp="1"/>
          </p:cNvSpPr>
          <p:nvPr>
            <p:ph type="ftr" sz="quarter" idx="12"/>
          </p:nvPr>
        </p:nvSpPr>
        <p:spPr/>
        <p:txBody>
          <a:bodyPr/>
          <a:lstStyle/>
          <a:p>
            <a:r>
              <a:rPr lang="en-US" dirty="0"/>
              <a:t>Center for Talent Reporting</a:t>
            </a:r>
          </a:p>
        </p:txBody>
      </p:sp>
      <p:sp>
        <p:nvSpPr>
          <p:cNvPr id="3" name="Content Placeholder 2"/>
          <p:cNvSpPr>
            <a:spLocks noGrp="1"/>
          </p:cNvSpPr>
          <p:nvPr>
            <p:ph idx="1"/>
          </p:nvPr>
        </p:nvSpPr>
        <p:spPr>
          <a:xfrm>
            <a:off x="498475" y="2228850"/>
            <a:ext cx="4416425" cy="3604532"/>
          </a:xfrm>
        </p:spPr>
        <p:txBody>
          <a:bodyPr>
            <a:normAutofit lnSpcReduction="10000"/>
          </a:bodyPr>
          <a:lstStyle/>
          <a:p>
            <a:r>
              <a:rPr lang="en-US" sz="1800" b="1" i="1" dirty="0"/>
              <a:t>Measurement Demystified: Creating Your L&amp;D Measurement, Analytics and Reporting Strategy</a:t>
            </a:r>
            <a:r>
              <a:rPr lang="en-US" sz="1800" dirty="0"/>
              <a:t> (ATD Press, 2021)</a:t>
            </a:r>
          </a:p>
          <a:p>
            <a:pPr lvl="1"/>
            <a:r>
              <a:rPr lang="en-US" sz="1500" dirty="0"/>
              <a:t>By David Vance and Peggy Parskey</a:t>
            </a:r>
          </a:p>
          <a:p>
            <a:pPr lvl="1"/>
            <a:r>
              <a:rPr lang="en-US" sz="1500" dirty="0"/>
              <a:t>The definitive work on TDRp</a:t>
            </a:r>
          </a:p>
          <a:p>
            <a:r>
              <a:rPr lang="en-US" sz="1700" dirty="0"/>
              <a:t>Companion </a:t>
            </a:r>
            <a:r>
              <a:rPr lang="en-US" sz="1700" b="1" i="1" dirty="0"/>
              <a:t>Measurement Demystified Field Guide </a:t>
            </a:r>
            <a:r>
              <a:rPr lang="en-US" sz="1700" i="1" dirty="0"/>
              <a:t>(ATD Press, 2022) </a:t>
            </a:r>
            <a:r>
              <a:rPr lang="en-US" sz="1700" dirty="0"/>
              <a:t> </a:t>
            </a:r>
          </a:p>
          <a:p>
            <a:r>
              <a:rPr lang="en-US" sz="1700" dirty="0"/>
              <a:t>Get both on </a:t>
            </a:r>
            <a:r>
              <a:rPr lang="en-US" sz="1700" dirty="0">
                <a:hlinkClick r:id="rId2"/>
              </a:rPr>
              <a:t>Amazon</a:t>
            </a:r>
            <a:r>
              <a:rPr lang="en-US" sz="1700" dirty="0"/>
              <a:t> </a:t>
            </a:r>
          </a:p>
          <a:p>
            <a:pPr lvl="1"/>
            <a:r>
              <a:rPr lang="en-US" sz="1500" dirty="0"/>
              <a:t>And a guide to reading both simultaneously at TD.org/MeasurementFieldGuide</a:t>
            </a:r>
          </a:p>
          <a:p>
            <a:endParaRPr lang="en-US" sz="1800" dirty="0"/>
          </a:p>
        </p:txBody>
      </p:sp>
      <p:sp>
        <p:nvSpPr>
          <p:cNvPr id="4" name="TextBox 3">
            <a:extLst>
              <a:ext uri="{FF2B5EF4-FFF2-40B4-BE49-F238E27FC236}">
                <a16:creationId xmlns:a16="http://schemas.microsoft.com/office/drawing/2014/main" id="{F711ED28-6B69-4EB3-AB94-A412375C375D}"/>
              </a:ext>
            </a:extLst>
          </p:cNvPr>
          <p:cNvSpPr txBox="1"/>
          <p:nvPr/>
        </p:nvSpPr>
        <p:spPr>
          <a:xfrm>
            <a:off x="4396310" y="5715000"/>
            <a:ext cx="351379" cy="230832"/>
          </a:xfrm>
          <a:prstGeom prst="rect">
            <a:avLst/>
          </a:prstGeom>
          <a:noFill/>
        </p:spPr>
        <p:txBody>
          <a:bodyPr wrap="none" rtlCol="0">
            <a:spAutoFit/>
          </a:bodyPr>
          <a:lstStyle/>
          <a:p>
            <a:pPr algn="ctr"/>
            <a:r>
              <a:rPr lang="en-US" sz="900" dirty="0">
                <a:latin typeface="+mj-lt"/>
              </a:rPr>
              <a:t>DV</a:t>
            </a:r>
          </a:p>
        </p:txBody>
      </p:sp>
      <p:pic>
        <p:nvPicPr>
          <p:cNvPr id="5" name="Picture 4">
            <a:extLst>
              <a:ext uri="{FF2B5EF4-FFF2-40B4-BE49-F238E27FC236}">
                <a16:creationId xmlns:a16="http://schemas.microsoft.com/office/drawing/2014/main" id="{1194B5FF-ADC6-42FC-BAB3-2702AB9D7B7A}"/>
              </a:ext>
            </a:extLst>
          </p:cNvPr>
          <p:cNvPicPr>
            <a:picLocks noChangeAspect="1"/>
          </p:cNvPicPr>
          <p:nvPr/>
        </p:nvPicPr>
        <p:blipFill>
          <a:blip r:embed="rId3"/>
          <a:stretch>
            <a:fillRect/>
          </a:stretch>
        </p:blipFill>
        <p:spPr>
          <a:xfrm>
            <a:off x="5943979" y="4033157"/>
            <a:ext cx="2205264" cy="1971506"/>
          </a:xfrm>
          <a:prstGeom prst="rect">
            <a:avLst/>
          </a:prstGeom>
        </p:spPr>
      </p:pic>
      <p:pic>
        <p:nvPicPr>
          <p:cNvPr id="9" name="Picture 8">
            <a:extLst>
              <a:ext uri="{FF2B5EF4-FFF2-40B4-BE49-F238E27FC236}">
                <a16:creationId xmlns:a16="http://schemas.microsoft.com/office/drawing/2014/main" id="{A4CAA776-C84A-4B6E-87C1-3C38C6BB0C87}"/>
              </a:ext>
            </a:extLst>
          </p:cNvPr>
          <p:cNvPicPr>
            <a:picLocks noChangeAspect="1"/>
          </p:cNvPicPr>
          <p:nvPr/>
        </p:nvPicPr>
        <p:blipFill>
          <a:blip r:embed="rId4"/>
          <a:stretch>
            <a:fillRect/>
          </a:stretch>
        </p:blipFill>
        <p:spPr>
          <a:xfrm>
            <a:off x="6272587" y="1587207"/>
            <a:ext cx="1548047" cy="2207073"/>
          </a:xfrm>
          <a:prstGeom prst="rect">
            <a:avLst/>
          </a:prstGeom>
        </p:spPr>
      </p:pic>
    </p:spTree>
    <p:extLst>
      <p:ext uri="{BB962C8B-B14F-4D97-AF65-F5344CB8AC3E}">
        <p14:creationId xmlns:p14="http://schemas.microsoft.com/office/powerpoint/2010/main" val="2178685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28600"/>
            <a:ext cx="7556313" cy="1317626"/>
          </a:xfrm>
        </p:spPr>
        <p:txBody>
          <a:bodyPr/>
          <a:lstStyle/>
          <a:p>
            <a:r>
              <a:rPr lang="en-US" dirty="0"/>
              <a:t>Ways to Accelerate Your Mastery</a:t>
            </a:r>
          </a:p>
        </p:txBody>
      </p:sp>
      <p:sp>
        <p:nvSpPr>
          <p:cNvPr id="3" name="Content Placeholder 2"/>
          <p:cNvSpPr>
            <a:spLocks noGrp="1"/>
          </p:cNvSpPr>
          <p:nvPr>
            <p:ph idx="1"/>
          </p:nvPr>
        </p:nvSpPr>
        <p:spPr>
          <a:xfrm>
            <a:off x="152400" y="1752600"/>
            <a:ext cx="5181600" cy="4416552"/>
          </a:xfrm>
        </p:spPr>
        <p:txBody>
          <a:bodyPr>
            <a:normAutofit/>
          </a:bodyPr>
          <a:lstStyle/>
          <a:p>
            <a:r>
              <a:rPr lang="en-US" sz="2400" dirty="0"/>
              <a:t>Webinars  </a:t>
            </a:r>
          </a:p>
          <a:p>
            <a:pPr lvl="1"/>
            <a:r>
              <a:rPr lang="en-US" sz="1600" dirty="0">
                <a:solidFill>
                  <a:schemeClr val="tx1"/>
                </a:solidFill>
              </a:rPr>
              <a:t>TDRp Webinar Series </a:t>
            </a:r>
          </a:p>
          <a:p>
            <a:pPr lvl="2"/>
            <a:r>
              <a:rPr lang="en-US" sz="1200" dirty="0">
                <a:solidFill>
                  <a:schemeClr val="tx1"/>
                </a:solidFill>
              </a:rPr>
              <a:t>Introduction to Measurement, Reporting, and TDR (1/17)</a:t>
            </a:r>
          </a:p>
          <a:p>
            <a:pPr lvl="2"/>
            <a:r>
              <a:rPr lang="en-US" sz="1200" dirty="0">
                <a:solidFill>
                  <a:schemeClr val="tx1"/>
                </a:solidFill>
              </a:rPr>
              <a:t>Focus on Efficiency Measures (2/15)   </a:t>
            </a:r>
          </a:p>
          <a:p>
            <a:pPr lvl="2"/>
            <a:r>
              <a:rPr lang="en-US" sz="1200" dirty="0">
                <a:solidFill>
                  <a:schemeClr val="tx1"/>
                </a:solidFill>
              </a:rPr>
              <a:t>Focus on Effectiveness and Outcome Measures (3/27) </a:t>
            </a:r>
          </a:p>
          <a:p>
            <a:pPr lvl="2"/>
            <a:r>
              <a:rPr lang="en-US" sz="1200" dirty="0">
                <a:solidFill>
                  <a:schemeClr val="tx1"/>
                </a:solidFill>
              </a:rPr>
              <a:t>Selecting Your Measures (4/12)  </a:t>
            </a:r>
          </a:p>
          <a:p>
            <a:pPr lvl="2"/>
            <a:r>
              <a:rPr lang="en-US" sz="1200" dirty="0">
                <a:solidFill>
                  <a:schemeClr val="tx1"/>
                </a:solidFill>
              </a:rPr>
              <a:t>Reporting &amp; Running Learning Like a Business (5/16)</a:t>
            </a:r>
          </a:p>
          <a:p>
            <a:pPr lvl="2"/>
            <a:r>
              <a:rPr lang="en-US" sz="1200" dirty="0">
                <a:solidFill>
                  <a:schemeClr val="tx1"/>
                </a:solidFill>
              </a:rPr>
              <a:t>The Three TDRp Management Reports (6/14)</a:t>
            </a:r>
          </a:p>
          <a:p>
            <a:pPr lvl="2"/>
            <a:r>
              <a:rPr lang="en-US" sz="1200" dirty="0">
                <a:solidFill>
                  <a:schemeClr val="tx1"/>
                </a:solidFill>
              </a:rPr>
              <a:t>Creating Plan Numbers (7/19)</a:t>
            </a:r>
          </a:p>
          <a:p>
            <a:pPr lvl="2"/>
            <a:r>
              <a:rPr lang="en-US" sz="1200" b="1" dirty="0">
                <a:solidFill>
                  <a:srgbClr val="FF0000"/>
                </a:solidFill>
              </a:rPr>
              <a:t>Reporting YTD Results and Creating Forecasts (8/9)  </a:t>
            </a:r>
          </a:p>
          <a:p>
            <a:pPr lvl="2"/>
            <a:r>
              <a:rPr lang="en-US" sz="1200" dirty="0">
                <a:solidFill>
                  <a:schemeClr val="tx1"/>
                </a:solidFill>
              </a:rPr>
              <a:t>Creating Your Measurement &amp; Reporting Strategy (9/13) </a:t>
            </a:r>
          </a:p>
          <a:p>
            <a:pPr lvl="1"/>
            <a:r>
              <a:rPr lang="en-US" sz="1600" dirty="0">
                <a:solidFill>
                  <a:schemeClr val="tx1"/>
                </a:solidFill>
              </a:rPr>
              <a:t>The New ISO Standard for L&amp;D Metrics (TBD)</a:t>
            </a:r>
          </a:p>
          <a:p>
            <a:pPr lvl="1"/>
            <a:r>
              <a:rPr lang="en-US" sz="1600" dirty="0">
                <a:solidFill>
                  <a:schemeClr val="tx1"/>
                </a:solidFill>
              </a:rPr>
              <a:t>Public Reporting: Are You Ready? (9/6)</a:t>
            </a:r>
          </a:p>
          <a:p>
            <a:pPr lvl="1"/>
            <a:endParaRPr lang="en-US" sz="1600" dirty="0"/>
          </a:p>
          <a:p>
            <a:pPr lvl="1"/>
            <a:endParaRPr lang="en-US" sz="1800" dirty="0"/>
          </a:p>
        </p:txBody>
      </p:sp>
      <p:sp>
        <p:nvSpPr>
          <p:cNvPr id="17" name="Content Placeholder 16"/>
          <p:cNvSpPr>
            <a:spLocks noGrp="1"/>
          </p:cNvSpPr>
          <p:nvPr>
            <p:ph idx="13"/>
          </p:nvPr>
        </p:nvSpPr>
        <p:spPr>
          <a:xfrm>
            <a:off x="5257800" y="1755647"/>
            <a:ext cx="3733800" cy="4416552"/>
          </a:xfrm>
        </p:spPr>
        <p:txBody>
          <a:bodyPr>
            <a:normAutofit lnSpcReduction="10000"/>
          </a:bodyPr>
          <a:lstStyle/>
          <a:p>
            <a:r>
              <a:rPr lang="en-US" sz="2400" dirty="0"/>
              <a:t>Virtual workshops </a:t>
            </a:r>
          </a:p>
          <a:p>
            <a:pPr lvl="1"/>
            <a:r>
              <a:rPr lang="en-US" sz="1700" dirty="0">
                <a:solidFill>
                  <a:srgbClr val="000000"/>
                </a:solidFill>
              </a:rPr>
              <a:t>Measurement Demystified</a:t>
            </a:r>
            <a:r>
              <a:rPr lang="en-US" sz="1400" dirty="0">
                <a:solidFill>
                  <a:srgbClr val="FF0000"/>
                </a:solidFill>
              </a:rPr>
              <a:t> </a:t>
            </a:r>
          </a:p>
          <a:p>
            <a:pPr lvl="2"/>
            <a:r>
              <a:rPr lang="en-US" sz="1200" dirty="0">
                <a:solidFill>
                  <a:srgbClr val="FF0000"/>
                </a:solidFill>
              </a:rPr>
              <a:t>Sep-Dec: Registration now open </a:t>
            </a:r>
          </a:p>
          <a:p>
            <a:pPr lvl="1"/>
            <a:r>
              <a:rPr lang="en-US" sz="1900" dirty="0">
                <a:solidFill>
                  <a:srgbClr val="000000"/>
                </a:solidFill>
              </a:rPr>
              <a:t>The New ISO Standard on L&amp;D Metrics</a:t>
            </a:r>
          </a:p>
          <a:p>
            <a:pPr lvl="2"/>
            <a:r>
              <a:rPr lang="en-US" sz="1200" b="1" dirty="0">
                <a:solidFill>
                  <a:srgbClr val="FF0000"/>
                </a:solidFill>
              </a:rPr>
              <a:t>TBA</a:t>
            </a:r>
          </a:p>
          <a:p>
            <a:pPr lvl="1"/>
            <a:r>
              <a:rPr lang="en-US" sz="1700" dirty="0">
                <a:solidFill>
                  <a:srgbClr val="000000"/>
                </a:solidFill>
              </a:rPr>
              <a:t>Custom </a:t>
            </a:r>
          </a:p>
          <a:p>
            <a:pPr lvl="2"/>
            <a:r>
              <a:rPr lang="en-US" sz="1200" dirty="0">
                <a:solidFill>
                  <a:srgbClr val="000000"/>
                </a:solidFill>
              </a:rPr>
              <a:t>1, 2, or 3-day workshops  </a:t>
            </a:r>
          </a:p>
          <a:p>
            <a:r>
              <a:rPr lang="en-US" sz="2400" dirty="0">
                <a:solidFill>
                  <a:srgbClr val="000000"/>
                </a:solidFill>
              </a:rPr>
              <a:t>Virtual coaching</a:t>
            </a:r>
            <a:endParaRPr lang="en-US" sz="2400" dirty="0"/>
          </a:p>
          <a:p>
            <a:r>
              <a:rPr lang="en-US" sz="2400" dirty="0"/>
              <a:t>Virtual Workshop on Implementing TDRP</a:t>
            </a:r>
          </a:p>
          <a:p>
            <a:pPr lvl="1"/>
            <a:r>
              <a:rPr lang="en-US" sz="1700" dirty="0"/>
              <a:t>November 7-8</a:t>
            </a:r>
          </a:p>
          <a:p>
            <a:endParaRPr lang="en-US" dirty="0"/>
          </a:p>
        </p:txBody>
      </p:sp>
      <p:sp>
        <p:nvSpPr>
          <p:cNvPr id="4" name="Footer Placeholder 3"/>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                                  www.centerfortalentreporting.org</a:t>
            </a:r>
          </a:p>
        </p:txBody>
      </p:sp>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9839A26-2E62-4332-8381-306FE67E17B4}"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13599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Demystified Workshop</a:t>
            </a:r>
          </a:p>
        </p:txBody>
      </p:sp>
      <p:sp>
        <p:nvSpPr>
          <p:cNvPr id="3" name="Content Placeholder 2"/>
          <p:cNvSpPr>
            <a:spLocks noGrp="1"/>
          </p:cNvSpPr>
          <p:nvPr>
            <p:ph idx="1"/>
          </p:nvPr>
        </p:nvSpPr>
        <p:spPr/>
        <p:txBody>
          <a:bodyPr/>
          <a:lstStyle/>
          <a:p>
            <a:r>
              <a:rPr lang="en-US" dirty="0"/>
              <a:t>Current open-enrollment virtual workshop is a series of seven modules</a:t>
            </a:r>
            <a:endParaRPr lang="en-US" sz="1600" dirty="0"/>
          </a:p>
          <a:p>
            <a:pPr lvl="2"/>
            <a:r>
              <a:rPr lang="en-US" sz="1600" dirty="0"/>
              <a:t>September 14 &amp; 28: TDRp framework, efficiency and effectiveness measures</a:t>
            </a:r>
          </a:p>
          <a:p>
            <a:pPr lvl="2"/>
            <a:r>
              <a:rPr lang="en-US" sz="1600" dirty="0"/>
              <a:t>October 12 &amp; Nov 2: Effectiveness &amp; outcome measures and selecting measures</a:t>
            </a:r>
          </a:p>
          <a:p>
            <a:pPr lvl="2"/>
            <a:r>
              <a:rPr lang="en-US" sz="1600" dirty="0"/>
              <a:t>November 16 &amp; 30: Running learning like a business, reporting and strategy</a:t>
            </a:r>
          </a:p>
          <a:p>
            <a:pPr lvl="2"/>
            <a:r>
              <a:rPr lang="en-US" sz="1600" dirty="0"/>
              <a:t>December 14: Wrap Up</a:t>
            </a:r>
          </a:p>
          <a:p>
            <a:r>
              <a:rPr lang="en-US" dirty="0"/>
              <a:t>For all seven sessions: </a:t>
            </a:r>
            <a:r>
              <a:rPr lang="en-US" sz="1800" dirty="0"/>
              <a:t>$479 enhanced, $599 basic, $799 nonmembers</a:t>
            </a:r>
          </a:p>
          <a:p>
            <a:r>
              <a:rPr lang="en-US" dirty="0"/>
              <a:t>Special rate for alums!  Only $399 </a:t>
            </a:r>
          </a:p>
          <a:p>
            <a:r>
              <a:rPr lang="en-US" dirty="0"/>
              <a:t>And copy of our new books </a:t>
            </a:r>
            <a:r>
              <a:rPr lang="en-US" b="1" i="1" dirty="0"/>
              <a:t>Measurement Demystified and Measurement Demystified Field Guide</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92929">
                    <a:lumMod val="75000"/>
                    <a:lumOff val="25000"/>
                  </a:srgbClr>
                </a:solidFill>
                <a:effectLst/>
                <a:uLnTx/>
                <a:uFillTx/>
                <a:latin typeface="Times New Roman" pitchFamily="18" charset="0"/>
                <a:ea typeface="+mn-ea"/>
                <a:cs typeface="Times New Roman" pitchFamily="18" charset="0"/>
              </a:rPr>
              <a:t>Center for Talent Reporting</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94A5B6-A587-BD47-8B1E-DC3DA0554FCF}" type="slidenum">
              <a:rPr kumimoji="0" lang="en-US" sz="1400" b="1" i="0" u="none" strike="noStrike" kern="1200" cap="none" spc="0" normalizeH="0" baseline="0" noProof="0" smtClean="0">
                <a:ln>
                  <a:noFill/>
                </a:ln>
                <a:solidFill>
                  <a:prstClr val="white"/>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88268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Become a Member of the</a:t>
            </a:r>
            <a:br>
              <a:rPr lang="en-US" dirty="0"/>
            </a:br>
            <a:r>
              <a:rPr lang="en-US" dirty="0"/>
              <a:t>Center for Talent Reporting</a:t>
            </a:r>
          </a:p>
        </p:txBody>
      </p:sp>
      <p:sp>
        <p:nvSpPr>
          <p:cNvPr id="3" name="Slide Number Placeholder 2"/>
          <p:cNvSpPr>
            <a:spLocks noGrp="1"/>
          </p:cNvSpPr>
          <p:nvPr>
            <p:ph type="sldNum" sz="quarter" idx="10"/>
          </p:nvPr>
        </p:nvSpPr>
        <p:spPr/>
        <p:txBody>
          <a:bodyPr/>
          <a:lstStyle/>
          <a:p>
            <a:fld id="{CB94A5B6-A587-BD47-8B1E-DC3DA0554FCF}" type="slidenum">
              <a:rPr lang="en-US" smtClean="0"/>
              <a:t>53</a:t>
            </a:fld>
            <a:endParaRPr lang="en-US" dirty="0"/>
          </a:p>
        </p:txBody>
      </p:sp>
      <p:sp>
        <p:nvSpPr>
          <p:cNvPr id="2" name="Footer Placeholder 1"/>
          <p:cNvSpPr>
            <a:spLocks noGrp="1"/>
          </p:cNvSpPr>
          <p:nvPr>
            <p:ph type="ftr" sz="quarter" idx="12"/>
          </p:nvPr>
        </p:nvSpPr>
        <p:spPr/>
        <p:txBody>
          <a:bodyPr/>
          <a:lstStyle/>
          <a:p>
            <a:r>
              <a:rPr lang="en-US" dirty="0"/>
              <a:t>Center for Talent Reporting</a:t>
            </a:r>
          </a:p>
        </p:txBody>
      </p:sp>
      <p:sp>
        <p:nvSpPr>
          <p:cNvPr id="9" name="Content Placeholder 8"/>
          <p:cNvSpPr>
            <a:spLocks noGrp="1"/>
          </p:cNvSpPr>
          <p:nvPr>
            <p:ph idx="1"/>
          </p:nvPr>
        </p:nvSpPr>
        <p:spPr/>
        <p:txBody>
          <a:bodyPr>
            <a:normAutofit fontScale="92500" lnSpcReduction="20000"/>
          </a:bodyPr>
          <a:lstStyle/>
          <a:p>
            <a:r>
              <a:rPr lang="en-US" dirty="0"/>
              <a:t>Basic Membership Benefits</a:t>
            </a:r>
          </a:p>
          <a:p>
            <a:pPr lvl="1"/>
            <a:r>
              <a:rPr lang="en-US" dirty="0"/>
              <a:t>Access to Recordings and PPTs for all webinars</a:t>
            </a:r>
          </a:p>
          <a:p>
            <a:pPr lvl="1"/>
            <a:r>
              <a:rPr lang="en-US" dirty="0"/>
              <a:t>Access to measures and reports libraries. View</a:t>
            </a:r>
          </a:p>
          <a:p>
            <a:pPr lvl="2"/>
            <a:r>
              <a:rPr lang="en-US" dirty="0"/>
              <a:t>Formulas and references for over 700 measures</a:t>
            </a:r>
          </a:p>
          <a:p>
            <a:pPr lvl="2"/>
            <a:r>
              <a:rPr lang="en-US" dirty="0"/>
              <a:t>Excel versions of sample reports</a:t>
            </a:r>
          </a:p>
          <a:p>
            <a:pPr lvl="1"/>
            <a:r>
              <a:rPr lang="en-US" dirty="0"/>
              <a:t>25% discount on workshops </a:t>
            </a:r>
          </a:p>
          <a:p>
            <a:r>
              <a:rPr lang="en-US" dirty="0"/>
              <a:t>Investment: $299</a:t>
            </a:r>
          </a:p>
          <a:p>
            <a:endParaRPr lang="en-US" dirty="0"/>
          </a:p>
          <a:p>
            <a:pPr marL="0" indent="0">
              <a:buNone/>
            </a:pPr>
            <a:r>
              <a:rPr lang="en-US" dirty="0"/>
              <a:t>Corporate memberships also available</a:t>
            </a:r>
          </a:p>
        </p:txBody>
      </p:sp>
      <p:sp>
        <p:nvSpPr>
          <p:cNvPr id="4" name="Content Placeholder 3">
            <a:extLst>
              <a:ext uri="{FF2B5EF4-FFF2-40B4-BE49-F238E27FC236}">
                <a16:creationId xmlns:a16="http://schemas.microsoft.com/office/drawing/2014/main" id="{96F3644D-2FAF-9617-CB68-E33775933E65}"/>
              </a:ext>
            </a:extLst>
          </p:cNvPr>
          <p:cNvSpPr>
            <a:spLocks noGrp="1"/>
          </p:cNvSpPr>
          <p:nvPr>
            <p:ph idx="13"/>
          </p:nvPr>
        </p:nvSpPr>
        <p:spPr/>
        <p:txBody>
          <a:bodyPr>
            <a:normAutofit fontScale="92500"/>
          </a:bodyPr>
          <a:lstStyle/>
          <a:p>
            <a:r>
              <a:rPr lang="en-US" dirty="0"/>
              <a:t>Enhanced Membership Benefits</a:t>
            </a:r>
          </a:p>
          <a:p>
            <a:pPr lvl="1"/>
            <a:r>
              <a:rPr lang="en-US" dirty="0"/>
              <a:t>All the benefits of basic membership</a:t>
            </a:r>
          </a:p>
          <a:p>
            <a:pPr lvl="1"/>
            <a:r>
              <a:rPr lang="en-US" dirty="0"/>
              <a:t>Ability to download measures library</a:t>
            </a:r>
          </a:p>
          <a:p>
            <a:pPr lvl="1"/>
            <a:r>
              <a:rPr lang="en-US" dirty="0"/>
              <a:t>Ability to download sample statements and reports in excel</a:t>
            </a:r>
          </a:p>
          <a:p>
            <a:pPr lvl="1"/>
            <a:r>
              <a:rPr lang="en-US" dirty="0"/>
              <a:t>40% discount on workshops</a:t>
            </a:r>
          </a:p>
          <a:p>
            <a:pPr lvl="1"/>
            <a:r>
              <a:rPr lang="en-US" dirty="0"/>
              <a:t>Two hours or coaching/consulting with Dave or Peggy</a:t>
            </a:r>
          </a:p>
          <a:p>
            <a:r>
              <a:rPr lang="en-US" dirty="0"/>
              <a:t>Investment: $599</a:t>
            </a:r>
          </a:p>
        </p:txBody>
      </p:sp>
    </p:spTree>
    <p:extLst>
      <p:ext uri="{BB962C8B-B14F-4D97-AF65-F5344CB8AC3E}">
        <p14:creationId xmlns:p14="http://schemas.microsoft.com/office/powerpoint/2010/main" val="2195136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Conclusion</a:t>
            </a:r>
          </a:p>
        </p:txBody>
      </p:sp>
      <p:sp>
        <p:nvSpPr>
          <p:cNvPr id="9" name="Content Placeholder 8"/>
          <p:cNvSpPr>
            <a:spLocks noGrp="1"/>
          </p:cNvSpPr>
          <p:nvPr>
            <p:ph idx="1"/>
          </p:nvPr>
        </p:nvSpPr>
        <p:spPr/>
        <p:txBody>
          <a:bodyPr/>
          <a:lstStyle/>
          <a:p>
            <a:pPr marL="228600" lvl="1">
              <a:spcBef>
                <a:spcPts val="2000"/>
              </a:spcBef>
              <a:buClr>
                <a:srgbClr val="ED1C29"/>
              </a:buClr>
              <a:buFont typeface="Arial"/>
              <a:buChar char="•"/>
            </a:pPr>
            <a:r>
              <a:rPr lang="en-US" dirty="0"/>
              <a:t>PPT and Link to Recording sent to all registrants later today</a:t>
            </a:r>
          </a:p>
          <a:p>
            <a:pPr marL="228600" lvl="1">
              <a:spcBef>
                <a:spcPts val="2000"/>
              </a:spcBef>
              <a:buClr>
                <a:srgbClr val="ED1C29"/>
              </a:buClr>
              <a:buFont typeface="Arial"/>
              <a:buChar char="•"/>
            </a:pPr>
            <a:r>
              <a:rPr lang="en-US" dirty="0"/>
              <a:t>All PPTs and Recordings available anytime to members at Member’s Resource Center page </a:t>
            </a:r>
          </a:p>
          <a:p>
            <a:pPr marL="228600" lvl="1">
              <a:spcBef>
                <a:spcPts val="2000"/>
              </a:spcBef>
              <a:buClr>
                <a:srgbClr val="ED1C29"/>
              </a:buClr>
              <a:buFont typeface="Arial"/>
              <a:buChar char="•"/>
            </a:pPr>
            <a:r>
              <a:rPr lang="en-US" dirty="0"/>
              <a:t>Contact </a:t>
            </a:r>
            <a:r>
              <a:rPr lang="en-US" dirty="0">
                <a:hlinkClick r:id="rId2"/>
              </a:rPr>
              <a:t>Dvance@CenterforTalentReporting.org</a:t>
            </a:r>
            <a:r>
              <a:rPr lang="en-US" dirty="0"/>
              <a:t> with any questions about the recordings or PowerPoints</a:t>
            </a:r>
          </a:p>
          <a:p>
            <a:r>
              <a:rPr lang="en-US" sz="2800" b="1" dirty="0"/>
              <a:t>Questions?</a:t>
            </a:r>
          </a:p>
        </p:txBody>
      </p:sp>
    </p:spTree>
    <p:extLst>
      <p:ext uri="{BB962C8B-B14F-4D97-AF65-F5344CB8AC3E}">
        <p14:creationId xmlns:p14="http://schemas.microsoft.com/office/powerpoint/2010/main" val="3969975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Discussion</a:t>
            </a:r>
          </a:p>
        </p:txBody>
      </p:sp>
      <p:sp>
        <p:nvSpPr>
          <p:cNvPr id="3" name="Content Placeholder 2"/>
          <p:cNvSpPr>
            <a:spLocks noGrp="1"/>
          </p:cNvSpPr>
          <p:nvPr>
            <p:ph idx="1"/>
          </p:nvPr>
        </p:nvSpPr>
        <p:spPr>
          <a:xfrm>
            <a:off x="762000" y="1905001"/>
            <a:ext cx="5181600" cy="4267198"/>
          </a:xfrm>
        </p:spPr>
        <p:txBody>
          <a:bodyPr>
            <a:normAutofit/>
          </a:bodyPr>
          <a:lstStyle/>
          <a:p>
            <a:pPr marL="344488" indent="-344488">
              <a:buBlip>
                <a:blip r:embed="rId3"/>
              </a:buBlip>
              <a:tabLst>
                <a:tab pos="344488" algn="l"/>
              </a:tabLst>
            </a:pPr>
            <a:r>
              <a:rPr lang="en-US" sz="1800" dirty="0"/>
              <a:t>Importance of Having Plans</a:t>
            </a:r>
          </a:p>
          <a:p>
            <a:pPr marL="344488" indent="-344488">
              <a:buBlip>
                <a:blip r:embed="rId3"/>
              </a:buBlip>
              <a:tabLst>
                <a:tab pos="344488" algn="l"/>
              </a:tabLst>
            </a:pPr>
            <a:r>
              <a:rPr lang="en-US" sz="1800" dirty="0"/>
              <a:t>Setting Plans for Outcome measures</a:t>
            </a:r>
          </a:p>
          <a:p>
            <a:pPr marL="344488" indent="-344488">
              <a:buBlip>
                <a:blip r:embed="rId3"/>
              </a:buBlip>
              <a:tabLst>
                <a:tab pos="344488" algn="l"/>
              </a:tabLst>
            </a:pPr>
            <a:r>
              <a:rPr lang="en-US" sz="1800" dirty="0"/>
              <a:t>Setting Plans for Efficiency and Effectiveness measures</a:t>
            </a:r>
          </a:p>
          <a:p>
            <a:pPr marL="344488" indent="-344488">
              <a:buBlip>
                <a:blip r:embed="rId3"/>
              </a:buBlip>
            </a:pPr>
            <a:r>
              <a:rPr lang="en-US" sz="1800" dirty="0"/>
              <a:t>Q&amp;A</a:t>
            </a:r>
          </a:p>
          <a:p>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05600" y="4572000"/>
            <a:ext cx="2022475" cy="1066800"/>
          </a:xfrm>
          <a:prstGeom prst="rect">
            <a:avLst/>
          </a:prstGeom>
        </p:spPr>
      </p:pic>
    </p:spTree>
    <p:extLst>
      <p:ext uri="{BB962C8B-B14F-4D97-AF65-F5344CB8AC3E}">
        <p14:creationId xmlns:p14="http://schemas.microsoft.com/office/powerpoint/2010/main" val="1458548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Importance of Having Plans</a:t>
            </a:r>
          </a:p>
        </p:txBody>
      </p:sp>
    </p:spTree>
    <p:extLst>
      <p:ext uri="{BB962C8B-B14F-4D97-AF65-F5344CB8AC3E}">
        <p14:creationId xmlns:p14="http://schemas.microsoft.com/office/powerpoint/2010/main" val="620146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Importance of Plans</a:t>
            </a:r>
          </a:p>
        </p:txBody>
      </p:sp>
      <p:sp>
        <p:nvSpPr>
          <p:cNvPr id="6" name="Content Placeholder 5"/>
          <p:cNvSpPr>
            <a:spLocks noGrp="1"/>
          </p:cNvSpPr>
          <p:nvPr>
            <p:ph idx="1"/>
          </p:nvPr>
        </p:nvSpPr>
        <p:spPr/>
        <p:txBody>
          <a:bodyPr/>
          <a:lstStyle/>
          <a:p>
            <a:r>
              <a:rPr lang="en-US" dirty="0"/>
              <a:t>The act of creating a plan or target for a measure will</a:t>
            </a:r>
          </a:p>
          <a:p>
            <a:pPr lvl="1"/>
            <a:r>
              <a:rPr lang="en-US" dirty="0"/>
              <a:t>Force you to think critically about how much improvement is possible and what will be required to achieve it</a:t>
            </a:r>
          </a:p>
          <a:p>
            <a:pPr lvl="1"/>
            <a:r>
              <a:rPr lang="en-US" dirty="0"/>
              <a:t>Reflect on history for the measure and glean lessons learned</a:t>
            </a:r>
          </a:p>
          <a:p>
            <a:r>
              <a:rPr lang="en-US" dirty="0"/>
              <a:t>Having a plan will allow you to better manage throughout the year</a:t>
            </a:r>
          </a:p>
          <a:p>
            <a:pPr lvl="1"/>
            <a:r>
              <a:rPr lang="en-US" dirty="0"/>
              <a:t>You will deliver more if you have a good plan and you have a disciplined process to compare year-to-date results to it and take appropriate actions</a:t>
            </a:r>
          </a:p>
          <a:p>
            <a:r>
              <a:rPr lang="en-US" dirty="0"/>
              <a:t>You will be a better manager if you set plans</a:t>
            </a:r>
          </a:p>
          <a:p>
            <a:pPr lvl="1"/>
            <a:r>
              <a:rPr lang="en-US" dirty="0"/>
              <a:t>Your colleagues in other departments do this!</a:t>
            </a:r>
          </a:p>
        </p:txBody>
      </p:sp>
    </p:spTree>
    <p:extLst>
      <p:ext uri="{BB962C8B-B14F-4D97-AF65-F5344CB8AC3E}">
        <p14:creationId xmlns:p14="http://schemas.microsoft.com/office/powerpoint/2010/main" val="2865758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Developing the Plan Numbers</a:t>
            </a:r>
          </a:p>
        </p:txBody>
      </p:sp>
      <p:sp>
        <p:nvSpPr>
          <p:cNvPr id="6" name="Slide Number Placeholder 5"/>
          <p:cNvSpPr>
            <a:spLocks noGrp="1"/>
          </p:cNvSpPr>
          <p:nvPr>
            <p:ph type="sldNum" sz="quarter" idx="10"/>
          </p:nvPr>
        </p:nvSpPr>
        <p:spPr/>
        <p:txBody>
          <a:bodyPr/>
          <a:lstStyle/>
          <a:p>
            <a:fld id="{CB94A5B6-A587-BD47-8B1E-DC3DA0554FCF}" type="slidenum">
              <a:rPr lang="en-US" smtClean="0"/>
              <a:t>9</a:t>
            </a:fld>
            <a:endParaRPr lang="en-US" dirty="0"/>
          </a:p>
        </p:txBody>
      </p:sp>
      <p:sp>
        <p:nvSpPr>
          <p:cNvPr id="5" name="Footer Placeholder 4"/>
          <p:cNvSpPr>
            <a:spLocks noGrp="1"/>
          </p:cNvSpPr>
          <p:nvPr>
            <p:ph type="ftr" sz="quarter" idx="12"/>
          </p:nvPr>
        </p:nvSpPr>
        <p:spPr/>
        <p:txBody>
          <a:bodyPr/>
          <a:lstStyle/>
          <a:p>
            <a:r>
              <a:rPr lang="en-US" b="1" dirty="0"/>
              <a:t>Center For Talent Reporting                                  www.centerfortalentreporting.org</a:t>
            </a:r>
            <a:endParaRPr lang="en-US" dirty="0"/>
          </a:p>
        </p:txBody>
      </p:sp>
      <p:sp>
        <p:nvSpPr>
          <p:cNvPr id="3" name="Content Placeholder 2"/>
          <p:cNvSpPr>
            <a:spLocks noGrp="1"/>
          </p:cNvSpPr>
          <p:nvPr>
            <p:ph idx="1"/>
          </p:nvPr>
        </p:nvSpPr>
        <p:spPr>
          <a:xfrm>
            <a:off x="533400" y="1752600"/>
            <a:ext cx="4073526" cy="4416552"/>
          </a:xfrm>
        </p:spPr>
        <p:txBody>
          <a:bodyPr>
            <a:normAutofit/>
          </a:bodyPr>
          <a:lstStyle/>
          <a:p>
            <a:r>
              <a:rPr lang="en-US" dirty="0"/>
              <a:t>The plan</a:t>
            </a:r>
          </a:p>
          <a:p>
            <a:pPr lvl="1"/>
            <a:r>
              <a:rPr lang="en-US" sz="1800" dirty="0"/>
              <a:t>Reasonable, achievable</a:t>
            </a:r>
          </a:p>
          <a:p>
            <a:pPr lvl="1"/>
            <a:r>
              <a:rPr lang="en-US" sz="1800" dirty="0"/>
              <a:t>Made in face of uncertainties</a:t>
            </a:r>
          </a:p>
          <a:p>
            <a:pPr lvl="1"/>
            <a:r>
              <a:rPr lang="en-US" sz="1800" dirty="0"/>
              <a:t>No guarantees</a:t>
            </a:r>
          </a:p>
          <a:p>
            <a:pPr lvl="1"/>
            <a:r>
              <a:rPr lang="en-US" sz="1800" dirty="0"/>
              <a:t>You generally have a whole year to influence the result</a:t>
            </a:r>
          </a:p>
          <a:p>
            <a:r>
              <a:rPr lang="en-US" dirty="0"/>
              <a:t>The Plan for the organization’s goal in the Summary Report will come from the </a:t>
            </a:r>
            <a:r>
              <a:rPr lang="en-US" b="1" dirty="0">
                <a:solidFill>
                  <a:srgbClr val="FF0000"/>
                </a:solidFill>
              </a:rPr>
              <a:t>goal owner</a:t>
            </a:r>
          </a:p>
          <a:p>
            <a:pPr lvl="1"/>
            <a:r>
              <a:rPr lang="en-US" sz="1800" dirty="0"/>
              <a:t>Like a 20% increase in sales</a:t>
            </a:r>
          </a:p>
        </p:txBody>
      </p:sp>
      <p:sp>
        <p:nvSpPr>
          <p:cNvPr id="7" name="Content Placeholder 6"/>
          <p:cNvSpPr>
            <a:spLocks noGrp="1"/>
          </p:cNvSpPr>
          <p:nvPr>
            <p:ph idx="13"/>
          </p:nvPr>
        </p:nvSpPr>
        <p:spPr/>
        <p:txBody>
          <a:bodyPr>
            <a:normAutofit/>
          </a:bodyPr>
          <a:lstStyle/>
          <a:p>
            <a:r>
              <a:rPr lang="en-US" sz="2000" dirty="0"/>
              <a:t>Plans for the impact of the talent initiative will come from the </a:t>
            </a:r>
            <a:r>
              <a:rPr lang="en-US" sz="2000" b="1" dirty="0">
                <a:solidFill>
                  <a:srgbClr val="FF0000"/>
                </a:solidFill>
              </a:rPr>
              <a:t>goal owner and department head </a:t>
            </a:r>
            <a:r>
              <a:rPr lang="en-US" sz="2000" dirty="0"/>
              <a:t>with help from staff</a:t>
            </a:r>
          </a:p>
          <a:p>
            <a:pPr lvl="1"/>
            <a:r>
              <a:rPr lang="en-US" sz="1600" dirty="0"/>
              <a:t>Like a 25% contribution leading to a 5% sales increase due to training</a:t>
            </a:r>
          </a:p>
          <a:p>
            <a:r>
              <a:rPr lang="en-US" sz="2000" b="1" dirty="0"/>
              <a:t>Plans for effectiveness and efficiency goals will come from the</a:t>
            </a:r>
          </a:p>
          <a:p>
            <a:pPr lvl="1"/>
            <a:r>
              <a:rPr lang="en-US" sz="1600" b="1" dirty="0">
                <a:solidFill>
                  <a:srgbClr val="FF0000"/>
                </a:solidFill>
              </a:rPr>
              <a:t>D</a:t>
            </a:r>
            <a:r>
              <a:rPr lang="en-US" sz="1600" b="1" dirty="0">
                <a:solidFill>
                  <a:schemeClr val="tx2"/>
                </a:solidFill>
              </a:rPr>
              <a:t>epartment head and staff for Operations Report</a:t>
            </a:r>
          </a:p>
          <a:p>
            <a:pPr lvl="1"/>
            <a:r>
              <a:rPr lang="en-US" sz="1600" b="1" dirty="0">
                <a:solidFill>
                  <a:schemeClr val="tx2"/>
                </a:solidFill>
              </a:rPr>
              <a:t>Goal owner and program manager for Program Report</a:t>
            </a:r>
          </a:p>
          <a:p>
            <a:endParaRPr lang="en-US" dirty="0"/>
          </a:p>
        </p:txBody>
      </p:sp>
    </p:spTree>
    <p:extLst>
      <p:ext uri="{BB962C8B-B14F-4D97-AF65-F5344CB8AC3E}">
        <p14:creationId xmlns:p14="http://schemas.microsoft.com/office/powerpoint/2010/main" val="432879676"/>
      </p:ext>
    </p:extLst>
  </p:cSld>
  <p:clrMapOvr>
    <a:masterClrMapping/>
  </p:clrMapOvr>
</p:sld>
</file>

<file path=ppt/theme/theme1.xml><?xml version="1.0" encoding="utf-8"?>
<a:theme xmlns:a="http://schemas.openxmlformats.org/drawingml/2006/main" name="Advantage">
  <a:themeElements>
    <a:clrScheme name="TDRP">
      <a:dk1>
        <a:srgbClr val="292929"/>
      </a:dk1>
      <a:lt1>
        <a:sysClr val="window" lastClr="FFFFFF"/>
      </a:lt1>
      <a:dk2>
        <a:srgbClr val="ED1C29"/>
      </a:dk2>
      <a:lt2>
        <a:srgbClr val="525456"/>
      </a:lt2>
      <a:accent1>
        <a:srgbClr val="FFFFFF"/>
      </a:accent1>
      <a:accent2>
        <a:srgbClr val="48AD97"/>
      </a:accent2>
      <a:accent3>
        <a:srgbClr val="97CB64"/>
      </a:accent3>
      <a:accent4>
        <a:srgbClr val="FCEF47"/>
      </a:accent4>
      <a:accent5>
        <a:srgbClr val="F68B33"/>
      </a:accent5>
      <a:accent6>
        <a:srgbClr val="525456"/>
      </a:accent6>
      <a:hlink>
        <a:srgbClr val="0000FF"/>
      </a:hlink>
      <a:folHlink>
        <a:srgbClr val="800080"/>
      </a:folHlink>
    </a:clrScheme>
    <a:fontScheme name="TDRP">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tx2">
                <a:lumMod val="50000"/>
              </a:schemeClr>
            </a:gs>
            <a:gs pos="34000">
              <a:schemeClr val="tx2">
                <a:lumMod val="75000"/>
              </a:schemeClr>
            </a:gs>
            <a:gs pos="100000">
              <a:schemeClr val="tx2"/>
            </a:gs>
          </a:gsLst>
          <a:lin ang="16200000" scaled="0"/>
        </a:gradFill>
        <a:ln>
          <a:noFill/>
        </a:ln>
      </a:spPr>
      <a:bodyPr rtlCol="0" anchor="ctr"/>
      <a:lstStyle>
        <a:defPPr algn="ctr">
          <a:defRPr/>
        </a:defPPr>
      </a:lstStyle>
      <a:style>
        <a:lnRef idx="1">
          <a:schemeClr val="accent1"/>
        </a:lnRef>
        <a:fillRef idx="1001">
          <a:schemeClr val="dk2"/>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dvantage">
  <a:themeElements>
    <a:clrScheme name="TDRP">
      <a:dk1>
        <a:srgbClr val="292929"/>
      </a:dk1>
      <a:lt1>
        <a:sysClr val="window" lastClr="FFFFFF"/>
      </a:lt1>
      <a:dk2>
        <a:srgbClr val="ED1C29"/>
      </a:dk2>
      <a:lt2>
        <a:srgbClr val="525456"/>
      </a:lt2>
      <a:accent1>
        <a:srgbClr val="FFFFFF"/>
      </a:accent1>
      <a:accent2>
        <a:srgbClr val="48AD97"/>
      </a:accent2>
      <a:accent3>
        <a:srgbClr val="97CB64"/>
      </a:accent3>
      <a:accent4>
        <a:srgbClr val="FCEF47"/>
      </a:accent4>
      <a:accent5>
        <a:srgbClr val="F68B33"/>
      </a:accent5>
      <a:accent6>
        <a:srgbClr val="525456"/>
      </a:accent6>
      <a:hlink>
        <a:srgbClr val="0000FF"/>
      </a:hlink>
      <a:folHlink>
        <a:srgbClr val="800080"/>
      </a:folHlink>
    </a:clrScheme>
    <a:fontScheme name="TDRP">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tx2">
                <a:lumMod val="50000"/>
              </a:schemeClr>
            </a:gs>
            <a:gs pos="34000">
              <a:schemeClr val="tx2">
                <a:lumMod val="75000"/>
              </a:schemeClr>
            </a:gs>
            <a:gs pos="100000">
              <a:schemeClr val="tx2"/>
            </a:gs>
          </a:gsLst>
          <a:lin ang="16200000" scaled="0"/>
        </a:gradFill>
        <a:ln>
          <a:noFill/>
        </a:ln>
      </a:spPr>
      <a:bodyPr rtlCol="0" anchor="ctr"/>
      <a:lstStyle>
        <a:defPPr algn="ctr">
          <a:defRPr/>
        </a:defPPr>
      </a:lstStyle>
      <a:style>
        <a:lnRef idx="1">
          <a:schemeClr val="accent1"/>
        </a:lnRef>
        <a:fillRef idx="1001">
          <a:schemeClr val="dk2"/>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Advantage">
  <a:themeElements>
    <a:clrScheme name="TDRP">
      <a:dk1>
        <a:srgbClr val="292929"/>
      </a:dk1>
      <a:lt1>
        <a:sysClr val="window" lastClr="FFFFFF"/>
      </a:lt1>
      <a:dk2>
        <a:srgbClr val="ED1C29"/>
      </a:dk2>
      <a:lt2>
        <a:srgbClr val="525456"/>
      </a:lt2>
      <a:accent1>
        <a:srgbClr val="FFFFFF"/>
      </a:accent1>
      <a:accent2>
        <a:srgbClr val="48AD97"/>
      </a:accent2>
      <a:accent3>
        <a:srgbClr val="97CB64"/>
      </a:accent3>
      <a:accent4>
        <a:srgbClr val="FCEF47"/>
      </a:accent4>
      <a:accent5>
        <a:srgbClr val="F68B33"/>
      </a:accent5>
      <a:accent6>
        <a:srgbClr val="525456"/>
      </a:accent6>
      <a:hlink>
        <a:srgbClr val="0000FF"/>
      </a:hlink>
      <a:folHlink>
        <a:srgbClr val="800080"/>
      </a:folHlink>
    </a:clrScheme>
    <a:fontScheme name="TDRP">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tx2">
                <a:lumMod val="50000"/>
              </a:schemeClr>
            </a:gs>
            <a:gs pos="34000">
              <a:schemeClr val="tx2">
                <a:lumMod val="75000"/>
              </a:schemeClr>
            </a:gs>
            <a:gs pos="100000">
              <a:schemeClr val="tx2"/>
            </a:gs>
          </a:gsLst>
          <a:lin ang="16200000" scaled="0"/>
        </a:gradFill>
        <a:ln>
          <a:noFill/>
        </a:ln>
      </a:spPr>
      <a:bodyPr rtlCol="0" anchor="ctr"/>
      <a:lstStyle>
        <a:defPPr algn="ctr">
          <a:defRPr/>
        </a:defPPr>
      </a:lstStyle>
      <a:style>
        <a:lnRef idx="1">
          <a:schemeClr val="accent1"/>
        </a:lnRef>
        <a:fillRef idx="1001">
          <a:schemeClr val="dk2"/>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Advantage">
  <a:themeElements>
    <a:clrScheme name="TDRP">
      <a:dk1>
        <a:srgbClr val="292929"/>
      </a:dk1>
      <a:lt1>
        <a:sysClr val="window" lastClr="FFFFFF"/>
      </a:lt1>
      <a:dk2>
        <a:srgbClr val="ED1C29"/>
      </a:dk2>
      <a:lt2>
        <a:srgbClr val="525456"/>
      </a:lt2>
      <a:accent1>
        <a:srgbClr val="FFFFFF"/>
      </a:accent1>
      <a:accent2>
        <a:srgbClr val="48AD97"/>
      </a:accent2>
      <a:accent3>
        <a:srgbClr val="97CB64"/>
      </a:accent3>
      <a:accent4>
        <a:srgbClr val="FCEF47"/>
      </a:accent4>
      <a:accent5>
        <a:srgbClr val="F68B33"/>
      </a:accent5>
      <a:accent6>
        <a:srgbClr val="525456"/>
      </a:accent6>
      <a:hlink>
        <a:srgbClr val="0000FF"/>
      </a:hlink>
      <a:folHlink>
        <a:srgbClr val="800080"/>
      </a:folHlink>
    </a:clrScheme>
    <a:fontScheme name="TDRP">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tx2">
                <a:lumMod val="50000"/>
              </a:schemeClr>
            </a:gs>
            <a:gs pos="34000">
              <a:schemeClr val="tx2">
                <a:lumMod val="75000"/>
              </a:schemeClr>
            </a:gs>
            <a:gs pos="100000">
              <a:schemeClr val="tx2"/>
            </a:gs>
          </a:gsLst>
          <a:lin ang="16200000" scaled="0"/>
        </a:gradFill>
        <a:ln>
          <a:noFill/>
        </a:ln>
      </a:spPr>
      <a:bodyPr rtlCol="0" anchor="ctr"/>
      <a:lstStyle>
        <a:defPPr algn="ctr">
          <a:defRPr/>
        </a:defPPr>
      </a:lstStyle>
      <a:style>
        <a:lnRef idx="1">
          <a:schemeClr val="accent1"/>
        </a:lnRef>
        <a:fillRef idx="1001">
          <a:schemeClr val="dk2"/>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dvantage">
  <a:themeElements>
    <a:clrScheme name="TDRP">
      <a:dk1>
        <a:srgbClr val="292929"/>
      </a:dk1>
      <a:lt1>
        <a:sysClr val="window" lastClr="FFFFFF"/>
      </a:lt1>
      <a:dk2>
        <a:srgbClr val="ED1C29"/>
      </a:dk2>
      <a:lt2>
        <a:srgbClr val="525456"/>
      </a:lt2>
      <a:accent1>
        <a:srgbClr val="FFFFFF"/>
      </a:accent1>
      <a:accent2>
        <a:srgbClr val="48AD97"/>
      </a:accent2>
      <a:accent3>
        <a:srgbClr val="97CB64"/>
      </a:accent3>
      <a:accent4>
        <a:srgbClr val="FCEF47"/>
      </a:accent4>
      <a:accent5>
        <a:srgbClr val="F68B33"/>
      </a:accent5>
      <a:accent6>
        <a:srgbClr val="525456"/>
      </a:accent6>
      <a:hlink>
        <a:srgbClr val="0000FF"/>
      </a:hlink>
      <a:folHlink>
        <a:srgbClr val="800080"/>
      </a:folHlink>
    </a:clrScheme>
    <a:fontScheme name="TDRP">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tx2">
                <a:lumMod val="50000"/>
              </a:schemeClr>
            </a:gs>
            <a:gs pos="34000">
              <a:schemeClr val="tx2">
                <a:lumMod val="75000"/>
              </a:schemeClr>
            </a:gs>
            <a:gs pos="100000">
              <a:schemeClr val="tx2"/>
            </a:gs>
          </a:gsLst>
          <a:lin ang="16200000" scaled="0"/>
        </a:gradFill>
        <a:ln>
          <a:noFill/>
        </a:ln>
      </a:spPr>
      <a:bodyPr rtlCol="0" anchor="ctr"/>
      <a:lstStyle>
        <a:defPPr algn="ctr">
          <a:defRPr/>
        </a:defPPr>
      </a:lstStyle>
      <a:style>
        <a:lnRef idx="1">
          <a:schemeClr val="accent1"/>
        </a:lnRef>
        <a:fillRef idx="1001">
          <a:schemeClr val="dk2"/>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112481</TotalTime>
  <Words>3935</Words>
  <Application>Microsoft Office PowerPoint</Application>
  <PresentationFormat>On-screen Show (4:3)</PresentationFormat>
  <Paragraphs>502</Paragraphs>
  <Slides>54</Slides>
  <Notes>21</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54</vt:i4>
      </vt:variant>
    </vt:vector>
  </HeadingPairs>
  <TitlesOfParts>
    <vt:vector size="65" baseType="lpstr">
      <vt:lpstr>Arial</vt:lpstr>
      <vt:lpstr>Calibri</vt:lpstr>
      <vt:lpstr>Lucida Grande</vt:lpstr>
      <vt:lpstr>Times New Roman</vt:lpstr>
      <vt:lpstr>Wingdings</vt:lpstr>
      <vt:lpstr>Advantage</vt:lpstr>
      <vt:lpstr>1_Advantage</vt:lpstr>
      <vt:lpstr>2_Advantage</vt:lpstr>
      <vt:lpstr>3_Advantage</vt:lpstr>
      <vt:lpstr>4_Advantage</vt:lpstr>
      <vt:lpstr>Worksheet</vt:lpstr>
      <vt:lpstr>Creating Plan Numbers    #7 in the Nine-part Series</vt:lpstr>
      <vt:lpstr>Logistics for Today’s Webinar</vt:lpstr>
      <vt:lpstr>Your Facilitator</vt:lpstr>
      <vt:lpstr>The Center for Talent Reporting: The Home of TDRp</vt:lpstr>
      <vt:lpstr>Our Partners </vt:lpstr>
      <vt:lpstr>Today’s Discussion</vt:lpstr>
      <vt:lpstr>Importance of Having Plans</vt:lpstr>
      <vt:lpstr>Importance of Plans</vt:lpstr>
      <vt:lpstr>Planning: Developing the Plan Numbers</vt:lpstr>
      <vt:lpstr>Setting Plans for Outcome Measures</vt:lpstr>
      <vt:lpstr>Outcome Measures</vt:lpstr>
      <vt:lpstr>What We Mean by Isolated Impact</vt:lpstr>
      <vt:lpstr>Program Report for L&amp;D Programs in Support of the Goal to Reduce Injuries </vt:lpstr>
      <vt:lpstr>L&amp;D Summary Report</vt:lpstr>
      <vt:lpstr>Definitions: Goal Owners and Stakeholders</vt:lpstr>
      <vt:lpstr>Note on Stating the Goal: Must be in Terms of the Delta</vt:lpstr>
      <vt:lpstr>Why Is It So Important to Reach Upfront Agreement with Goal Owners?</vt:lpstr>
      <vt:lpstr>Two Approaches and Two Types of Outcome Measures</vt:lpstr>
      <vt:lpstr>Today’s Approach</vt:lpstr>
      <vt:lpstr>Plan the Meeting with the Goal Owner</vt:lpstr>
      <vt:lpstr>How to Open the Discussion:                  Possible Opening</vt:lpstr>
      <vt:lpstr>Agreeing on Qualitative Impact</vt:lpstr>
      <vt:lpstr>Process to Help Goal Owner Determine Qualitative Impact (continued)</vt:lpstr>
      <vt:lpstr>Process to Help Goal Owner Determine Qualitative Impact (continued)</vt:lpstr>
      <vt:lpstr>Reaching Agreement: An Example Start with list of  drivers</vt:lpstr>
      <vt:lpstr>Reaching Agreement: An Example Prioritize relative contribution</vt:lpstr>
      <vt:lpstr>Reaching Agreement: An Example Assign relative contribution</vt:lpstr>
      <vt:lpstr>Agreeing on Quantitative Impact: The Percentage Contribution Method (This will a number or %)</vt:lpstr>
      <vt:lpstr>Reaching Agreement: An Example Prioritize and assign contribution %</vt:lpstr>
      <vt:lpstr>If Goal Owner Will Not Help Plan Impact</vt:lpstr>
      <vt:lpstr>Or Practice Internally for the First Year</vt:lpstr>
      <vt:lpstr>Planning for Impact Summary</vt:lpstr>
      <vt:lpstr>Setting Plans for Efficiency and Effectiveness Measures</vt:lpstr>
      <vt:lpstr>Operations Report for L&amp;D</vt:lpstr>
      <vt:lpstr>Program Report for L&amp;D Programs in Support of the Goal to Reduce Injuries </vt:lpstr>
      <vt:lpstr>Planning: Developing the Plan Numbers</vt:lpstr>
      <vt:lpstr>Planning: Where do the numbers come from?</vt:lpstr>
      <vt:lpstr>Coming Up with the Plan for Effectiveness and Efficiency Measures</vt:lpstr>
      <vt:lpstr>Setting the Plan</vt:lpstr>
      <vt:lpstr>When  Results are Highly Variable</vt:lpstr>
      <vt:lpstr>Setting the Plan</vt:lpstr>
      <vt:lpstr>Setting the Plan</vt:lpstr>
      <vt:lpstr>Recap: Considerations when Planning for Next Year</vt:lpstr>
      <vt:lpstr>Back to Case 1</vt:lpstr>
      <vt:lpstr>The Actual Plan for Case 1</vt:lpstr>
      <vt:lpstr>Case 2</vt:lpstr>
      <vt:lpstr>The Actual Plan for Case 2</vt:lpstr>
      <vt:lpstr>Planning Summary</vt:lpstr>
      <vt:lpstr>Learn More</vt:lpstr>
      <vt:lpstr>Learn More about Measurement &amp; Reporting, TDRp</vt:lpstr>
      <vt:lpstr>Ways to Accelerate Your Mastery</vt:lpstr>
      <vt:lpstr>Measurement Demystified Workshop</vt:lpstr>
      <vt:lpstr>Become a Member of the Center for Talent Reporting</vt:lpstr>
      <vt:lpstr>Conclusion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TDRp: Implementation Critical Success Factors</dc:title>
  <dc:creator>Owner</dc:creator>
  <cp:lastModifiedBy>David Vance</cp:lastModifiedBy>
  <cp:revision>243</cp:revision>
  <cp:lastPrinted>2014-08-12T00:15:06Z</cp:lastPrinted>
  <dcterms:created xsi:type="dcterms:W3CDTF">2013-02-08T18:25:29Z</dcterms:created>
  <dcterms:modified xsi:type="dcterms:W3CDTF">2023-07-31T14:19:48Z</dcterms:modified>
</cp:coreProperties>
</file>