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452" r:id="rId2"/>
    <p:sldId id="914" r:id="rId3"/>
    <p:sldId id="1703" r:id="rId4"/>
    <p:sldId id="916" r:id="rId5"/>
    <p:sldId id="1704" r:id="rId6"/>
    <p:sldId id="788" r:id="rId7"/>
    <p:sldId id="453" r:id="rId8"/>
    <p:sldId id="625" r:id="rId9"/>
    <p:sldId id="626" r:id="rId10"/>
    <p:sldId id="749" r:id="rId11"/>
    <p:sldId id="748" r:id="rId12"/>
    <p:sldId id="755" r:id="rId13"/>
    <p:sldId id="756" r:id="rId14"/>
    <p:sldId id="757" r:id="rId15"/>
    <p:sldId id="758" r:id="rId16"/>
    <p:sldId id="769" r:id="rId17"/>
    <p:sldId id="762" r:id="rId18"/>
    <p:sldId id="763" r:id="rId19"/>
    <p:sldId id="761" r:id="rId20"/>
    <p:sldId id="759" r:id="rId21"/>
    <p:sldId id="760" r:id="rId22"/>
    <p:sldId id="770" r:id="rId23"/>
    <p:sldId id="764" r:id="rId24"/>
    <p:sldId id="787" r:id="rId25"/>
    <p:sldId id="906" r:id="rId26"/>
    <p:sldId id="907" r:id="rId27"/>
    <p:sldId id="909" r:id="rId28"/>
    <p:sldId id="771" r:id="rId29"/>
    <p:sldId id="765" r:id="rId30"/>
    <p:sldId id="766" r:id="rId31"/>
    <p:sldId id="351" r:id="rId32"/>
    <p:sldId id="401" r:id="rId33"/>
    <p:sldId id="357" r:id="rId34"/>
    <p:sldId id="388" r:id="rId35"/>
    <p:sldId id="387" r:id="rId36"/>
    <p:sldId id="349" r:id="rId37"/>
    <p:sldId id="367" r:id="rId38"/>
    <p:sldId id="377" r:id="rId39"/>
    <p:sldId id="382" r:id="rId40"/>
    <p:sldId id="383" r:id="rId41"/>
    <p:sldId id="784" r:id="rId42"/>
    <p:sldId id="785" r:id="rId43"/>
    <p:sldId id="768" r:id="rId44"/>
    <p:sldId id="786" r:id="rId45"/>
    <p:sldId id="911" r:id="rId46"/>
    <p:sldId id="644" r:id="rId47"/>
    <p:sldId id="912" r:id="rId48"/>
    <p:sldId id="913" r:id="rId49"/>
    <p:sldId id="365" r:id="rId50"/>
    <p:sldId id="1675" r:id="rId51"/>
    <p:sldId id="1705" r:id="rId52"/>
    <p:sldId id="1719" r:id="rId53"/>
    <p:sldId id="1717" r:id="rId54"/>
    <p:sldId id="1720" r:id="rId55"/>
    <p:sldId id="1718" r:id="rId56"/>
    <p:sldId id="396"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3" d="100"/>
          <a:sy n="113" d="100"/>
        </p:scale>
        <p:origin x="15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3907A-55C2-4AF1-B8EF-F496B947A0C0}" type="datetimeFigureOut">
              <a:rPr lang="en-US" smtClean="0"/>
              <a:t>9/18/2023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90F8C-A4A8-476F-BFB2-3D6CE8DA0AB5}" type="slidenum">
              <a:rPr lang="en-US" smtClean="0"/>
              <a:t>‹#›</a:t>
            </a:fld>
            <a:endParaRPr lang="en-US" dirty="0"/>
          </a:p>
        </p:txBody>
      </p:sp>
    </p:spTree>
    <p:extLst>
      <p:ext uri="{BB962C8B-B14F-4D97-AF65-F5344CB8AC3E}">
        <p14:creationId xmlns:p14="http://schemas.microsoft.com/office/powerpoint/2010/main" val="306191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B237-2281-46B9-A09A-1F3A1B32414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6677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POLL #1: What is your HR Function (check all that apply)</a:t>
            </a:r>
          </a:p>
          <a:p>
            <a:pPr marL="166615" indent="-166615">
              <a:buFont typeface="Arial" panose="020B0604020202020204" pitchFamily="34" charset="0"/>
              <a:buChar char="•"/>
            </a:pPr>
            <a:r>
              <a:rPr lang="en-US" sz="1100" dirty="0">
                <a:latin typeface="Arial" panose="020B0604020202020204" pitchFamily="34" charset="0"/>
                <a:cs typeface="Arial" panose="020B0604020202020204" pitchFamily="34" charset="0"/>
              </a:rPr>
              <a:t>Learning &amp; Development</a:t>
            </a:r>
          </a:p>
          <a:p>
            <a:pPr marL="166615" indent="-166615">
              <a:buFont typeface="Arial" panose="020B0604020202020204" pitchFamily="34" charset="0"/>
              <a:buChar char="•"/>
            </a:pPr>
            <a:r>
              <a:rPr lang="en-US" sz="1100" dirty="0">
                <a:latin typeface="Arial" panose="020B0604020202020204" pitchFamily="34" charset="0"/>
                <a:cs typeface="Arial" panose="020B0604020202020204" pitchFamily="34" charset="0"/>
              </a:rPr>
              <a:t>Leadership Development</a:t>
            </a:r>
          </a:p>
          <a:p>
            <a:pPr marL="166615" indent="-166615">
              <a:buFont typeface="Arial" panose="020B0604020202020204" pitchFamily="34" charset="0"/>
              <a:buChar char="•"/>
            </a:pPr>
            <a:r>
              <a:rPr lang="en-US" sz="1100" dirty="0">
                <a:latin typeface="Arial" panose="020B0604020202020204" pitchFamily="34" charset="0"/>
                <a:cs typeface="Arial" panose="020B0604020202020204" pitchFamily="34" charset="0"/>
              </a:rPr>
              <a:t>Capability Development (career planning and progression)</a:t>
            </a:r>
          </a:p>
          <a:p>
            <a:pPr marL="166615" indent="-166615">
              <a:buFont typeface="Arial" panose="020B0604020202020204" pitchFamily="34" charset="0"/>
              <a:buChar char="•"/>
            </a:pPr>
            <a:r>
              <a:rPr lang="en-US" sz="1100" dirty="0">
                <a:latin typeface="Arial" panose="020B0604020202020204" pitchFamily="34" charset="0"/>
                <a:cs typeface="Arial" panose="020B0604020202020204" pitchFamily="34" charset="0"/>
              </a:rPr>
              <a:t>Talent Acquisition</a:t>
            </a:r>
          </a:p>
          <a:p>
            <a:pPr marL="166615" indent="-166615">
              <a:buFont typeface="Arial" panose="020B0604020202020204" pitchFamily="34" charset="0"/>
              <a:buChar char="•"/>
            </a:pPr>
            <a:r>
              <a:rPr lang="en-US" sz="1100" dirty="0">
                <a:latin typeface="Arial" panose="020B0604020202020204" pitchFamily="34" charset="0"/>
                <a:cs typeface="Arial" panose="020B0604020202020204" pitchFamily="34" charset="0"/>
              </a:rPr>
              <a:t>Other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8F3C-3DB4-8849-BEE5-29187FCFA79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5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9" descr="cover-image.jpg"/>
          <p:cNvPicPr>
            <a:picLocks noChangeAspect="1"/>
          </p:cNvPicPr>
          <p:nvPr userDrawn="1"/>
        </p:nvPicPr>
        <p:blipFill rotWithShape="1">
          <a:blip r:embed="rId2" cstate="screen">
            <a:alphaModFix amt="86000"/>
            <a:extLst>
              <a:ext uri="{28A0092B-C50C-407E-A947-70E740481C1C}">
                <a14:useLocalDpi xmlns:a14="http://schemas.microsoft.com/office/drawing/2010/main"/>
              </a:ext>
            </a:extLst>
          </a:blip>
          <a:srcRect/>
          <a:stretch/>
        </p:blipFill>
        <p:spPr>
          <a:xfrm>
            <a:off x="4660620" y="228600"/>
            <a:ext cx="4178579" cy="4191000"/>
          </a:xfrm>
          <a:prstGeom prst="rect">
            <a:avLst/>
          </a:prstGeom>
        </p:spPr>
      </p:pic>
      <p:sp>
        <p:nvSpPr>
          <p:cNvPr id="3" name="Subtitle 2"/>
          <p:cNvSpPr>
            <a:spLocks noGrp="1"/>
          </p:cNvSpPr>
          <p:nvPr>
            <p:ph type="subTitle" idx="1" hasCustomPrompt="1"/>
          </p:nvPr>
        </p:nvSpPr>
        <p:spPr>
          <a:xfrm>
            <a:off x="4817534" y="5206999"/>
            <a:ext cx="4038600" cy="748553"/>
          </a:xfrm>
        </p:spPr>
        <p:txBody>
          <a:bodyPr>
            <a:normAutofit/>
          </a:bodyPr>
          <a:lstStyle>
            <a:lvl1pPr marL="0" indent="0" algn="l">
              <a:spcBef>
                <a:spcPts val="300"/>
              </a:spcBef>
              <a:buNone/>
              <a:defRPr sz="1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First Last</a:t>
            </a:r>
          </a:p>
          <a:p>
            <a:r>
              <a:rPr lang="en-US" dirty="0"/>
              <a:t>2.6.12</a:t>
            </a:r>
            <a:endParaRPr dirty="0"/>
          </a:p>
        </p:txBody>
      </p:sp>
      <p:sp>
        <p:nvSpPr>
          <p:cNvPr id="7" name="Rectangle 6"/>
          <p:cNvSpPr/>
          <p:nvPr userDrawn="1"/>
        </p:nvSpPr>
        <p:spPr>
          <a:xfrm>
            <a:off x="282575" y="228600"/>
            <a:ext cx="4235450" cy="4187952"/>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533400" y="1828800"/>
            <a:ext cx="3657600" cy="1295400"/>
          </a:xfrm>
        </p:spPr>
        <p:txBody>
          <a:bodyPr>
            <a:normAutofit/>
          </a:bodyPr>
          <a:lstStyle>
            <a:lvl1pPr>
              <a:defRPr sz="2800">
                <a:solidFill>
                  <a:schemeClr val="bg1"/>
                </a:solidFill>
              </a:defRPr>
            </a:lvl1pPr>
          </a:lstStyle>
          <a:p>
            <a:r>
              <a:rPr lang="en-US" dirty="0"/>
              <a:t>Click to edit Master title style</a:t>
            </a:r>
            <a:endParaRPr dirty="0"/>
          </a:p>
        </p:txBody>
      </p:sp>
      <p:sp>
        <p:nvSpPr>
          <p:cNvPr id="13" name="Rectangle 12"/>
          <p:cNvSpPr/>
          <p:nvPr userDrawn="1"/>
        </p:nvSpPr>
        <p:spPr>
          <a:xfrm>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userDrawn="1"/>
        </p:nvSpPr>
        <p:spPr>
          <a:xfrm rot="16200000">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4825" y="4724398"/>
            <a:ext cx="3790950" cy="1685925"/>
          </a:xfrm>
          <a:prstGeom prst="rect">
            <a:avLst/>
          </a:prstGeom>
        </p:spPr>
      </p:pic>
    </p:spTree>
    <p:extLst>
      <p:ext uri="{BB962C8B-B14F-4D97-AF65-F5344CB8AC3E}">
        <p14:creationId xmlns:p14="http://schemas.microsoft.com/office/powerpoint/2010/main" val="319732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7BA95-2314-4362-917E-0E5BE9E7B386}"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6450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556313" cy="1317626"/>
          </a:xfrm>
        </p:spPr>
        <p:txBody>
          <a:bodyPr/>
          <a:lstStyle>
            <a:lvl1pPr algn="r">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FEFE-C3F3-4239-961C-67DA387E536B}"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14888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316736"/>
          </a:xfrm>
        </p:spPr>
        <p:txBody>
          <a:bodyPr/>
          <a:lstStyle>
            <a:lvl1pPr>
              <a:defRPr>
                <a:solidFill>
                  <a:srgbClr val="ED1C29"/>
                </a:solidFill>
                <a:latin typeface="Times New Roman" pitchFamily="18" charset="0"/>
                <a:cs typeface="Times New Roman"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498474" y="1752600"/>
            <a:ext cx="8354173" cy="4419600"/>
          </a:xfrm>
        </p:spPr>
        <p:txBody>
          <a:bodyPr>
            <a:noAutofit/>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6719047" y="642358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498474" y="6423585"/>
            <a:ext cx="6053328" cy="365760"/>
          </a:xfrm>
          <a:prstGeom prst="rect">
            <a:avLst/>
          </a:prstGeo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0" name="Rectangle 9"/>
          <p:cNvSpPr/>
          <p:nvPr/>
        </p:nvSpPr>
        <p:spPr>
          <a:xfrm>
            <a:off x="8068235" y="282574"/>
            <a:ext cx="85165"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26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3600" b="0" i="1" kern="1200" dirty="0">
                <a:solidFill>
                  <a:srgbClr val="ED1C29"/>
                </a:solidFill>
                <a:latin typeface="Times New Roman" pitchFamily="18" charset="0"/>
                <a:ea typeface="+mj-ea"/>
                <a:cs typeface="Times New Roman"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August 19, 2015</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5"/>
          <p:cNvSpPr>
            <a:spLocks noGrp="1"/>
          </p:cNvSpPr>
          <p:nvPr>
            <p:ph type="sldNum" sz="quarter" idx="12"/>
          </p:nvPr>
        </p:nvSpPr>
        <p:spPr>
          <a:xfrm>
            <a:off x="8226798" y="381000"/>
            <a:ext cx="609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89935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userDrawn="1"/>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pPr/>
              <a:t>‹#›</a:t>
            </a:fld>
            <a:endParaRPr lang="en-US" dirty="0"/>
          </a:p>
        </p:txBody>
      </p:sp>
      <p:cxnSp>
        <p:nvCxnSpPr>
          <p:cNvPr id="10" name="Straight Connector 9"/>
          <p:cNvCxnSpPr/>
          <p:nvPr userDrawn="1"/>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fld id="{F6F9F6FF-3673-42D7-BC46-039A6D95EF26}" type="datetime1">
              <a:rPr lang="en-US" smtClean="0"/>
              <a:t>9/18/2023</a:t>
            </a:fld>
            <a:endParaRPr lang="en-US" dirty="0"/>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t>Center for Talent Reporting</a:t>
            </a:r>
          </a:p>
        </p:txBody>
      </p:sp>
      <p:pic>
        <p:nvPicPr>
          <p:cNvPr id="15" name="Picture 3"/>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766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package" Target="../embeddings/Microsoft_Word_Document1.docx"/><Relationship Id="rId1" Type="http://schemas.openxmlformats.org/officeDocument/2006/relationships/slideLayout" Target="../slideLayouts/slideLayout2.xml"/><Relationship Id="rId6" Type="http://schemas.openxmlformats.org/officeDocument/2006/relationships/package" Target="../embeddings/Microsoft_Word_Document3.docx"/><Relationship Id="rId5" Type="http://schemas.openxmlformats.org/officeDocument/2006/relationships/image" Target="../media/image18.emf"/><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4.docx"/><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cid:image002.jpg@01D5B01B.0FD91C30" TargetMode="Externa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5.xlsx"/><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6.xlsx"/><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7.xlsx"/><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8.xlsx"/><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9.xlsx"/><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caveolearning.com/"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amazon.com/Measurement-Demystified-Creating-Analytics-Reporting/dp/1950496899/ref=sr_1_1?crid=TMTOJ0Y9EA3K&amp;dchild=1&amp;keywords=measurement+demystified&amp;qid=1605377474&amp;sprefix=measureemnt+demys%2Caps%2C186&amp;sr=8-1"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centerfortalentreporting.org/product/new-iso-standard-for-ld-metrics-workshop/"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DVance@CenterforTalentReporting.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3657600" cy="2472266"/>
          </a:xfrm>
        </p:spPr>
        <p:txBody>
          <a:bodyPr>
            <a:noAutofit/>
          </a:bodyPr>
          <a:lstStyle/>
          <a:p>
            <a:r>
              <a:rPr lang="en-US" sz="3600" b="1" dirty="0"/>
              <a:t>Creating Your Measurement and Reporting Strategy </a:t>
            </a:r>
            <a:br>
              <a:rPr lang="en-US" sz="3600" b="1" dirty="0"/>
            </a:br>
            <a:br>
              <a:rPr lang="en-US" sz="3200" b="1" dirty="0"/>
            </a:br>
            <a:br>
              <a:rPr lang="en-US" sz="3200" b="1" dirty="0"/>
            </a:br>
            <a:r>
              <a:rPr lang="en-US" sz="2400" b="1" dirty="0"/>
              <a:t>#9 in the Nine-part Series</a:t>
            </a:r>
            <a:endParaRPr lang="en-US" sz="2400" dirty="0"/>
          </a:p>
        </p:txBody>
      </p:sp>
      <p:sp>
        <p:nvSpPr>
          <p:cNvPr id="3" name="Subtitle 2"/>
          <p:cNvSpPr>
            <a:spLocks noGrp="1"/>
          </p:cNvSpPr>
          <p:nvPr>
            <p:ph type="subTitle" idx="1"/>
          </p:nvPr>
        </p:nvSpPr>
        <p:spPr>
          <a:xfrm>
            <a:off x="5181600" y="4953000"/>
            <a:ext cx="3657600" cy="1219200"/>
          </a:xfrm>
        </p:spPr>
        <p:txBody>
          <a:bodyPr>
            <a:noAutofit/>
          </a:bodyPr>
          <a:lstStyle/>
          <a:p>
            <a:r>
              <a:rPr lang="en-US" sz="2400" dirty="0">
                <a:solidFill>
                  <a:schemeClr val="tx1">
                    <a:lumMod val="90000"/>
                    <a:lumOff val="10000"/>
                  </a:schemeClr>
                </a:solidFill>
              </a:rPr>
              <a:t>David Vance</a:t>
            </a:r>
          </a:p>
          <a:p>
            <a:r>
              <a:rPr lang="en-US" sz="2400" dirty="0">
                <a:solidFill>
                  <a:schemeClr val="tx1">
                    <a:lumMod val="90000"/>
                    <a:lumOff val="10000"/>
                  </a:schemeClr>
                </a:solidFill>
              </a:rPr>
              <a:t>Executive Director</a:t>
            </a:r>
          </a:p>
        </p:txBody>
      </p:sp>
      <p:sp>
        <p:nvSpPr>
          <p:cNvPr id="6" name="Title 1"/>
          <p:cNvSpPr txBox="1">
            <a:spLocks/>
          </p:cNvSpPr>
          <p:nvPr/>
        </p:nvSpPr>
        <p:spPr>
          <a:xfrm>
            <a:off x="533400" y="3124200"/>
            <a:ext cx="3657600" cy="6858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6355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Creating a Measurement Strategy:</a:t>
            </a:r>
            <a:br>
              <a:rPr lang="en-US" dirty="0"/>
            </a:br>
            <a:r>
              <a:rPr lang="en-US" sz="2800" dirty="0"/>
              <a:t>Identify Users and the Reasons to Measure</a:t>
            </a:r>
          </a:p>
        </p:txBody>
      </p:sp>
      <p:sp>
        <p:nvSpPr>
          <p:cNvPr id="2" name="Footer Placeholder 1"/>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69FAE-B4CE-4790-8C66-84AAC1CC148E}"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6659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C35CF4-467F-49B3-9461-34BFBDA9F0CF}"/>
              </a:ext>
            </a:extLst>
          </p:cNvPr>
          <p:cNvSpPr>
            <a:spLocks noGrp="1"/>
          </p:cNvSpPr>
          <p:nvPr>
            <p:ph type="title"/>
          </p:nvPr>
        </p:nvSpPr>
        <p:spPr/>
        <p:txBody>
          <a:bodyPr/>
          <a:lstStyle/>
          <a:p>
            <a:r>
              <a:rPr lang="en-US" dirty="0"/>
              <a:t> </a:t>
            </a:r>
          </a:p>
        </p:txBody>
      </p:sp>
      <p:sp>
        <p:nvSpPr>
          <p:cNvPr id="4" name="Footer Placeholder 3">
            <a:extLst>
              <a:ext uri="{FF2B5EF4-FFF2-40B4-BE49-F238E27FC236}">
                <a16:creationId xmlns:a16="http://schemas.microsoft.com/office/drawing/2014/main" id="{E583CEBF-C570-44F6-8C85-9078FF7DF92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a:extLst>
              <a:ext uri="{FF2B5EF4-FFF2-40B4-BE49-F238E27FC236}">
                <a16:creationId xmlns:a16="http://schemas.microsoft.com/office/drawing/2014/main" id="{C7701D78-F50F-4D1C-A5E6-A8AC25B06C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892641C3-C6B1-49CA-BB98-EBD182AB8E12}"/>
              </a:ext>
            </a:extLst>
          </p:cNvPr>
          <p:cNvPicPr/>
          <p:nvPr/>
        </p:nvPicPr>
        <p:blipFill>
          <a:blip r:embed="rId2"/>
          <a:stretch>
            <a:fillRect/>
          </a:stretch>
        </p:blipFill>
        <p:spPr>
          <a:xfrm>
            <a:off x="762152" y="746125"/>
            <a:ext cx="6453655" cy="5161693"/>
          </a:xfrm>
          <a:prstGeom prst="rect">
            <a:avLst/>
          </a:prstGeom>
        </p:spPr>
      </p:pic>
    </p:spTree>
    <p:extLst>
      <p:ext uri="{BB962C8B-B14F-4D97-AF65-F5344CB8AC3E}">
        <p14:creationId xmlns:p14="http://schemas.microsoft.com/office/powerpoint/2010/main" val="91175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15F4-DB26-4C69-97EB-D9383B75B2F4}"/>
              </a:ext>
            </a:extLst>
          </p:cNvPr>
          <p:cNvSpPr>
            <a:spLocks noGrp="1"/>
          </p:cNvSpPr>
          <p:nvPr>
            <p:ph type="title"/>
          </p:nvPr>
        </p:nvSpPr>
        <p:spPr/>
        <p:txBody>
          <a:bodyPr/>
          <a:lstStyle/>
          <a:p>
            <a:r>
              <a:rPr lang="en-US" dirty="0"/>
              <a:t>Measurement Requirements by Reason to Measure</a:t>
            </a:r>
          </a:p>
        </p:txBody>
      </p:sp>
      <p:sp>
        <p:nvSpPr>
          <p:cNvPr id="3" name="Content Placeholder 2">
            <a:extLst>
              <a:ext uri="{FF2B5EF4-FFF2-40B4-BE49-F238E27FC236}">
                <a16:creationId xmlns:a16="http://schemas.microsoft.com/office/drawing/2014/main" id="{77D0D449-813C-4CB6-819B-72D64C8847AE}"/>
              </a:ext>
            </a:extLst>
          </p:cNvPr>
          <p:cNvSpPr>
            <a:spLocks noGrp="1"/>
          </p:cNvSpPr>
          <p:nvPr>
            <p:ph idx="1"/>
          </p:nvPr>
        </p:nvSpPr>
        <p:spPr/>
        <p:txBody>
          <a:bodyPr/>
          <a:lstStyle/>
          <a:p>
            <a:pPr marL="0" indent="0">
              <a:buNone/>
            </a:pPr>
            <a:r>
              <a:rPr lang="en-US" dirty="0"/>
              <a:t>       </a:t>
            </a:r>
          </a:p>
          <a:p>
            <a:pPr marL="0" indent="0">
              <a:buNone/>
            </a:pPr>
            <a:r>
              <a:rPr lang="en-US" dirty="0"/>
              <a:t>               </a:t>
            </a:r>
          </a:p>
        </p:txBody>
      </p:sp>
      <p:sp>
        <p:nvSpPr>
          <p:cNvPr id="4" name="Date Placeholder 3">
            <a:extLst>
              <a:ext uri="{FF2B5EF4-FFF2-40B4-BE49-F238E27FC236}">
                <a16:creationId xmlns:a16="http://schemas.microsoft.com/office/drawing/2014/main" id="{9B6FA248-9686-4521-A0BA-D3F7ECEFCFC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A1D10-8131-4170-A714-6DCF63E8E5E8}" type="datetime5">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18-Sep-23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3B114CE5-5651-41A4-A9EA-4EBF38CCB8E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6" name="Slide Number Placeholder 5">
            <a:extLst>
              <a:ext uri="{FF2B5EF4-FFF2-40B4-BE49-F238E27FC236}">
                <a16:creationId xmlns:a16="http://schemas.microsoft.com/office/drawing/2014/main" id="{8CD66776-7542-4007-A105-D723B00102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a16="http://schemas.microsoft.com/office/drawing/2014/main" id="{F9ADD0C8-CD4C-4499-86C0-E49DF7E045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8474" y="2000249"/>
            <a:ext cx="7502526" cy="3569639"/>
          </a:xfrm>
          <a:prstGeom prst="rect">
            <a:avLst/>
          </a:prstGeom>
          <a:noFill/>
        </p:spPr>
      </p:pic>
    </p:spTree>
    <p:extLst>
      <p:ext uri="{BB962C8B-B14F-4D97-AF65-F5344CB8AC3E}">
        <p14:creationId xmlns:p14="http://schemas.microsoft.com/office/powerpoint/2010/main" val="20629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5D39-2DD3-4C45-8756-D4B836653DBB}"/>
              </a:ext>
            </a:extLst>
          </p:cNvPr>
          <p:cNvSpPr>
            <a:spLocks noGrp="1"/>
          </p:cNvSpPr>
          <p:nvPr>
            <p:ph type="title"/>
          </p:nvPr>
        </p:nvSpPr>
        <p:spPr/>
        <p:txBody>
          <a:bodyPr/>
          <a:lstStyle/>
          <a:p>
            <a:r>
              <a:rPr lang="en-US" dirty="0"/>
              <a:t>The Foundation: Discussion with the User</a:t>
            </a:r>
          </a:p>
        </p:txBody>
      </p:sp>
      <p:sp>
        <p:nvSpPr>
          <p:cNvPr id="3" name="Content Placeholder 2">
            <a:extLst>
              <a:ext uri="{FF2B5EF4-FFF2-40B4-BE49-F238E27FC236}">
                <a16:creationId xmlns:a16="http://schemas.microsoft.com/office/drawing/2014/main" id="{AE86D1BE-8CC6-4E69-B014-008A34077755}"/>
              </a:ext>
            </a:extLst>
          </p:cNvPr>
          <p:cNvSpPr>
            <a:spLocks noGrp="1"/>
          </p:cNvSpPr>
          <p:nvPr>
            <p:ph idx="1"/>
          </p:nvPr>
        </p:nvSpPr>
        <p:spPr/>
        <p:txBody>
          <a:bodyPr/>
          <a:lstStyle/>
          <a:p>
            <a:r>
              <a:rPr lang="en-US" dirty="0"/>
              <a:t>Clarity is crucial</a:t>
            </a:r>
          </a:p>
          <a:p>
            <a:r>
              <a:rPr lang="en-US" dirty="0"/>
              <a:t>New requests for measures</a:t>
            </a:r>
          </a:p>
          <a:p>
            <a:pPr lvl="1"/>
            <a:r>
              <a:rPr lang="en-US" sz="1800" dirty="0"/>
              <a:t>Ask the requester why they want the measure, how they plan to use it</a:t>
            </a:r>
          </a:p>
          <a:p>
            <a:pPr lvl="1"/>
            <a:r>
              <a:rPr lang="en-US" sz="1800" dirty="0"/>
              <a:t>If they asked a for specific measure, is that what they really need?</a:t>
            </a:r>
          </a:p>
          <a:p>
            <a:pPr lvl="1"/>
            <a:r>
              <a:rPr lang="en-US" sz="1800" dirty="0"/>
              <a:t>How often do they want to see it?</a:t>
            </a:r>
          </a:p>
          <a:p>
            <a:pPr lvl="1"/>
            <a:r>
              <a:rPr lang="en-US" sz="1800" dirty="0"/>
              <a:t>If for monitoring, what are the thresholds?</a:t>
            </a:r>
          </a:p>
          <a:p>
            <a:pPr lvl="1"/>
            <a:r>
              <a:rPr lang="en-US" sz="1800" dirty="0"/>
              <a:t>If for managing, what is the plan?</a:t>
            </a:r>
          </a:p>
          <a:p>
            <a:pPr lvl="2"/>
            <a:r>
              <a:rPr lang="en-US" sz="1600" dirty="0"/>
              <a:t>For a program, also need plans for all key efficiency and effectiveness measures</a:t>
            </a:r>
          </a:p>
          <a:p>
            <a:pPr lvl="1"/>
            <a:r>
              <a:rPr lang="en-US" dirty="0"/>
              <a:t>How do they want it shared?</a:t>
            </a:r>
          </a:p>
          <a:p>
            <a:pPr lvl="2"/>
            <a:r>
              <a:rPr lang="en-US" dirty="0"/>
              <a:t>Emailed report, in-person briefing?</a:t>
            </a:r>
          </a:p>
          <a:p>
            <a:pPr lvl="2"/>
            <a:r>
              <a:rPr lang="en-US" dirty="0"/>
              <a:t>Do they want history or any comparisons?</a:t>
            </a:r>
          </a:p>
          <a:p>
            <a:pPr marL="457200" lvl="2" indent="0">
              <a:buNone/>
            </a:pPr>
            <a:endParaRPr lang="en-US" dirty="0"/>
          </a:p>
        </p:txBody>
      </p:sp>
      <p:sp>
        <p:nvSpPr>
          <p:cNvPr id="4" name="Date Placeholder 3">
            <a:extLst>
              <a:ext uri="{FF2B5EF4-FFF2-40B4-BE49-F238E27FC236}">
                <a16:creationId xmlns:a16="http://schemas.microsoft.com/office/drawing/2014/main" id="{C2BE1486-6556-4B1E-A0C8-14BA11B4F69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5384C7A8-89B1-401E-9A1E-8F47B8A213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87884EC1-C6F1-48CE-8C6B-93FFA997A3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4651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5D39-2DD3-4C45-8756-D4B836653DBB}"/>
              </a:ext>
            </a:extLst>
          </p:cNvPr>
          <p:cNvSpPr>
            <a:spLocks noGrp="1"/>
          </p:cNvSpPr>
          <p:nvPr>
            <p:ph type="title"/>
          </p:nvPr>
        </p:nvSpPr>
        <p:spPr/>
        <p:txBody>
          <a:bodyPr/>
          <a:lstStyle/>
          <a:p>
            <a:r>
              <a:rPr lang="en-US" dirty="0"/>
              <a:t>The Foundation: Discussion with the User (continued)</a:t>
            </a:r>
          </a:p>
        </p:txBody>
      </p:sp>
      <p:sp>
        <p:nvSpPr>
          <p:cNvPr id="3" name="Content Placeholder 2">
            <a:extLst>
              <a:ext uri="{FF2B5EF4-FFF2-40B4-BE49-F238E27FC236}">
                <a16:creationId xmlns:a16="http://schemas.microsoft.com/office/drawing/2014/main" id="{AE86D1BE-8CC6-4E69-B014-008A34077755}"/>
              </a:ext>
            </a:extLst>
          </p:cNvPr>
          <p:cNvSpPr>
            <a:spLocks noGrp="1"/>
          </p:cNvSpPr>
          <p:nvPr>
            <p:ph idx="1"/>
          </p:nvPr>
        </p:nvSpPr>
        <p:spPr/>
        <p:txBody>
          <a:bodyPr/>
          <a:lstStyle/>
          <a:p>
            <a:r>
              <a:rPr lang="en-US" dirty="0"/>
              <a:t>Existing users</a:t>
            </a:r>
          </a:p>
          <a:p>
            <a:pPr lvl="1"/>
            <a:r>
              <a:rPr lang="en-US" dirty="0"/>
              <a:t>Did they ask for the report?</a:t>
            </a:r>
          </a:p>
          <a:p>
            <a:pPr lvl="2"/>
            <a:r>
              <a:rPr lang="en-US" dirty="0"/>
              <a:t>If so, is it meeting their needs?</a:t>
            </a:r>
          </a:p>
          <a:p>
            <a:pPr lvl="3"/>
            <a:r>
              <a:rPr lang="en-US" dirty="0"/>
              <a:t>Review their reasons for measuring </a:t>
            </a:r>
          </a:p>
          <a:p>
            <a:pPr lvl="3"/>
            <a:r>
              <a:rPr lang="en-US" dirty="0"/>
              <a:t>Suggest alternative measures or reports as appropriate</a:t>
            </a:r>
          </a:p>
          <a:p>
            <a:pPr lvl="2"/>
            <a:r>
              <a:rPr lang="en-US" dirty="0"/>
              <a:t>If not, do they find it useful?</a:t>
            </a:r>
          </a:p>
          <a:p>
            <a:pPr lvl="3"/>
            <a:r>
              <a:rPr lang="en-US" dirty="0"/>
              <a:t>Yes: Ask them how they use it and why they find it helpful. Suggest alternatives if appropriate</a:t>
            </a:r>
          </a:p>
          <a:p>
            <a:pPr lvl="3"/>
            <a:r>
              <a:rPr lang="en-US" dirty="0"/>
              <a:t>No: Stop producing the report for them. Are there other measures or reports which would be helpful?</a:t>
            </a:r>
          </a:p>
          <a:p>
            <a:pPr lvl="4"/>
            <a:endParaRPr lang="en-US" dirty="0"/>
          </a:p>
          <a:p>
            <a:pPr lvl="4"/>
            <a:endParaRPr lang="en-US" dirty="0"/>
          </a:p>
        </p:txBody>
      </p:sp>
      <p:sp>
        <p:nvSpPr>
          <p:cNvPr id="4" name="Date Placeholder 3">
            <a:extLst>
              <a:ext uri="{FF2B5EF4-FFF2-40B4-BE49-F238E27FC236}">
                <a16:creationId xmlns:a16="http://schemas.microsoft.com/office/drawing/2014/main" id="{C2BE1486-6556-4B1E-A0C8-14BA11B4F69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5384C7A8-89B1-401E-9A1E-8F47B8A213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87884EC1-C6F1-48CE-8C6B-93FFA997A3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7457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BABC-91F2-4E17-9C94-848C6C7CFB31}"/>
              </a:ext>
            </a:extLst>
          </p:cNvPr>
          <p:cNvSpPr>
            <a:spLocks noGrp="1"/>
          </p:cNvSpPr>
          <p:nvPr>
            <p:ph type="title"/>
          </p:nvPr>
        </p:nvSpPr>
        <p:spPr/>
        <p:txBody>
          <a:bodyPr/>
          <a:lstStyle/>
          <a:p>
            <a:r>
              <a:rPr lang="en-US" sz="2800" dirty="0"/>
              <a:t>Create a List of Users and Reasons for Measuring </a:t>
            </a:r>
            <a:r>
              <a:rPr lang="en-US" sz="2400" dirty="0"/>
              <a:t>(might also include the requested measures)</a:t>
            </a:r>
          </a:p>
        </p:txBody>
      </p:sp>
      <p:sp>
        <p:nvSpPr>
          <p:cNvPr id="3" name="Content Placeholder 2">
            <a:extLst>
              <a:ext uri="{FF2B5EF4-FFF2-40B4-BE49-F238E27FC236}">
                <a16:creationId xmlns:a16="http://schemas.microsoft.com/office/drawing/2014/main" id="{6AB2D558-8A68-4DD2-BBF8-D127958F0AA3}"/>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dirty="0"/>
              <a:t>From </a:t>
            </a:r>
            <a:r>
              <a:rPr lang="en-US" sz="1200" i="1" dirty="0"/>
              <a:t>Measurement Demystified </a:t>
            </a:r>
            <a:r>
              <a:rPr lang="en-US" sz="1200" dirty="0"/>
              <a:t>(ATD Press, 2021)</a:t>
            </a:r>
          </a:p>
        </p:txBody>
      </p:sp>
      <p:sp>
        <p:nvSpPr>
          <p:cNvPr id="4" name="Date Placeholder 3">
            <a:extLst>
              <a:ext uri="{FF2B5EF4-FFF2-40B4-BE49-F238E27FC236}">
                <a16:creationId xmlns:a16="http://schemas.microsoft.com/office/drawing/2014/main" id="{C18E1BAE-4FF6-4DFD-B947-7F6BE854A03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A19EDA5F-02E3-417C-9C0B-3D3C75DEFA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D77AF471-2E96-410E-BD04-54AF3C59F5C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aphicFrame>
        <p:nvGraphicFramePr>
          <p:cNvPr id="7" name="Object 6">
            <a:extLst>
              <a:ext uri="{FF2B5EF4-FFF2-40B4-BE49-F238E27FC236}">
                <a16:creationId xmlns:a16="http://schemas.microsoft.com/office/drawing/2014/main" id="{931F528B-881E-4F36-B376-8A77097A1DC2}"/>
              </a:ext>
            </a:extLst>
          </p:cNvPr>
          <p:cNvGraphicFramePr>
            <a:graphicFrameLocks noChangeAspect="1"/>
          </p:cNvGraphicFramePr>
          <p:nvPr>
            <p:extLst>
              <p:ext uri="{D42A27DB-BD31-4B8C-83A1-F6EECF244321}">
                <p14:modId xmlns:p14="http://schemas.microsoft.com/office/powerpoint/2010/main" val="2664632421"/>
              </p:ext>
            </p:extLst>
          </p:nvPr>
        </p:nvGraphicFramePr>
        <p:xfrm>
          <a:off x="1198660" y="1688727"/>
          <a:ext cx="5943600" cy="4117975"/>
        </p:xfrm>
        <a:graphic>
          <a:graphicData uri="http://schemas.openxmlformats.org/presentationml/2006/ole">
            <mc:AlternateContent xmlns:mc="http://schemas.openxmlformats.org/markup-compatibility/2006">
              <mc:Choice xmlns:v="urn:schemas-microsoft-com:vml" Requires="v">
                <p:oleObj name="Document" r:id="rId2" imgW="5942845" imgH="4125180" progId="Word.Document.12">
                  <p:embed/>
                </p:oleObj>
              </mc:Choice>
              <mc:Fallback>
                <p:oleObj name="Document" r:id="rId2" imgW="5942845" imgH="4125180" progId="Word.Document.12">
                  <p:embed/>
                  <p:pic>
                    <p:nvPicPr>
                      <p:cNvPr id="0" name=""/>
                      <p:cNvPicPr/>
                      <p:nvPr/>
                    </p:nvPicPr>
                    <p:blipFill>
                      <a:blip r:embed="rId3"/>
                      <a:stretch>
                        <a:fillRect/>
                      </a:stretch>
                    </p:blipFill>
                    <p:spPr>
                      <a:xfrm>
                        <a:off x="1198660" y="1688727"/>
                        <a:ext cx="5943600" cy="4117975"/>
                      </a:xfrm>
                      <a:prstGeom prst="rect">
                        <a:avLst/>
                      </a:prstGeom>
                    </p:spPr>
                  </p:pic>
                </p:oleObj>
              </mc:Fallback>
            </mc:AlternateContent>
          </a:graphicData>
        </a:graphic>
      </p:graphicFrame>
    </p:spTree>
    <p:extLst>
      <p:ext uri="{BB962C8B-B14F-4D97-AF65-F5344CB8AC3E}">
        <p14:creationId xmlns:p14="http://schemas.microsoft.com/office/powerpoint/2010/main" val="191809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35C3CB-6D15-4144-BF1E-566C41E83C2A}"/>
              </a:ext>
            </a:extLst>
          </p:cNvPr>
          <p:cNvSpPr>
            <a:spLocks noGrp="1"/>
          </p:cNvSpPr>
          <p:nvPr>
            <p:ph type="title"/>
          </p:nvPr>
        </p:nvSpPr>
        <p:spPr/>
        <p:txBody>
          <a:bodyPr/>
          <a:lstStyle/>
          <a:p>
            <a:r>
              <a:rPr lang="en-US" dirty="0"/>
              <a:t>Creating a Measurement Strategy:</a:t>
            </a:r>
            <a:br>
              <a:rPr lang="en-US" dirty="0"/>
            </a:br>
            <a:r>
              <a:rPr lang="en-US" sz="3200" dirty="0"/>
              <a:t>Select the Measures</a:t>
            </a:r>
          </a:p>
        </p:txBody>
      </p:sp>
      <p:sp>
        <p:nvSpPr>
          <p:cNvPr id="6" name="Slide Number Placeholder 5">
            <a:extLst>
              <a:ext uri="{FF2B5EF4-FFF2-40B4-BE49-F238E27FC236}">
                <a16:creationId xmlns:a16="http://schemas.microsoft.com/office/drawing/2014/main" id="{B4269515-6CE6-4950-85E4-74F5E7FD5A7B}"/>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30CAC5DB-0A3A-44BE-A445-4C1D01140CD9}"/>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1BB894AF-2DC9-4224-8F97-2C341C6D8CB9}"/>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22590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2971-05A4-4C39-B65F-6B030E72E827}"/>
              </a:ext>
            </a:extLst>
          </p:cNvPr>
          <p:cNvSpPr>
            <a:spLocks noGrp="1"/>
          </p:cNvSpPr>
          <p:nvPr>
            <p:ph type="title"/>
          </p:nvPr>
        </p:nvSpPr>
        <p:spPr/>
        <p:txBody>
          <a:bodyPr/>
          <a:lstStyle/>
          <a:p>
            <a:r>
              <a:rPr lang="en-US" dirty="0"/>
              <a:t>A Good Measurement Strategy will Include All Three Types of Measures</a:t>
            </a:r>
          </a:p>
        </p:txBody>
      </p:sp>
      <p:sp>
        <p:nvSpPr>
          <p:cNvPr id="3" name="Content Placeholder 2">
            <a:extLst>
              <a:ext uri="{FF2B5EF4-FFF2-40B4-BE49-F238E27FC236}">
                <a16:creationId xmlns:a16="http://schemas.microsoft.com/office/drawing/2014/main" id="{E4CEE2C9-CFBB-47A1-AD20-87050535F65A}"/>
              </a:ext>
            </a:extLst>
          </p:cNvPr>
          <p:cNvSpPr>
            <a:spLocks noGrp="1"/>
          </p:cNvSpPr>
          <p:nvPr>
            <p:ph idx="1"/>
          </p:nvPr>
        </p:nvSpPr>
        <p:spPr/>
        <p:txBody>
          <a:bodyPr/>
          <a:lstStyle/>
          <a:p>
            <a:r>
              <a:rPr lang="en-US" dirty="0"/>
              <a:t>Your list or matrix should include a good balance of efficiency and effectiveness measures</a:t>
            </a:r>
          </a:p>
          <a:p>
            <a:pPr lvl="1"/>
            <a:r>
              <a:rPr lang="en-US" dirty="0"/>
              <a:t>Should also include an outcome measure whenever you are able to support a key goal like Increasing Sales or Reducing Injuries</a:t>
            </a:r>
          </a:p>
          <a:p>
            <a:r>
              <a:rPr lang="en-US" dirty="0"/>
              <a:t>Typical program measures include:</a:t>
            </a:r>
          </a:p>
          <a:p>
            <a:pPr lvl="1"/>
            <a:r>
              <a:rPr lang="en-US" dirty="0"/>
              <a:t>Unique and total participants	Completion rate</a:t>
            </a:r>
          </a:p>
          <a:p>
            <a:pPr lvl="1"/>
            <a:r>
              <a:rPr lang="en-US" dirty="0"/>
              <a:t>Completion date 			Cost</a:t>
            </a:r>
          </a:p>
          <a:p>
            <a:pPr lvl="1"/>
            <a:r>
              <a:rPr lang="en-US" dirty="0"/>
              <a:t>Participant reaction (level 1)		Learning (level 2)</a:t>
            </a:r>
          </a:p>
          <a:p>
            <a:pPr lvl="1"/>
            <a:r>
              <a:rPr lang="en-US" dirty="0"/>
              <a:t>Application rate (level 3)	             Impact (level 4)</a:t>
            </a:r>
          </a:p>
          <a:p>
            <a:pPr lvl="1"/>
            <a:r>
              <a:rPr lang="en-US" dirty="0"/>
              <a:t>ROI (level 5)	</a:t>
            </a:r>
          </a:p>
        </p:txBody>
      </p:sp>
      <p:sp>
        <p:nvSpPr>
          <p:cNvPr id="4" name="Date Placeholder 3">
            <a:extLst>
              <a:ext uri="{FF2B5EF4-FFF2-40B4-BE49-F238E27FC236}">
                <a16:creationId xmlns:a16="http://schemas.microsoft.com/office/drawing/2014/main" id="{F93F86E0-A69C-4535-B909-7C32883544A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AC99DF61-BB18-4DC7-8499-0E828910929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94476049-1E5C-47F4-962B-51F9711075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815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2971-05A4-4C39-B65F-6B030E72E827}"/>
              </a:ext>
            </a:extLst>
          </p:cNvPr>
          <p:cNvSpPr>
            <a:spLocks noGrp="1"/>
          </p:cNvSpPr>
          <p:nvPr>
            <p:ph type="title"/>
          </p:nvPr>
        </p:nvSpPr>
        <p:spPr/>
        <p:txBody>
          <a:bodyPr/>
          <a:lstStyle/>
          <a:p>
            <a:r>
              <a:rPr lang="en-US" dirty="0"/>
              <a:t>A Good Measurement Strategy will Include All Three Types of Measures</a:t>
            </a:r>
          </a:p>
        </p:txBody>
      </p:sp>
      <p:sp>
        <p:nvSpPr>
          <p:cNvPr id="3" name="Content Placeholder 2">
            <a:extLst>
              <a:ext uri="{FF2B5EF4-FFF2-40B4-BE49-F238E27FC236}">
                <a16:creationId xmlns:a16="http://schemas.microsoft.com/office/drawing/2014/main" id="{E4CEE2C9-CFBB-47A1-AD20-87050535F65A}"/>
              </a:ext>
            </a:extLst>
          </p:cNvPr>
          <p:cNvSpPr>
            <a:spLocks noGrp="1"/>
          </p:cNvSpPr>
          <p:nvPr>
            <p:ph idx="1"/>
          </p:nvPr>
        </p:nvSpPr>
        <p:spPr/>
        <p:txBody>
          <a:bodyPr/>
          <a:lstStyle/>
          <a:p>
            <a:r>
              <a:rPr lang="en-US" dirty="0"/>
              <a:t>Typical department level measures </a:t>
            </a:r>
            <a:r>
              <a:rPr lang="en-US" i="1" dirty="0"/>
              <a:t>aggregated across all programs include</a:t>
            </a:r>
          </a:p>
          <a:p>
            <a:pPr lvl="1"/>
            <a:r>
              <a:rPr lang="en-US" dirty="0"/>
              <a:t>Efficiency measures</a:t>
            </a:r>
          </a:p>
          <a:p>
            <a:pPr lvl="2"/>
            <a:r>
              <a:rPr lang="en-US" dirty="0"/>
              <a:t>Unique and total participants	 	Completion rate</a:t>
            </a:r>
          </a:p>
          <a:p>
            <a:pPr lvl="2"/>
            <a:r>
              <a:rPr lang="en-US" dirty="0"/>
              <a:t>% on-time completions	 	Cost</a:t>
            </a:r>
          </a:p>
          <a:p>
            <a:pPr lvl="2"/>
            <a:r>
              <a:rPr lang="en-US" dirty="0"/>
              <a:t>Reach				Number of courses, hours</a:t>
            </a:r>
          </a:p>
          <a:p>
            <a:pPr lvl="1"/>
            <a:r>
              <a:rPr lang="en-US" dirty="0"/>
              <a:t>Effectiveness measures</a:t>
            </a:r>
          </a:p>
          <a:p>
            <a:pPr lvl="2"/>
            <a:r>
              <a:rPr lang="en-US" dirty="0"/>
              <a:t>Participant reaction (level 1)		Learning (level 2)</a:t>
            </a:r>
          </a:p>
          <a:p>
            <a:pPr lvl="2"/>
            <a:r>
              <a:rPr lang="en-US" dirty="0"/>
              <a:t>Application rate (level 3)		ROI (level 5) (list by program)</a:t>
            </a:r>
          </a:p>
          <a:p>
            <a:pPr lvl="2"/>
            <a:r>
              <a:rPr lang="en-US" dirty="0"/>
              <a:t>Net benefit (level 5) </a:t>
            </a:r>
          </a:p>
          <a:p>
            <a:pPr lvl="1"/>
            <a:r>
              <a:rPr lang="en-US" dirty="0"/>
              <a:t>Outcome measures</a:t>
            </a:r>
          </a:p>
          <a:p>
            <a:pPr lvl="2"/>
            <a:r>
              <a:rPr lang="en-US" dirty="0"/>
              <a:t>Impact (level 4) (list by program)</a:t>
            </a:r>
          </a:p>
          <a:p>
            <a:pPr marL="457200" lvl="2" indent="0">
              <a:buNone/>
            </a:pPr>
            <a:r>
              <a:rPr lang="en-US" dirty="0"/>
              <a:t>		</a:t>
            </a:r>
          </a:p>
        </p:txBody>
      </p:sp>
      <p:sp>
        <p:nvSpPr>
          <p:cNvPr id="4" name="Date Placeholder 3">
            <a:extLst>
              <a:ext uri="{FF2B5EF4-FFF2-40B4-BE49-F238E27FC236}">
                <a16:creationId xmlns:a16="http://schemas.microsoft.com/office/drawing/2014/main" id="{F93F86E0-A69C-4535-B909-7C32883544A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AC99DF61-BB18-4DC7-8499-0E828910929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94476049-1E5C-47F4-962B-51F9711075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510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497-743E-460A-9EA4-8A6A615D2B22}"/>
              </a:ext>
            </a:extLst>
          </p:cNvPr>
          <p:cNvSpPr>
            <a:spLocks noGrp="1"/>
          </p:cNvSpPr>
          <p:nvPr>
            <p:ph type="title"/>
          </p:nvPr>
        </p:nvSpPr>
        <p:spPr/>
        <p:txBody>
          <a:bodyPr/>
          <a:lstStyle/>
          <a:p>
            <a:r>
              <a:rPr lang="en-US" dirty="0"/>
              <a:t>Next, Create a List of Selected Measures</a:t>
            </a:r>
          </a:p>
        </p:txBody>
      </p:sp>
      <p:sp>
        <p:nvSpPr>
          <p:cNvPr id="3" name="Content Placeholder 2">
            <a:extLst>
              <a:ext uri="{FF2B5EF4-FFF2-40B4-BE49-F238E27FC236}">
                <a16:creationId xmlns:a16="http://schemas.microsoft.com/office/drawing/2014/main" id="{6F760BCA-775B-4567-9FC8-9CD8993C0DBA}"/>
              </a:ext>
            </a:extLst>
          </p:cNvPr>
          <p:cNvSpPr>
            <a:spLocks noGrp="1"/>
          </p:cNvSpPr>
          <p:nvPr>
            <p:ph idx="1"/>
          </p:nvPr>
        </p:nvSpPr>
        <p:spPr>
          <a:xfrm>
            <a:off x="498474" y="2134960"/>
            <a:ext cx="8354173" cy="4037239"/>
          </a:xfrm>
        </p:spPr>
        <p:txBody>
          <a:bodyPr/>
          <a:lstStyle/>
          <a:p>
            <a:r>
              <a:rPr lang="en-US" dirty="0"/>
              <a:t>You need a record of selected measures by program so measurement analysts know exactly what needs to be collected</a:t>
            </a:r>
          </a:p>
          <a:p>
            <a:r>
              <a:rPr lang="en-US" dirty="0"/>
              <a:t>Several options</a:t>
            </a:r>
          </a:p>
          <a:p>
            <a:pPr lvl="1"/>
            <a:r>
              <a:rPr lang="en-US" dirty="0"/>
              <a:t>By program</a:t>
            </a:r>
          </a:p>
          <a:p>
            <a:pPr lvl="1"/>
            <a:r>
              <a:rPr lang="en-US" dirty="0"/>
              <a:t>By measure</a:t>
            </a:r>
          </a:p>
        </p:txBody>
      </p:sp>
      <p:sp>
        <p:nvSpPr>
          <p:cNvPr id="4" name="Date Placeholder 3">
            <a:extLst>
              <a:ext uri="{FF2B5EF4-FFF2-40B4-BE49-F238E27FC236}">
                <a16:creationId xmlns:a16="http://schemas.microsoft.com/office/drawing/2014/main" id="{91F37BD4-3350-4F29-BA6C-60826D096CF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C3D5523A-D18A-4AF4-8730-E4A5458FACA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E4374775-0293-41F0-8530-87A800E970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0690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Logistics for Today’s Webinar</a:t>
            </a:r>
          </a:p>
        </p:txBody>
      </p:sp>
      <p:sp>
        <p:nvSpPr>
          <p:cNvPr id="9" name="Content Placeholder 8"/>
          <p:cNvSpPr>
            <a:spLocks noGrp="1"/>
          </p:cNvSpPr>
          <p:nvPr>
            <p:ph idx="1"/>
          </p:nvPr>
        </p:nvSpPr>
        <p:spPr>
          <a:xfrm>
            <a:off x="498474" y="2057400"/>
            <a:ext cx="8354173" cy="4114800"/>
          </a:xfrm>
        </p:spPr>
        <p:txBody>
          <a:bodyPr/>
          <a:lstStyle/>
          <a:p>
            <a:pPr marL="228600" lvl="1">
              <a:spcBef>
                <a:spcPts val="2000"/>
              </a:spcBef>
              <a:buClr>
                <a:srgbClr val="ED1C29"/>
              </a:buClr>
              <a:buFont typeface="Arial"/>
              <a:buChar char="•"/>
            </a:pPr>
            <a:r>
              <a:rPr lang="en-US" sz="1800" dirty="0"/>
              <a:t>Link will be sent to all for PowerPoint and recording today</a:t>
            </a:r>
          </a:p>
          <a:p>
            <a:pPr marL="228600" lvl="1">
              <a:spcBef>
                <a:spcPts val="2000"/>
              </a:spcBef>
              <a:buClr>
                <a:srgbClr val="ED1C29"/>
              </a:buClr>
              <a:buFont typeface="Arial"/>
              <a:buChar char="•"/>
            </a:pPr>
            <a:r>
              <a:rPr lang="en-US" sz="1800" dirty="0"/>
              <a:t>To ask a question during the webinar, type a question in the Question box</a:t>
            </a:r>
          </a:p>
          <a:p>
            <a:r>
              <a:rPr lang="en-US" sz="1800" dirty="0"/>
              <a:t>We will take questions at the end, too</a:t>
            </a:r>
          </a:p>
          <a:p>
            <a:endParaRPr lang="en-US" sz="1800" dirty="0"/>
          </a:p>
          <a:p>
            <a:r>
              <a:rPr lang="en-US" sz="1800" b="1" dirty="0"/>
              <a:t>Members can access All PPTs and Recordings anytime on the website at Members Resource Center page.</a:t>
            </a:r>
          </a:p>
          <a:p>
            <a:endParaRPr lang="en-US" sz="1800" dirty="0"/>
          </a:p>
        </p:txBody>
      </p:sp>
      <p:sp>
        <p:nvSpPr>
          <p:cNvPr id="5" name="Footer Placeholder 4"/>
          <p:cNvSpPr>
            <a:spLocks noGrp="1"/>
          </p:cNvSpPr>
          <p:nvPr>
            <p:ph type="ftr" sz="quarter" idx="11"/>
          </p:nvPr>
        </p:nvSpPr>
        <p:spPr/>
        <p:txBody>
          <a:bodyPr/>
          <a:lstStyle/>
          <a:p>
            <a:r>
              <a:rPr lang="en-US" b="1" dirty="0">
                <a:solidFill>
                  <a:srgbClr val="292929">
                    <a:lumMod val="75000"/>
                    <a:lumOff val="25000"/>
                  </a:srgbClr>
                </a:solidFill>
              </a:rPr>
              <a:t>Center for Talent Reporting</a:t>
            </a:r>
            <a:endParaRPr lang="en-US" dirty="0">
              <a:solidFill>
                <a:srgbClr val="292929">
                  <a:lumMod val="75000"/>
                  <a:lumOff val="25000"/>
                </a:srgbClr>
              </a:solidFill>
            </a:endParaRPr>
          </a:p>
        </p:txBody>
      </p:sp>
      <p:sp>
        <p:nvSpPr>
          <p:cNvPr id="3" name="Slide Number Placeholder 2"/>
          <p:cNvSpPr>
            <a:spLocks noGrp="1"/>
          </p:cNvSpPr>
          <p:nvPr>
            <p:ph type="sldNum" sz="quarter" idx="12"/>
          </p:nvPr>
        </p:nvSpPr>
        <p:spPr/>
        <p:txBody>
          <a:bodyPr/>
          <a:lstStyle/>
          <a:p>
            <a:fld id="{A9839A26-2E62-4332-8381-306FE67E17B4}"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65847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1377-9F35-4F36-BDF6-BE414257605F}"/>
              </a:ext>
            </a:extLst>
          </p:cNvPr>
          <p:cNvSpPr>
            <a:spLocks noGrp="1"/>
          </p:cNvSpPr>
          <p:nvPr>
            <p:ph type="title"/>
          </p:nvPr>
        </p:nvSpPr>
        <p:spPr/>
        <p:txBody>
          <a:bodyPr/>
          <a:lstStyle/>
          <a:p>
            <a:r>
              <a:rPr lang="en-US" dirty="0"/>
              <a:t>Create a List of Measures</a:t>
            </a:r>
          </a:p>
        </p:txBody>
      </p:sp>
      <p:sp>
        <p:nvSpPr>
          <p:cNvPr id="6" name="Slide Number Placeholder 5">
            <a:extLst>
              <a:ext uri="{FF2B5EF4-FFF2-40B4-BE49-F238E27FC236}">
                <a16:creationId xmlns:a16="http://schemas.microsoft.com/office/drawing/2014/main" id="{AA92E938-C2B7-456F-827B-8D24E2EA8CC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D259A0F9-0DE6-4910-8162-4145D6D8377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97055DAE-1457-43A9-92FC-9AC4AAAA73CD}"/>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Content Placeholder 2">
            <a:extLst>
              <a:ext uri="{FF2B5EF4-FFF2-40B4-BE49-F238E27FC236}">
                <a16:creationId xmlns:a16="http://schemas.microsoft.com/office/drawing/2014/main" id="{0C4AD71B-183E-4B6F-B269-B806FBFCC8D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200" dirty="0"/>
              <a:t>From </a:t>
            </a:r>
            <a:r>
              <a:rPr lang="en-US" sz="1200" i="1" dirty="0"/>
              <a:t>Measurement Demystified </a:t>
            </a:r>
            <a:r>
              <a:rPr lang="en-US" sz="1200" dirty="0"/>
              <a:t>(ATD Press, 2021)</a:t>
            </a:r>
          </a:p>
        </p:txBody>
      </p:sp>
      <p:sp>
        <p:nvSpPr>
          <p:cNvPr id="7" name="Content Placeholder 6">
            <a:extLst>
              <a:ext uri="{FF2B5EF4-FFF2-40B4-BE49-F238E27FC236}">
                <a16:creationId xmlns:a16="http://schemas.microsoft.com/office/drawing/2014/main" id="{41A65EBB-7E06-4682-BEDC-546781BA45FE}"/>
              </a:ext>
            </a:extLst>
          </p:cNvPr>
          <p:cNvSpPr>
            <a:spLocks noGrp="1"/>
          </p:cNvSpPr>
          <p:nvPr>
            <p:ph idx="13"/>
          </p:nvPr>
        </p:nvSpPr>
        <p:spPr>
          <a:xfrm>
            <a:off x="4756050" y="1755647"/>
            <a:ext cx="4118076" cy="3969292"/>
          </a:xfrm>
        </p:spPr>
        <p:txBody>
          <a:bodyPr/>
          <a:lstStyle/>
          <a:p>
            <a:pPr marL="0" indent="0">
              <a:buNone/>
            </a:pPr>
            <a:r>
              <a:rPr lang="en-US" dirty="0"/>
              <a:t> </a:t>
            </a:r>
          </a:p>
        </p:txBody>
      </p:sp>
      <p:graphicFrame>
        <p:nvGraphicFramePr>
          <p:cNvPr id="8" name="Object 7">
            <a:extLst>
              <a:ext uri="{FF2B5EF4-FFF2-40B4-BE49-F238E27FC236}">
                <a16:creationId xmlns:a16="http://schemas.microsoft.com/office/drawing/2014/main" id="{925E3BC7-3911-47CA-BC5C-4BCD767FC5F8}"/>
              </a:ext>
            </a:extLst>
          </p:cNvPr>
          <p:cNvGraphicFramePr>
            <a:graphicFrameLocks noChangeAspect="1"/>
          </p:cNvGraphicFramePr>
          <p:nvPr>
            <p:extLst>
              <p:ext uri="{D42A27DB-BD31-4B8C-83A1-F6EECF244321}">
                <p14:modId xmlns:p14="http://schemas.microsoft.com/office/powerpoint/2010/main" val="3649301992"/>
              </p:ext>
            </p:extLst>
          </p:nvPr>
        </p:nvGraphicFramePr>
        <p:xfrm>
          <a:off x="411480" y="1755647"/>
          <a:ext cx="4344570" cy="4045184"/>
        </p:xfrm>
        <a:graphic>
          <a:graphicData uri="http://schemas.openxmlformats.org/presentationml/2006/ole">
            <mc:AlternateContent xmlns:mc="http://schemas.openxmlformats.org/markup-compatibility/2006">
              <mc:Choice xmlns:v="urn:schemas-microsoft-com:vml" Requires="v">
                <p:oleObj name="Document" r:id="rId2" imgW="5942845" imgH="5543515" progId="Word.Document.12">
                  <p:embed/>
                </p:oleObj>
              </mc:Choice>
              <mc:Fallback>
                <p:oleObj name="Document" r:id="rId2" imgW="5942845" imgH="5543515" progId="Word.Document.12">
                  <p:embed/>
                  <p:pic>
                    <p:nvPicPr>
                      <p:cNvPr id="0" name=""/>
                      <p:cNvPicPr/>
                      <p:nvPr/>
                    </p:nvPicPr>
                    <p:blipFill>
                      <a:blip r:embed="rId3"/>
                      <a:stretch>
                        <a:fillRect/>
                      </a:stretch>
                    </p:blipFill>
                    <p:spPr>
                      <a:xfrm>
                        <a:off x="411480" y="1755647"/>
                        <a:ext cx="4344570" cy="404518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84AFF92-DB4D-40E6-A965-8C607950F757}"/>
              </a:ext>
            </a:extLst>
          </p:cNvPr>
          <p:cNvGraphicFramePr>
            <a:graphicFrameLocks noChangeAspect="1"/>
          </p:cNvGraphicFramePr>
          <p:nvPr>
            <p:extLst>
              <p:ext uri="{D42A27DB-BD31-4B8C-83A1-F6EECF244321}">
                <p14:modId xmlns:p14="http://schemas.microsoft.com/office/powerpoint/2010/main" val="1442380988"/>
              </p:ext>
            </p:extLst>
          </p:nvPr>
        </p:nvGraphicFramePr>
        <p:xfrm>
          <a:off x="4840127" y="1755647"/>
          <a:ext cx="4218048" cy="1623452"/>
        </p:xfrm>
        <a:graphic>
          <a:graphicData uri="http://schemas.openxmlformats.org/presentationml/2006/ole">
            <mc:AlternateContent xmlns:mc="http://schemas.openxmlformats.org/markup-compatibility/2006">
              <mc:Choice xmlns:v="urn:schemas-microsoft-com:vml" Requires="v">
                <p:oleObj name="Document" r:id="rId4" imgW="5942845" imgH="2291406" progId="Word.Document.12">
                  <p:embed/>
                </p:oleObj>
              </mc:Choice>
              <mc:Fallback>
                <p:oleObj name="Document" r:id="rId4" imgW="5942845" imgH="2291406" progId="Word.Document.12">
                  <p:embed/>
                  <p:pic>
                    <p:nvPicPr>
                      <p:cNvPr id="0" name=""/>
                      <p:cNvPicPr/>
                      <p:nvPr/>
                    </p:nvPicPr>
                    <p:blipFill>
                      <a:blip r:embed="rId5"/>
                      <a:stretch>
                        <a:fillRect/>
                      </a:stretch>
                    </p:blipFill>
                    <p:spPr>
                      <a:xfrm>
                        <a:off x="4840127" y="1755647"/>
                        <a:ext cx="4218048" cy="162345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52EB641-F884-47EE-9B15-70FF7E24F218}"/>
              </a:ext>
            </a:extLst>
          </p:cNvPr>
          <p:cNvGraphicFramePr>
            <a:graphicFrameLocks noChangeAspect="1"/>
          </p:cNvGraphicFramePr>
          <p:nvPr>
            <p:extLst>
              <p:ext uri="{D42A27DB-BD31-4B8C-83A1-F6EECF244321}">
                <p14:modId xmlns:p14="http://schemas.microsoft.com/office/powerpoint/2010/main" val="485181083"/>
              </p:ext>
            </p:extLst>
          </p:nvPr>
        </p:nvGraphicFramePr>
        <p:xfrm>
          <a:off x="4840127" y="3324756"/>
          <a:ext cx="4218049" cy="1833004"/>
        </p:xfrm>
        <a:graphic>
          <a:graphicData uri="http://schemas.openxmlformats.org/presentationml/2006/ole">
            <mc:AlternateContent xmlns:mc="http://schemas.openxmlformats.org/markup-compatibility/2006">
              <mc:Choice xmlns:v="urn:schemas-microsoft-com:vml" Requires="v">
                <p:oleObj name="Document" r:id="rId6" imgW="5942845" imgH="2583151" progId="Word.Document.12">
                  <p:embed/>
                </p:oleObj>
              </mc:Choice>
              <mc:Fallback>
                <p:oleObj name="Document" r:id="rId6" imgW="5942845" imgH="2583151" progId="Word.Document.12">
                  <p:embed/>
                  <p:pic>
                    <p:nvPicPr>
                      <p:cNvPr id="0" name=""/>
                      <p:cNvPicPr/>
                      <p:nvPr/>
                    </p:nvPicPr>
                    <p:blipFill>
                      <a:blip r:embed="rId7"/>
                      <a:stretch>
                        <a:fillRect/>
                      </a:stretch>
                    </p:blipFill>
                    <p:spPr>
                      <a:xfrm>
                        <a:off x="4840127" y="3324756"/>
                        <a:ext cx="4218049" cy="1833004"/>
                      </a:xfrm>
                      <a:prstGeom prst="rect">
                        <a:avLst/>
                      </a:prstGeom>
                    </p:spPr>
                  </p:pic>
                </p:oleObj>
              </mc:Fallback>
            </mc:AlternateContent>
          </a:graphicData>
        </a:graphic>
      </p:graphicFrame>
    </p:spTree>
    <p:extLst>
      <p:ext uri="{BB962C8B-B14F-4D97-AF65-F5344CB8AC3E}">
        <p14:creationId xmlns:p14="http://schemas.microsoft.com/office/powerpoint/2010/main" val="75432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1377-9F35-4F36-BDF6-BE414257605F}"/>
              </a:ext>
            </a:extLst>
          </p:cNvPr>
          <p:cNvSpPr>
            <a:spLocks noGrp="1"/>
          </p:cNvSpPr>
          <p:nvPr>
            <p:ph type="title"/>
          </p:nvPr>
        </p:nvSpPr>
        <p:spPr/>
        <p:txBody>
          <a:bodyPr/>
          <a:lstStyle/>
          <a:p>
            <a:r>
              <a:rPr lang="en-US" dirty="0"/>
              <a:t>A Measurement Matrix</a:t>
            </a:r>
          </a:p>
        </p:txBody>
      </p:sp>
      <p:sp>
        <p:nvSpPr>
          <p:cNvPr id="3" name="Content Placeholder 2">
            <a:extLst>
              <a:ext uri="{FF2B5EF4-FFF2-40B4-BE49-F238E27FC236}">
                <a16:creationId xmlns:a16="http://schemas.microsoft.com/office/drawing/2014/main" id="{0C4AD71B-183E-4B6F-B269-B806FBFCC8D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200" dirty="0"/>
              <a:t>From </a:t>
            </a:r>
            <a:r>
              <a:rPr lang="en-US" sz="1200" i="1" dirty="0"/>
              <a:t>Measurement Demystified </a:t>
            </a:r>
            <a:r>
              <a:rPr lang="en-US" sz="1200" dirty="0"/>
              <a:t>(ATD Press, 2021)</a:t>
            </a:r>
          </a:p>
        </p:txBody>
      </p:sp>
      <p:sp>
        <p:nvSpPr>
          <p:cNvPr id="4" name="Date Placeholder 3">
            <a:extLst>
              <a:ext uri="{FF2B5EF4-FFF2-40B4-BE49-F238E27FC236}">
                <a16:creationId xmlns:a16="http://schemas.microsoft.com/office/drawing/2014/main" id="{D259A0F9-0DE6-4910-8162-4145D6D837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97055DAE-1457-43A9-92FC-9AC4AAAA73C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AA92E938-C2B7-456F-827B-8D24E2EA8CC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A5DDFE65-945C-4566-B3C2-40A8B399BD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2007" y="2209482"/>
            <a:ext cx="7506031" cy="3304747"/>
          </a:xfrm>
          <a:prstGeom prst="rect">
            <a:avLst/>
          </a:prstGeom>
          <a:noFill/>
          <a:ln>
            <a:noFill/>
          </a:ln>
        </p:spPr>
      </p:pic>
    </p:spTree>
    <p:extLst>
      <p:ext uri="{BB962C8B-B14F-4D97-AF65-F5344CB8AC3E}">
        <p14:creationId xmlns:p14="http://schemas.microsoft.com/office/powerpoint/2010/main" val="217211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4F04C2-B499-4DB4-B605-E0DCB1753E53}"/>
              </a:ext>
            </a:extLst>
          </p:cNvPr>
          <p:cNvSpPr>
            <a:spLocks noGrp="1"/>
          </p:cNvSpPr>
          <p:nvPr>
            <p:ph type="title"/>
          </p:nvPr>
        </p:nvSpPr>
        <p:spPr/>
        <p:txBody>
          <a:bodyPr/>
          <a:lstStyle/>
          <a:p>
            <a:r>
              <a:rPr lang="en-US" dirty="0"/>
              <a:t>Creating a Measurement Strategy:</a:t>
            </a:r>
            <a:br>
              <a:rPr lang="en-US" dirty="0"/>
            </a:br>
            <a:r>
              <a:rPr lang="en-US" dirty="0"/>
              <a:t> </a:t>
            </a:r>
            <a:r>
              <a:rPr lang="en-US" sz="3200" dirty="0"/>
              <a:t>Collect the Data</a:t>
            </a:r>
          </a:p>
        </p:txBody>
      </p:sp>
      <p:sp>
        <p:nvSpPr>
          <p:cNvPr id="6" name="Slide Number Placeholder 5">
            <a:extLst>
              <a:ext uri="{FF2B5EF4-FFF2-40B4-BE49-F238E27FC236}">
                <a16:creationId xmlns:a16="http://schemas.microsoft.com/office/drawing/2014/main" id="{82BB7941-104A-4B2E-8757-98645426382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D0B60877-7B8E-4639-A9BD-F01D5B65711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8E878681-ED30-46F7-B396-9A019E1542E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273261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1377-9F35-4F36-BDF6-BE414257605F}"/>
              </a:ext>
            </a:extLst>
          </p:cNvPr>
          <p:cNvSpPr>
            <a:spLocks noGrp="1"/>
          </p:cNvSpPr>
          <p:nvPr>
            <p:ph type="title"/>
          </p:nvPr>
        </p:nvSpPr>
        <p:spPr/>
        <p:txBody>
          <a:bodyPr/>
          <a:lstStyle/>
          <a:p>
            <a:r>
              <a:rPr lang="en-US" dirty="0"/>
              <a:t>Plan to Collect the Data</a:t>
            </a:r>
          </a:p>
        </p:txBody>
      </p:sp>
      <p:sp>
        <p:nvSpPr>
          <p:cNvPr id="6" name="Slide Number Placeholder 5">
            <a:extLst>
              <a:ext uri="{FF2B5EF4-FFF2-40B4-BE49-F238E27FC236}">
                <a16:creationId xmlns:a16="http://schemas.microsoft.com/office/drawing/2014/main" id="{AA92E938-C2B7-456F-827B-8D24E2EA8CC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D259A0F9-0DE6-4910-8162-4145D6D8377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97055DAE-1457-43A9-92FC-9AC4AAAA73CD}"/>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Content Placeholder 2">
            <a:extLst>
              <a:ext uri="{FF2B5EF4-FFF2-40B4-BE49-F238E27FC236}">
                <a16:creationId xmlns:a16="http://schemas.microsoft.com/office/drawing/2014/main" id="{0C4AD71B-183E-4B6F-B269-B806FBFCC8D5}"/>
              </a:ext>
            </a:extLst>
          </p:cNvPr>
          <p:cNvSpPr>
            <a:spLocks noGrp="1"/>
          </p:cNvSpPr>
          <p:nvPr>
            <p:ph idx="1"/>
          </p:nvPr>
        </p:nvSpPr>
        <p:spPr/>
        <p:txBody>
          <a:bodyPr>
            <a:normAutofit lnSpcReduction="10000"/>
          </a:bodyPr>
          <a:lstStyle/>
          <a:p>
            <a:r>
              <a:rPr lang="en-US" dirty="0"/>
              <a:t>Once measures have been selected, create  a plan for data collection</a:t>
            </a:r>
          </a:p>
          <a:p>
            <a:r>
              <a:rPr lang="en-US" dirty="0"/>
              <a:t>Identify the source for each measure</a:t>
            </a:r>
          </a:p>
          <a:p>
            <a:r>
              <a:rPr lang="en-US" dirty="0"/>
              <a:t>Also, if needed, the owner and arrangements to make the data available </a:t>
            </a:r>
          </a:p>
          <a:p>
            <a:pPr lvl="1"/>
            <a:r>
              <a:rPr lang="en-US" dirty="0"/>
              <a:t>Is process automatic or manual?</a:t>
            </a:r>
          </a:p>
          <a:p>
            <a:pPr lvl="1"/>
            <a:r>
              <a:rPr lang="en-US" dirty="0"/>
              <a:t>Date each month data are available</a:t>
            </a:r>
          </a:p>
          <a:p>
            <a:endParaRPr lang="en-US" dirty="0"/>
          </a:p>
          <a:p>
            <a:endParaRPr lang="en-US" dirty="0"/>
          </a:p>
        </p:txBody>
      </p:sp>
      <p:sp>
        <p:nvSpPr>
          <p:cNvPr id="9" name="Content Placeholder 8">
            <a:extLst>
              <a:ext uri="{FF2B5EF4-FFF2-40B4-BE49-F238E27FC236}">
                <a16:creationId xmlns:a16="http://schemas.microsoft.com/office/drawing/2014/main" id="{69DBAF66-F42F-4671-8C72-9E0BCC2ED6D9}"/>
              </a:ext>
            </a:extLst>
          </p:cNvPr>
          <p:cNvSpPr>
            <a:spLocks noGrp="1"/>
          </p:cNvSpPr>
          <p:nvPr>
            <p:ph idx="13"/>
          </p:nvPr>
        </p:nvSpPr>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300" dirty="0"/>
              <a:t>From </a:t>
            </a:r>
            <a:r>
              <a:rPr lang="en-US" sz="1300" i="1" dirty="0"/>
              <a:t>Measurement Demystified </a:t>
            </a:r>
            <a:r>
              <a:rPr lang="en-US" sz="1300" dirty="0"/>
              <a:t>(ATD Press, 2021)</a:t>
            </a:r>
          </a:p>
          <a:p>
            <a:pPr marL="0" indent="0">
              <a:buNone/>
            </a:pPr>
            <a:endParaRPr lang="en-US" dirty="0"/>
          </a:p>
        </p:txBody>
      </p:sp>
      <p:graphicFrame>
        <p:nvGraphicFramePr>
          <p:cNvPr id="8" name="Object 7">
            <a:extLst>
              <a:ext uri="{FF2B5EF4-FFF2-40B4-BE49-F238E27FC236}">
                <a16:creationId xmlns:a16="http://schemas.microsoft.com/office/drawing/2014/main" id="{1E700D18-2872-4504-9D17-D566A0820581}"/>
              </a:ext>
            </a:extLst>
          </p:cNvPr>
          <p:cNvGraphicFramePr>
            <a:graphicFrameLocks noChangeAspect="1"/>
          </p:cNvGraphicFramePr>
          <p:nvPr>
            <p:extLst>
              <p:ext uri="{D42A27DB-BD31-4B8C-83A1-F6EECF244321}">
                <p14:modId xmlns:p14="http://schemas.microsoft.com/office/powerpoint/2010/main" val="951973012"/>
              </p:ext>
            </p:extLst>
          </p:nvPr>
        </p:nvGraphicFramePr>
        <p:xfrm>
          <a:off x="4992877" y="1752600"/>
          <a:ext cx="3117850" cy="4064000"/>
        </p:xfrm>
        <a:graphic>
          <a:graphicData uri="http://schemas.openxmlformats.org/presentationml/2006/ole">
            <mc:AlternateContent xmlns:mc="http://schemas.openxmlformats.org/markup-compatibility/2006">
              <mc:Choice xmlns:v="urn:schemas-microsoft-com:vml" Requires="v">
                <p:oleObj name="Document" r:id="rId2" imgW="5942845" imgH="7760272" progId="Word.Document.12">
                  <p:embed/>
                </p:oleObj>
              </mc:Choice>
              <mc:Fallback>
                <p:oleObj name="Document" r:id="rId2" imgW="5942845" imgH="7760272" progId="Word.Document.12">
                  <p:embed/>
                  <p:pic>
                    <p:nvPicPr>
                      <p:cNvPr id="0" name=""/>
                      <p:cNvPicPr/>
                      <p:nvPr/>
                    </p:nvPicPr>
                    <p:blipFill>
                      <a:blip r:embed="rId3"/>
                      <a:stretch>
                        <a:fillRect/>
                      </a:stretch>
                    </p:blipFill>
                    <p:spPr>
                      <a:xfrm>
                        <a:off x="4992877" y="1752600"/>
                        <a:ext cx="3117850" cy="4064000"/>
                      </a:xfrm>
                      <a:prstGeom prst="rect">
                        <a:avLst/>
                      </a:prstGeom>
                    </p:spPr>
                  </p:pic>
                </p:oleObj>
              </mc:Fallback>
            </mc:AlternateContent>
          </a:graphicData>
        </a:graphic>
      </p:graphicFrame>
    </p:spTree>
    <p:extLst>
      <p:ext uri="{BB962C8B-B14F-4D97-AF65-F5344CB8AC3E}">
        <p14:creationId xmlns:p14="http://schemas.microsoft.com/office/powerpoint/2010/main" val="1592882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4F04C2-B499-4DB4-B605-E0DCB1753E53}"/>
              </a:ext>
            </a:extLst>
          </p:cNvPr>
          <p:cNvSpPr>
            <a:spLocks noGrp="1"/>
          </p:cNvSpPr>
          <p:nvPr>
            <p:ph type="title"/>
          </p:nvPr>
        </p:nvSpPr>
        <p:spPr/>
        <p:txBody>
          <a:bodyPr/>
          <a:lstStyle/>
          <a:p>
            <a:r>
              <a:rPr lang="en-US" dirty="0"/>
              <a:t>Creating a Measurement Strategy:</a:t>
            </a:r>
            <a:br>
              <a:rPr lang="en-US" dirty="0"/>
            </a:br>
            <a:r>
              <a:rPr lang="en-US" dirty="0"/>
              <a:t>  Create a </a:t>
            </a:r>
            <a:r>
              <a:rPr lang="en-US" sz="3200" dirty="0"/>
              <a:t>Measurement Library</a:t>
            </a:r>
          </a:p>
        </p:txBody>
      </p:sp>
      <p:sp>
        <p:nvSpPr>
          <p:cNvPr id="6" name="Slide Number Placeholder 5">
            <a:extLst>
              <a:ext uri="{FF2B5EF4-FFF2-40B4-BE49-F238E27FC236}">
                <a16:creationId xmlns:a16="http://schemas.microsoft.com/office/drawing/2014/main" id="{82BB7941-104A-4B2E-8757-98645426382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D0B60877-7B8E-4639-A9BD-F01D5B65711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8E878681-ED30-46F7-B396-9A019E1542E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328850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 Measures Library</a:t>
            </a:r>
          </a:p>
        </p:txBody>
      </p:sp>
      <p:sp>
        <p:nvSpPr>
          <p:cNvPr id="6" name="Slide Number Placeholder 5"/>
          <p:cNvSpPr>
            <a:spLocks noGrp="1"/>
          </p:cNvSpPr>
          <p:nvPr>
            <p:ph type="sldNum" sz="quarter" idx="10"/>
          </p:nvPr>
        </p:nvSpPr>
        <p:spPr/>
        <p:txBody>
          <a:bodyPr/>
          <a:lstStyle/>
          <a:p>
            <a:fld id="{CB94A5B6-A587-BD47-8B1E-DC3DA0554FCF}" type="slidenum">
              <a:rPr lang="en-US" smtClean="0"/>
              <a:pPr/>
              <a:t>25</a:t>
            </a:fld>
            <a:endParaRPr lang="en-US" dirty="0"/>
          </a:p>
        </p:txBody>
      </p:sp>
      <p:sp>
        <p:nvSpPr>
          <p:cNvPr id="5" name="Footer Placeholder 4"/>
          <p:cNvSpPr>
            <a:spLocks noGrp="1"/>
          </p:cNvSpPr>
          <p:nvPr>
            <p:ph type="ftr" sz="quarter" idx="12"/>
          </p:nvPr>
        </p:nvSpPr>
        <p:spPr/>
        <p:txBody>
          <a:bodyPr/>
          <a:lstStyle/>
          <a:p>
            <a:r>
              <a:rPr lang="en-US" dirty="0"/>
              <a:t>Center For Talent Reporting                                  www.centerfortalentreporting.org</a:t>
            </a:r>
          </a:p>
        </p:txBody>
      </p:sp>
      <p:sp>
        <p:nvSpPr>
          <p:cNvPr id="3" name="Content Placeholder 2"/>
          <p:cNvSpPr>
            <a:spLocks noGrp="1"/>
          </p:cNvSpPr>
          <p:nvPr>
            <p:ph idx="1"/>
          </p:nvPr>
        </p:nvSpPr>
        <p:spPr/>
        <p:txBody>
          <a:bodyPr>
            <a:normAutofit/>
          </a:bodyPr>
          <a:lstStyle/>
          <a:p>
            <a:r>
              <a:rPr lang="en-US" sz="2000" dirty="0"/>
              <a:t>What is it? The </a:t>
            </a:r>
            <a:r>
              <a:rPr lang="en-US" sz="2000" dirty="0">
                <a:solidFill>
                  <a:schemeClr val="tx2"/>
                </a:solidFill>
              </a:rPr>
              <a:t>single source of truth </a:t>
            </a:r>
            <a:r>
              <a:rPr lang="en-US" sz="2000" dirty="0"/>
              <a:t>of your measures</a:t>
            </a:r>
          </a:p>
          <a:p>
            <a:pPr lvl="1"/>
            <a:r>
              <a:rPr lang="en-US" sz="1800" dirty="0"/>
              <a:t>Based on TDRp measures library and consistent with  standard industry definitions </a:t>
            </a:r>
          </a:p>
          <a:p>
            <a:pPr lvl="1"/>
            <a:r>
              <a:rPr lang="en-US" sz="1800" dirty="0"/>
              <a:t>Can contain other measures relevant to your industry or company (particularly with respect to outcome measures)</a:t>
            </a:r>
          </a:p>
          <a:p>
            <a:r>
              <a:rPr lang="en-US" sz="2000" dirty="0"/>
              <a:t>Why is it important?</a:t>
            </a:r>
          </a:p>
          <a:p>
            <a:pPr lvl="1"/>
            <a:r>
              <a:rPr lang="en-US" sz="1800" dirty="0"/>
              <a:t>Ensures a common language</a:t>
            </a:r>
          </a:p>
          <a:p>
            <a:pPr lvl="1"/>
            <a:r>
              <a:rPr lang="en-US" sz="1800" dirty="0"/>
              <a:t>Creates accountability</a:t>
            </a:r>
          </a:p>
          <a:p>
            <a:pPr lvl="1"/>
            <a:r>
              <a:rPr lang="en-US" sz="1800" dirty="0"/>
              <a:t>Builds maturity </a:t>
            </a:r>
          </a:p>
          <a:p>
            <a:pPr lvl="1"/>
            <a:endParaRPr lang="en-US" sz="1800" dirty="0"/>
          </a:p>
          <a:p>
            <a:pPr lvl="1"/>
            <a:endParaRPr lang="en-US" sz="1800" dirty="0"/>
          </a:p>
          <a:p>
            <a:pPr lvl="1"/>
            <a:endParaRPr lang="en-US" sz="1800" dirty="0"/>
          </a:p>
        </p:txBody>
      </p:sp>
      <p:sp>
        <p:nvSpPr>
          <p:cNvPr id="7" name="Content Placeholder 6"/>
          <p:cNvSpPr>
            <a:spLocks noGrp="1"/>
          </p:cNvSpPr>
          <p:nvPr>
            <p:ph idx="13"/>
          </p:nvPr>
        </p:nvSpPr>
        <p:spPr/>
        <p:txBody>
          <a:bodyPr>
            <a:normAutofit lnSpcReduction="10000"/>
          </a:bodyPr>
          <a:lstStyle/>
          <a:p>
            <a:r>
              <a:rPr lang="en-US" sz="1800" dirty="0"/>
              <a:t>What’s in it?</a:t>
            </a:r>
          </a:p>
          <a:p>
            <a:pPr lvl="1"/>
            <a:r>
              <a:rPr lang="en-US" sz="1600" dirty="0"/>
              <a:t>The measure, type and definition</a:t>
            </a:r>
          </a:p>
          <a:p>
            <a:pPr lvl="1"/>
            <a:r>
              <a:rPr lang="en-US" sz="1600" dirty="0"/>
              <a:t>Inform, evaluate, monitor or manage</a:t>
            </a:r>
          </a:p>
          <a:p>
            <a:pPr lvl="1"/>
            <a:r>
              <a:rPr lang="en-US" sz="1600" dirty="0"/>
              <a:t>Criticality of the measure</a:t>
            </a:r>
          </a:p>
          <a:p>
            <a:pPr lvl="1"/>
            <a:r>
              <a:rPr lang="en-US" sz="1600" dirty="0"/>
              <a:t>Frequency of data collection &amp; availability (e.g. monthly, quarterly)</a:t>
            </a:r>
          </a:p>
          <a:p>
            <a:pPr lvl="1"/>
            <a:r>
              <a:rPr lang="en-US" sz="1600" dirty="0"/>
              <a:t>Source of data (system captured, manual) and data owner (organization or individual)</a:t>
            </a:r>
          </a:p>
          <a:p>
            <a:pPr lvl="1"/>
            <a:r>
              <a:rPr lang="en-US" sz="1600" dirty="0"/>
              <a:t>Ease of accessing the data (availability, security)</a:t>
            </a:r>
          </a:p>
          <a:p>
            <a:pPr lvl="1"/>
            <a:r>
              <a:rPr lang="en-US" sz="1600" dirty="0"/>
              <a:t>Quality of the data</a:t>
            </a:r>
          </a:p>
          <a:p>
            <a:r>
              <a:rPr lang="en-US" sz="1800" dirty="0"/>
              <a:t>Who owns it? A standards body that maintains, updates and publishes the library</a:t>
            </a:r>
          </a:p>
          <a:p>
            <a:pPr lvl="1"/>
            <a:endParaRPr lang="en-US" sz="1600" dirty="0"/>
          </a:p>
          <a:p>
            <a:pPr lvl="1"/>
            <a:endParaRPr lang="en-US" sz="1600" dirty="0"/>
          </a:p>
        </p:txBody>
      </p:sp>
      <p:sp>
        <p:nvSpPr>
          <p:cNvPr id="4" name="Date Placeholder 3"/>
          <p:cNvSpPr>
            <a:spLocks noGrp="1"/>
          </p:cNvSpPr>
          <p:nvPr>
            <p:ph type="dt" sz="half" idx="11"/>
          </p:nvPr>
        </p:nvSpPr>
        <p:spPr/>
        <p:txBody>
          <a:bodyPr/>
          <a:lstStyle/>
          <a:p>
            <a:fld id="{092CDD44-4C72-4E2B-B4B7-14F2B171F2CE}" type="datetime5">
              <a:rPr lang="en-US" smtClean="0"/>
              <a:t>18-Sep-23</a:t>
            </a:fld>
            <a:endParaRPr lang="en-US" dirty="0"/>
          </a:p>
        </p:txBody>
      </p:sp>
      <p:grpSp>
        <p:nvGrpSpPr>
          <p:cNvPr id="8" name="Group 7"/>
          <p:cNvGrpSpPr/>
          <p:nvPr/>
        </p:nvGrpSpPr>
        <p:grpSpPr>
          <a:xfrm>
            <a:off x="7391400" y="334948"/>
            <a:ext cx="448202" cy="457240"/>
            <a:chOff x="1986598" y="1051560"/>
            <a:chExt cx="548640" cy="548640"/>
          </a:xfrm>
        </p:grpSpPr>
        <p:sp>
          <p:nvSpPr>
            <p:cNvPr id="9" name="Oval 8"/>
            <p:cNvSpPr>
              <a:spLocks noChangeAspect="1"/>
            </p:cNvSpPr>
            <p:nvPr/>
          </p:nvSpPr>
          <p:spPr>
            <a:xfrm>
              <a:off x="1986598" y="1051560"/>
              <a:ext cx="548640" cy="548640"/>
            </a:xfrm>
            <a:prstGeom prst="ellipse">
              <a:avLst/>
            </a:prstGeom>
            <a:gradFill flip="none" rotWithShape="1">
              <a:gsLst>
                <a:gs pos="0">
                  <a:schemeClr val="bg1">
                    <a:lumMod val="65000"/>
                  </a:schemeClr>
                </a:gs>
                <a:gs pos="53000">
                  <a:schemeClr val="bg2">
                    <a:lumMod val="60000"/>
                    <a:lumOff val="40000"/>
                  </a:schemeClr>
                </a:gs>
                <a:gs pos="100000">
                  <a:schemeClr val="bg1">
                    <a:lumMod val="6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318" y="1097280"/>
              <a:ext cx="457200" cy="457200"/>
            </a:xfrm>
            <a:prstGeom prst="rect">
              <a:avLst/>
            </a:prstGeom>
          </p:spPr>
        </p:pic>
      </p:grpSp>
    </p:spTree>
    <p:extLst>
      <p:ext uri="{BB962C8B-B14F-4D97-AF65-F5344CB8AC3E}">
        <p14:creationId xmlns:p14="http://schemas.microsoft.com/office/powerpoint/2010/main" val="155137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Measures Library</a:t>
            </a:r>
          </a:p>
        </p:txBody>
      </p:sp>
      <p:sp>
        <p:nvSpPr>
          <p:cNvPr id="3" name="Slide Number Placeholder 2"/>
          <p:cNvSpPr>
            <a:spLocks noGrp="1"/>
          </p:cNvSpPr>
          <p:nvPr>
            <p:ph type="sldNum" sz="quarter" idx="10"/>
          </p:nvPr>
        </p:nvSpPr>
        <p:spPr/>
        <p:txBody>
          <a:bodyPr/>
          <a:lstStyle/>
          <a:p>
            <a:fld id="{A9839A26-2E62-4332-8381-306FE67E17B4}" type="slidenum">
              <a:rPr lang="en-US" smtClean="0"/>
              <a:pPr/>
              <a:t>26</a:t>
            </a:fld>
            <a:endParaRPr lang="en-US" dirty="0"/>
          </a:p>
        </p:txBody>
      </p:sp>
      <p:sp>
        <p:nvSpPr>
          <p:cNvPr id="5" name="Footer Placeholder 4"/>
          <p:cNvSpPr>
            <a:spLocks noGrp="1"/>
          </p:cNvSpPr>
          <p:nvPr>
            <p:ph type="ftr" sz="quarter" idx="12"/>
          </p:nvPr>
        </p:nvSpPr>
        <p:spPr/>
        <p:txBody>
          <a:bodyPr/>
          <a:lstStyle/>
          <a:p>
            <a:r>
              <a:rPr lang="en-US" dirty="0"/>
              <a:t>Center For Talent Reporting                                  www.centerfortalentreporting.org</a:t>
            </a:r>
          </a:p>
        </p:txBody>
      </p:sp>
      <p:sp>
        <p:nvSpPr>
          <p:cNvPr id="6" name="Content Placeholder 5"/>
          <p:cNvSpPr>
            <a:spLocks noGrp="1"/>
          </p:cNvSpPr>
          <p:nvPr>
            <p:ph idx="1"/>
          </p:nvPr>
        </p:nvSpPr>
        <p:spPr>
          <a:xfrm>
            <a:off x="498475" y="1755647"/>
            <a:ext cx="6272876" cy="4416552"/>
          </a:xfrm>
        </p:spPr>
        <p:txBody>
          <a:bodyPr>
            <a:normAutofit/>
          </a:bodyPr>
          <a:lstStyle/>
          <a:p>
            <a:r>
              <a:rPr lang="en-US" dirty="0"/>
              <a:t>Start with your measures list</a:t>
            </a:r>
          </a:p>
          <a:p>
            <a:pPr lvl="1"/>
            <a:r>
              <a:rPr lang="en-US" dirty="0"/>
              <a:t>Populate the measures library with your measures</a:t>
            </a:r>
          </a:p>
          <a:p>
            <a:pPr lvl="1"/>
            <a:r>
              <a:rPr lang="en-US" dirty="0"/>
              <a:t>Where possible, use the TDRp definitions</a:t>
            </a:r>
          </a:p>
          <a:p>
            <a:pPr lvl="1"/>
            <a:r>
              <a:rPr lang="en-US" dirty="0"/>
              <a:t>Add information relevant to your organization</a:t>
            </a:r>
          </a:p>
          <a:p>
            <a:r>
              <a:rPr lang="en-US" dirty="0"/>
              <a:t>Rationalize your library against standards and industry best practices</a:t>
            </a:r>
          </a:p>
          <a:p>
            <a:pPr lvl="1"/>
            <a:r>
              <a:rPr lang="en-US" dirty="0"/>
              <a:t>Determine if your suite of measures fully address the needs of the business and L&amp;D</a:t>
            </a:r>
          </a:p>
          <a:p>
            <a:pPr lvl="1"/>
            <a:r>
              <a:rPr lang="en-US" dirty="0"/>
              <a:t>Consider industry or functional best practices that may require specific measures</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149" y="4038600"/>
            <a:ext cx="1699363" cy="1822175"/>
          </a:xfrm>
          <a:prstGeom prst="rect">
            <a:avLst/>
          </a:prstGeom>
        </p:spPr>
      </p:pic>
      <p:sp>
        <p:nvSpPr>
          <p:cNvPr id="4" name="Date Placeholder 3"/>
          <p:cNvSpPr>
            <a:spLocks noGrp="1"/>
          </p:cNvSpPr>
          <p:nvPr>
            <p:ph type="dt" sz="half" idx="11"/>
          </p:nvPr>
        </p:nvSpPr>
        <p:spPr/>
        <p:txBody>
          <a:bodyPr/>
          <a:lstStyle/>
          <a:p>
            <a:fld id="{C3AD61C8-F30D-4649-B015-427EDDCC3E64}" type="datetime5">
              <a:rPr lang="en-US" smtClean="0"/>
              <a:t>18-Sep-23</a:t>
            </a:fld>
            <a:endParaRPr lang="en-US" dirty="0"/>
          </a:p>
        </p:txBody>
      </p:sp>
    </p:spTree>
    <p:extLst>
      <p:ext uri="{BB962C8B-B14F-4D97-AF65-F5344CB8AC3E}">
        <p14:creationId xmlns:p14="http://schemas.microsoft.com/office/powerpoint/2010/main" val="156205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Starter Measures Library</a:t>
            </a:r>
          </a:p>
        </p:txBody>
      </p:sp>
      <p:graphicFrame>
        <p:nvGraphicFramePr>
          <p:cNvPr id="7" name="Content Placeholder 6"/>
          <p:cNvGraphicFramePr>
            <a:graphicFrameLocks noGrp="1"/>
          </p:cNvGraphicFramePr>
          <p:nvPr>
            <p:ph idx="1"/>
          </p:nvPr>
        </p:nvGraphicFramePr>
        <p:xfrm>
          <a:off x="430141" y="1066800"/>
          <a:ext cx="6477000" cy="515620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20000"/>
                    </a:ext>
                  </a:extLst>
                </a:gridCol>
                <a:gridCol w="4533900">
                  <a:extLst>
                    <a:ext uri="{9D8B030D-6E8A-4147-A177-3AD203B41FA5}">
                      <a16:colId xmlns:a16="http://schemas.microsoft.com/office/drawing/2014/main" val="20001"/>
                    </a:ext>
                  </a:extLst>
                </a:gridCol>
              </a:tblGrid>
              <a:tr h="304800">
                <a:tc>
                  <a:txBody>
                    <a:bodyPr/>
                    <a:lstStyle/>
                    <a:p>
                      <a:r>
                        <a:rPr lang="en-US" sz="1600" dirty="0"/>
                        <a:t>Columns Name</a:t>
                      </a:r>
                    </a:p>
                  </a:txBody>
                  <a:tcPr/>
                </a:tc>
                <a:tc>
                  <a:txBody>
                    <a:bodyPr/>
                    <a:lstStyle/>
                    <a:p>
                      <a:r>
                        <a:rPr lang="en-US" sz="1600" dirty="0"/>
                        <a:t>Source/explanation</a:t>
                      </a:r>
                    </a:p>
                  </a:txBody>
                  <a:tcPr/>
                </a:tc>
                <a:extLst>
                  <a:ext uri="{0D108BD9-81ED-4DB2-BD59-A6C34878D82A}">
                    <a16:rowId xmlns:a16="http://schemas.microsoft.com/office/drawing/2014/main" val="10000"/>
                  </a:ext>
                </a:extLst>
              </a:tr>
              <a:tr h="370840">
                <a:tc>
                  <a:txBody>
                    <a:bodyPr/>
                    <a:lstStyle/>
                    <a:p>
                      <a:pPr algn="l" fontAlgn="b"/>
                      <a:r>
                        <a:rPr lang="en-US" sz="1400" u="none" strike="noStrike" dirty="0">
                          <a:effectLst/>
                        </a:rPr>
                        <a:t>HC Process</a:t>
                      </a:r>
                      <a:endParaRPr lang="en-US" sz="1400" b="1"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dirty="0"/>
                        <a:t>The process name in your organization</a:t>
                      </a:r>
                    </a:p>
                  </a:txBody>
                  <a:tcPr anchor="b">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l" fontAlgn="b"/>
                      <a:r>
                        <a:rPr lang="en-US" sz="1400" u="none" strike="noStrike" dirty="0">
                          <a:effectLst/>
                        </a:rPr>
                        <a:t>TDRp category </a:t>
                      </a:r>
                      <a:endParaRPr lang="en-US" sz="1400" b="1"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dirty="0"/>
                        <a:t>For</a:t>
                      </a:r>
                      <a:r>
                        <a:rPr lang="en-US" sz="1400" baseline="0" dirty="0"/>
                        <a:t> reference with the TDRp categories (E, E, O)</a:t>
                      </a:r>
                      <a:endParaRPr lang="en-US" sz="1400" dirty="0"/>
                    </a:p>
                  </a:txBody>
                  <a:tcPr anchor="b">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algn="l" fontAlgn="b"/>
                      <a:r>
                        <a:rPr lang="en-US" sz="1400" u="none" strike="noStrike" dirty="0">
                          <a:effectLst/>
                        </a:rPr>
                        <a:t>Sub-category</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r>
                        <a:rPr lang="en-US" sz="1400" dirty="0"/>
                        <a:t>Use</a:t>
                      </a:r>
                      <a:r>
                        <a:rPr lang="en-US" sz="1400" baseline="0" dirty="0"/>
                        <a:t> the TDRp sub-category if possible</a:t>
                      </a:r>
                      <a:endParaRPr lang="en-US" sz="1400" dirty="0"/>
                    </a:p>
                  </a:txBody>
                  <a:tcPr anchor="b"/>
                </a:tc>
                <a:extLst>
                  <a:ext uri="{0D108BD9-81ED-4DB2-BD59-A6C34878D82A}">
                    <a16:rowId xmlns:a16="http://schemas.microsoft.com/office/drawing/2014/main" val="10003"/>
                  </a:ext>
                </a:extLst>
              </a:tr>
              <a:tr h="370840">
                <a:tc>
                  <a:txBody>
                    <a:bodyPr/>
                    <a:lstStyle/>
                    <a:p>
                      <a:pPr algn="l" fontAlgn="b"/>
                      <a:r>
                        <a:rPr lang="en-US" sz="1400" u="none" strike="noStrike" dirty="0">
                          <a:effectLst/>
                        </a:rPr>
                        <a:t>Measure name</a:t>
                      </a:r>
                      <a:endParaRPr lang="en-US" sz="1400" b="1"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baseline="0" dirty="0"/>
                        <a:t>Use the TDRp name if possible </a:t>
                      </a:r>
                      <a:endParaRPr lang="en-US" sz="1400" dirty="0"/>
                    </a:p>
                  </a:txBody>
                  <a:tcPr anchor="b">
                    <a:solidFill>
                      <a:schemeClr val="accent2">
                        <a:lumMod val="40000"/>
                        <a:lumOff val="60000"/>
                      </a:schemeClr>
                    </a:solidFill>
                  </a:tcPr>
                </a:tc>
                <a:extLst>
                  <a:ext uri="{0D108BD9-81ED-4DB2-BD59-A6C34878D82A}">
                    <a16:rowId xmlns:a16="http://schemas.microsoft.com/office/drawing/2014/main" val="10004"/>
                  </a:ext>
                </a:extLst>
              </a:tr>
              <a:tr h="370840">
                <a:tc>
                  <a:txBody>
                    <a:bodyPr/>
                    <a:lstStyle/>
                    <a:p>
                      <a:pPr algn="l" fontAlgn="b"/>
                      <a:r>
                        <a:rPr lang="en-US" sz="1400" u="none" strike="noStrike" dirty="0">
                          <a:effectLst/>
                        </a:rPr>
                        <a:t>Manage vs monitor</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dirty="0"/>
                        <a:t>Flag</a:t>
                      </a:r>
                      <a:r>
                        <a:rPr lang="en-US" sz="1400" baseline="0" dirty="0"/>
                        <a:t> measures that you will actively manage vs monitor</a:t>
                      </a:r>
                      <a:endParaRPr lang="en-US" sz="1400" dirty="0"/>
                    </a:p>
                  </a:txBody>
                  <a:tcPr anchor="b">
                    <a:solidFill>
                      <a:schemeClr val="accent2">
                        <a:lumMod val="40000"/>
                        <a:lumOff val="60000"/>
                      </a:schemeClr>
                    </a:solidFill>
                  </a:tcPr>
                </a:tc>
                <a:extLst>
                  <a:ext uri="{0D108BD9-81ED-4DB2-BD59-A6C34878D82A}">
                    <a16:rowId xmlns:a16="http://schemas.microsoft.com/office/drawing/2014/main" val="10005"/>
                  </a:ext>
                </a:extLst>
              </a:tr>
              <a:tr h="370840">
                <a:tc>
                  <a:txBody>
                    <a:bodyPr/>
                    <a:lstStyle/>
                    <a:p>
                      <a:pPr algn="l" fontAlgn="b"/>
                      <a:r>
                        <a:rPr lang="en-US" sz="1400" u="none" strike="noStrike" dirty="0">
                          <a:effectLst/>
                        </a:rPr>
                        <a:t>Definition</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r>
                        <a:rPr lang="en-US" sz="1400" dirty="0"/>
                        <a:t>Use the TDRp name if possible</a:t>
                      </a:r>
                    </a:p>
                  </a:txBody>
                  <a:tcPr anchor="b"/>
                </a:tc>
                <a:extLst>
                  <a:ext uri="{0D108BD9-81ED-4DB2-BD59-A6C34878D82A}">
                    <a16:rowId xmlns:a16="http://schemas.microsoft.com/office/drawing/2014/main" val="10006"/>
                  </a:ext>
                </a:extLst>
              </a:tr>
              <a:tr h="370840">
                <a:tc>
                  <a:txBody>
                    <a:bodyPr/>
                    <a:lstStyle/>
                    <a:p>
                      <a:pPr algn="l" fontAlgn="b"/>
                      <a:r>
                        <a:rPr lang="en-US" sz="1400" u="none" strike="noStrike" dirty="0">
                          <a:effectLst/>
                        </a:rPr>
                        <a:t>Computation</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r>
                        <a:rPr lang="en-US" sz="1400" dirty="0"/>
                        <a:t>Use the TDRp formula</a:t>
                      </a:r>
                      <a:r>
                        <a:rPr lang="en-US" sz="1400" baseline="0" dirty="0"/>
                        <a:t> if possible. If not, note it here</a:t>
                      </a:r>
                      <a:endParaRPr lang="en-US" sz="1400" dirty="0"/>
                    </a:p>
                  </a:txBody>
                  <a:tcPr anchor="b"/>
                </a:tc>
                <a:extLst>
                  <a:ext uri="{0D108BD9-81ED-4DB2-BD59-A6C34878D82A}">
                    <a16:rowId xmlns:a16="http://schemas.microsoft.com/office/drawing/2014/main" val="10007"/>
                  </a:ext>
                </a:extLst>
              </a:tr>
              <a:tr h="370840">
                <a:tc>
                  <a:txBody>
                    <a:bodyPr/>
                    <a:lstStyle/>
                    <a:p>
                      <a:pPr algn="l" fontAlgn="b"/>
                      <a:r>
                        <a:rPr lang="en-US" sz="1400" u="none" strike="noStrike" dirty="0">
                          <a:effectLst/>
                        </a:rPr>
                        <a:t>Reported today?</a:t>
                      </a:r>
                      <a:endParaRPr lang="en-US" sz="1400" b="1"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dirty="0"/>
                        <a:t>Yes or No</a:t>
                      </a:r>
                      <a:r>
                        <a:rPr lang="en-US" sz="1400" baseline="0" dirty="0"/>
                        <a:t> </a:t>
                      </a:r>
                      <a:endParaRPr lang="en-US" sz="1400" dirty="0"/>
                    </a:p>
                  </a:txBody>
                  <a:tcPr anchor="b">
                    <a:solidFill>
                      <a:schemeClr val="accent2">
                        <a:lumMod val="40000"/>
                        <a:lumOff val="60000"/>
                      </a:schemeClr>
                    </a:solidFill>
                  </a:tcPr>
                </a:tc>
                <a:extLst>
                  <a:ext uri="{0D108BD9-81ED-4DB2-BD59-A6C34878D82A}">
                    <a16:rowId xmlns:a16="http://schemas.microsoft.com/office/drawing/2014/main" val="10008"/>
                  </a:ext>
                </a:extLst>
              </a:tr>
              <a:tr h="370840">
                <a:tc>
                  <a:txBody>
                    <a:bodyPr/>
                    <a:lstStyle/>
                    <a:p>
                      <a:pPr algn="l" fontAlgn="b"/>
                      <a:r>
                        <a:rPr lang="en-US" sz="1400" u="none" strike="noStrike" dirty="0">
                          <a:effectLst/>
                        </a:rPr>
                        <a:t>Data Source </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r>
                        <a:rPr lang="en-US" sz="1400" dirty="0"/>
                        <a:t>System or person that generates</a:t>
                      </a:r>
                      <a:r>
                        <a:rPr lang="en-US" sz="1400" baseline="0" dirty="0"/>
                        <a:t> this data</a:t>
                      </a:r>
                      <a:endParaRPr lang="en-US" sz="1400" dirty="0"/>
                    </a:p>
                  </a:txBody>
                  <a:tcPr anchor="b"/>
                </a:tc>
                <a:extLst>
                  <a:ext uri="{0D108BD9-81ED-4DB2-BD59-A6C34878D82A}">
                    <a16:rowId xmlns:a16="http://schemas.microsoft.com/office/drawing/2014/main" val="10009"/>
                  </a:ext>
                </a:extLst>
              </a:tr>
              <a:tr h="370840">
                <a:tc>
                  <a:txBody>
                    <a:bodyPr/>
                    <a:lstStyle/>
                    <a:p>
                      <a:pPr algn="l" fontAlgn="b"/>
                      <a:r>
                        <a:rPr lang="en-US" sz="1400" u="none" strike="noStrike" dirty="0">
                          <a:effectLst/>
                        </a:rPr>
                        <a:t>Criticality of measure</a:t>
                      </a:r>
                      <a:endParaRPr lang="en-US" sz="1400" b="1"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r>
                        <a:rPr lang="en-US" sz="1400" dirty="0"/>
                        <a:t>Importance</a:t>
                      </a:r>
                      <a:r>
                        <a:rPr lang="en-US" sz="1400" baseline="0" dirty="0"/>
                        <a:t> of </a:t>
                      </a:r>
                      <a:r>
                        <a:rPr lang="en-US" sz="1400" dirty="0"/>
                        <a:t>this</a:t>
                      </a:r>
                      <a:r>
                        <a:rPr lang="en-US" sz="1400" baseline="0" dirty="0"/>
                        <a:t> measure to senior leaders</a:t>
                      </a:r>
                      <a:endParaRPr lang="en-US" sz="1400" dirty="0"/>
                    </a:p>
                  </a:txBody>
                  <a:tcPr anchor="b">
                    <a:solidFill>
                      <a:schemeClr val="accent2">
                        <a:lumMod val="40000"/>
                        <a:lumOff val="60000"/>
                      </a:schemeClr>
                    </a:solidFill>
                  </a:tcPr>
                </a:tc>
                <a:extLst>
                  <a:ext uri="{0D108BD9-81ED-4DB2-BD59-A6C34878D82A}">
                    <a16:rowId xmlns:a16="http://schemas.microsoft.com/office/drawing/2014/main" val="10010"/>
                  </a:ext>
                </a:extLst>
              </a:tr>
              <a:tr h="370840">
                <a:tc>
                  <a:txBody>
                    <a:bodyPr/>
                    <a:lstStyle/>
                    <a:p>
                      <a:pPr algn="l" fontAlgn="b"/>
                      <a:r>
                        <a:rPr lang="en-US" sz="1400" u="none" strike="noStrike" dirty="0">
                          <a:effectLst/>
                        </a:rPr>
                        <a:t>How Gathered</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Manually,</a:t>
                      </a:r>
                      <a:r>
                        <a:rPr lang="en-US" sz="1400" u="none" strike="noStrike" baseline="0" dirty="0">
                          <a:effectLst/>
                        </a:rPr>
                        <a:t> </a:t>
                      </a:r>
                      <a:r>
                        <a:rPr lang="en-US" sz="1400" u="none" strike="noStrike" dirty="0">
                          <a:effectLst/>
                        </a:rPr>
                        <a:t>via a survey or an automated</a:t>
                      </a:r>
                      <a:r>
                        <a:rPr lang="en-US" sz="1400" u="none" strike="noStrike" baseline="0" dirty="0">
                          <a:effectLst/>
                        </a:rPr>
                        <a:t> system</a:t>
                      </a:r>
                      <a:endParaRPr lang="en-US" sz="1400" dirty="0"/>
                    </a:p>
                  </a:txBody>
                  <a:tcPr anchor="b"/>
                </a:tc>
                <a:extLst>
                  <a:ext uri="{0D108BD9-81ED-4DB2-BD59-A6C34878D82A}">
                    <a16:rowId xmlns:a16="http://schemas.microsoft.com/office/drawing/2014/main" val="10011"/>
                  </a:ext>
                </a:extLst>
              </a:tr>
              <a:tr h="370840">
                <a:tc>
                  <a:txBody>
                    <a:bodyPr/>
                    <a:lstStyle/>
                    <a:p>
                      <a:pPr algn="l" fontAlgn="b"/>
                      <a:r>
                        <a:rPr lang="en-US" sz="1400" u="none" strike="noStrike" dirty="0">
                          <a:effectLst/>
                        </a:rPr>
                        <a:t>Ease of Collection</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Easy, feasible, difficult</a:t>
                      </a:r>
                      <a:endParaRPr lang="en-US" sz="1400" dirty="0"/>
                    </a:p>
                  </a:txBody>
                  <a:tcPr anchor="b"/>
                </a:tc>
                <a:extLst>
                  <a:ext uri="{0D108BD9-81ED-4DB2-BD59-A6C34878D82A}">
                    <a16:rowId xmlns:a16="http://schemas.microsoft.com/office/drawing/2014/main" val="10012"/>
                  </a:ext>
                </a:extLst>
              </a:tr>
              <a:tr h="370840">
                <a:tc>
                  <a:txBody>
                    <a:bodyPr/>
                    <a:lstStyle/>
                    <a:p>
                      <a:pPr algn="l" fontAlgn="b"/>
                      <a:r>
                        <a:rPr lang="en-US" sz="1400" u="none" strike="noStrike" dirty="0">
                          <a:effectLst/>
                        </a:rPr>
                        <a:t>Comments/ other</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r>
                        <a:rPr lang="en-US" sz="1400" dirty="0"/>
                        <a:t>Add other columns as necessary</a:t>
                      </a:r>
                    </a:p>
                  </a:txBody>
                  <a:tcPr anchor="b"/>
                </a:tc>
                <a:extLst>
                  <a:ext uri="{0D108BD9-81ED-4DB2-BD59-A6C34878D82A}">
                    <a16:rowId xmlns:a16="http://schemas.microsoft.com/office/drawing/2014/main" val="10013"/>
                  </a:ext>
                </a:extLst>
              </a:tr>
            </a:tbl>
          </a:graphicData>
        </a:graphic>
      </p:graphicFrame>
      <p:sp>
        <p:nvSpPr>
          <p:cNvPr id="3" name="Date Placeholder 2"/>
          <p:cNvSpPr>
            <a:spLocks noGrp="1"/>
          </p:cNvSpPr>
          <p:nvPr>
            <p:ph type="dt" sz="half" idx="10"/>
          </p:nvPr>
        </p:nvSpPr>
        <p:spPr/>
        <p:txBody>
          <a:bodyPr/>
          <a:lstStyle/>
          <a:p>
            <a:fld id="{80B4D8D5-BCE8-42C7-A350-E20B7367859D}" type="datetime5">
              <a:rPr lang="en-US" smtClean="0"/>
              <a:t>18-Sep-23</a:t>
            </a:fld>
            <a:endParaRPr lang="en-US" dirty="0"/>
          </a:p>
        </p:txBody>
      </p:sp>
      <p:sp>
        <p:nvSpPr>
          <p:cNvPr id="5" name="Footer Placeholder 4"/>
          <p:cNvSpPr>
            <a:spLocks noGrp="1"/>
          </p:cNvSpPr>
          <p:nvPr>
            <p:ph type="ftr" sz="quarter" idx="11"/>
          </p:nvPr>
        </p:nvSpPr>
        <p:spPr/>
        <p:txBody>
          <a:bodyPr/>
          <a:lstStyle/>
          <a:p>
            <a:r>
              <a:rPr lang="en-US" dirty="0"/>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pPr/>
              <a:t>27</a:t>
            </a:fld>
            <a:endParaRPr lang="en-US" dirty="0"/>
          </a:p>
        </p:txBody>
      </p:sp>
      <p:sp>
        <p:nvSpPr>
          <p:cNvPr id="13" name="TextBox 12"/>
          <p:cNvSpPr txBox="1"/>
          <p:nvPr/>
        </p:nvSpPr>
        <p:spPr>
          <a:xfrm>
            <a:off x="6907141" y="1666935"/>
            <a:ext cx="2185931" cy="4278094"/>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600" dirty="0"/>
              <a:t>Earlier you developed lists for effectiveness and efficiency measures</a:t>
            </a:r>
          </a:p>
          <a:p>
            <a:pPr marL="285750" indent="-285750">
              <a:buClr>
                <a:schemeClr val="tx2"/>
              </a:buClr>
              <a:buFont typeface="Arial" panose="020B0604020202020204" pitchFamily="34" charset="0"/>
              <a:buChar char="•"/>
            </a:pPr>
            <a:r>
              <a:rPr lang="en-US" sz="1600" dirty="0"/>
              <a:t>Your next steps is to gain agreement on the definitions (where possible, use the TDRp measures library as your starting point)</a:t>
            </a:r>
          </a:p>
          <a:p>
            <a:pPr marL="285750" indent="-285750">
              <a:buClr>
                <a:schemeClr val="tx2"/>
              </a:buClr>
              <a:buFont typeface="Arial" panose="020B0604020202020204" pitchFamily="34" charset="0"/>
              <a:buChar char="•"/>
            </a:pPr>
            <a:r>
              <a:rPr lang="en-US" sz="1600" dirty="0"/>
              <a:t>Customize the library to make it useful</a:t>
            </a:r>
          </a:p>
          <a:p>
            <a:pPr marL="285750" indent="-285750">
              <a:buClr>
                <a:schemeClr val="tx2"/>
              </a:buClr>
              <a:buFont typeface="Arial" panose="020B0604020202020204" pitchFamily="34" charset="0"/>
              <a:buChar char="•"/>
            </a:pPr>
            <a:endParaRPr lang="en-US" sz="1600" dirty="0"/>
          </a:p>
        </p:txBody>
      </p:sp>
    </p:spTree>
    <p:extLst>
      <p:ext uri="{BB962C8B-B14F-4D97-AF65-F5344CB8AC3E}">
        <p14:creationId xmlns:p14="http://schemas.microsoft.com/office/powerpoint/2010/main" val="353005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4F04C2-B499-4DB4-B605-E0DCB1753E53}"/>
              </a:ext>
            </a:extLst>
          </p:cNvPr>
          <p:cNvSpPr>
            <a:spLocks noGrp="1"/>
          </p:cNvSpPr>
          <p:nvPr>
            <p:ph type="title"/>
          </p:nvPr>
        </p:nvSpPr>
        <p:spPr/>
        <p:txBody>
          <a:bodyPr/>
          <a:lstStyle/>
          <a:p>
            <a:r>
              <a:rPr lang="en-US" dirty="0"/>
              <a:t>Creating a Reporting Strategy</a:t>
            </a:r>
          </a:p>
        </p:txBody>
      </p:sp>
      <p:sp>
        <p:nvSpPr>
          <p:cNvPr id="6" name="Slide Number Placeholder 5">
            <a:extLst>
              <a:ext uri="{FF2B5EF4-FFF2-40B4-BE49-F238E27FC236}">
                <a16:creationId xmlns:a16="http://schemas.microsoft.com/office/drawing/2014/main" id="{82BB7941-104A-4B2E-8757-98645426382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D0B60877-7B8E-4639-A9BD-F01D5B65711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8E878681-ED30-46F7-B396-9A019E1542E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257682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3A6BD7-A1BC-47B8-AFA8-D41DA3B86DCF}"/>
              </a:ext>
            </a:extLst>
          </p:cNvPr>
          <p:cNvSpPr>
            <a:spLocks noGrp="1"/>
          </p:cNvSpPr>
          <p:nvPr>
            <p:ph type="title"/>
          </p:nvPr>
        </p:nvSpPr>
        <p:spPr/>
        <p:txBody>
          <a:bodyPr/>
          <a:lstStyle/>
          <a:p>
            <a:r>
              <a:rPr lang="en-US" dirty="0"/>
              <a:t>Reporting Strategy</a:t>
            </a:r>
          </a:p>
        </p:txBody>
      </p:sp>
      <p:sp>
        <p:nvSpPr>
          <p:cNvPr id="12" name="Content Placeholder 11">
            <a:extLst>
              <a:ext uri="{FF2B5EF4-FFF2-40B4-BE49-F238E27FC236}">
                <a16:creationId xmlns:a16="http://schemas.microsoft.com/office/drawing/2014/main" id="{79984F3C-99B6-456F-BE11-DAA6BF063908}"/>
              </a:ext>
            </a:extLst>
          </p:cNvPr>
          <p:cNvSpPr>
            <a:spLocks noGrp="1"/>
          </p:cNvSpPr>
          <p:nvPr>
            <p:ph idx="1"/>
          </p:nvPr>
        </p:nvSpPr>
        <p:spPr/>
        <p:txBody>
          <a:bodyPr/>
          <a:lstStyle/>
          <a:p>
            <a:r>
              <a:rPr lang="en-US" dirty="0"/>
              <a:t>The final component in your measurement and reporting strategy is the reporting</a:t>
            </a:r>
          </a:p>
          <a:p>
            <a:r>
              <a:rPr lang="en-US" dirty="0"/>
              <a:t>The type of report should already have been identified from your discussion with the user:</a:t>
            </a:r>
          </a:p>
          <a:p>
            <a:pPr lvl="1"/>
            <a:r>
              <a:rPr lang="en-US" sz="1800" dirty="0"/>
              <a:t>Scorecard: Detailed data to inform or monitor</a:t>
            </a:r>
          </a:p>
          <a:p>
            <a:pPr lvl="1"/>
            <a:r>
              <a:rPr lang="en-US" sz="1800" dirty="0"/>
              <a:t>Dashboard: Summary data often with visuals to inform or monitor</a:t>
            </a:r>
          </a:p>
          <a:p>
            <a:pPr lvl="1"/>
            <a:r>
              <a:rPr lang="en-US" sz="1800" dirty="0"/>
              <a:t>Program evaluation report: Share results at end of pilot or program</a:t>
            </a:r>
          </a:p>
          <a:p>
            <a:pPr lvl="1"/>
            <a:r>
              <a:rPr lang="en-US" sz="1800" dirty="0"/>
              <a:t>Custom analysis report: Share results of research at conclusion</a:t>
            </a:r>
          </a:p>
          <a:p>
            <a:pPr lvl="1"/>
            <a:r>
              <a:rPr lang="en-US" sz="1800" dirty="0"/>
              <a:t>Management reports: Manage the measures to deliver planned results</a:t>
            </a:r>
          </a:p>
          <a:p>
            <a:pPr lvl="2"/>
            <a:r>
              <a:rPr lang="en-US" sz="1600" dirty="0"/>
              <a:t>Program report: Multiple reports with each focused on an individual program </a:t>
            </a:r>
          </a:p>
          <a:p>
            <a:pPr lvl="2"/>
            <a:r>
              <a:rPr lang="en-US" sz="1600" dirty="0"/>
              <a:t>Operations report: One report with aggregate data for the CLO</a:t>
            </a:r>
          </a:p>
          <a:p>
            <a:pPr lvl="2"/>
            <a:r>
              <a:rPr lang="en-US" sz="1600" dirty="0"/>
              <a:t>Summary report: One report with aggregate data for CLO, CEO, CFO</a:t>
            </a:r>
          </a:p>
        </p:txBody>
      </p:sp>
      <p:sp>
        <p:nvSpPr>
          <p:cNvPr id="4" name="Date Placeholder 3">
            <a:extLst>
              <a:ext uri="{FF2B5EF4-FFF2-40B4-BE49-F238E27FC236}">
                <a16:creationId xmlns:a16="http://schemas.microsoft.com/office/drawing/2014/main" id="{C68D61CC-52CB-4888-A8FE-6B9C31F8812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7BA95-2314-4362-917E-0E5BE9E7B386}"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2C4E1A5C-A56C-40DC-B442-CED34E110A2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a:extLst>
              <a:ext uri="{FF2B5EF4-FFF2-40B4-BE49-F238E27FC236}">
                <a16:creationId xmlns:a16="http://schemas.microsoft.com/office/drawing/2014/main" id="{5AB4ED69-6D19-4D39-A319-EC95F46631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1148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4"/>
          <p:cNvSpPr>
            <a:spLocks noGrp="1"/>
          </p:cNvSpPr>
          <p:nvPr>
            <p:ph type="title"/>
          </p:nvPr>
        </p:nvSpPr>
        <p:spPr/>
        <p:txBody>
          <a:bodyPr/>
          <a:lstStyle/>
          <a:p>
            <a:r>
              <a:rPr lang="en-US" dirty="0"/>
              <a:t>Your Facilitator</a:t>
            </a:r>
          </a:p>
        </p:txBody>
      </p:sp>
      <p:sp>
        <p:nvSpPr>
          <p:cNvPr id="5" name="Content Placeholder 4">
            <a:extLst>
              <a:ext uri="{FF2B5EF4-FFF2-40B4-BE49-F238E27FC236}">
                <a16:creationId xmlns:a16="http://schemas.microsoft.com/office/drawing/2014/main" id="{9DB62FC3-316B-4E22-BF26-B0AC1EA54892}"/>
              </a:ext>
            </a:extLst>
          </p:cNvPr>
          <p:cNvSpPr>
            <a:spLocks noGrp="1"/>
          </p:cNvSpPr>
          <p:nvPr>
            <p:ph idx="1"/>
          </p:nvPr>
        </p:nvSpPr>
        <p:spPr>
          <a:xfrm>
            <a:off x="476299" y="1371600"/>
            <a:ext cx="8439101" cy="4845766"/>
          </a:xfrm>
        </p:spPr>
        <p:txBody>
          <a:bodyPr/>
          <a:lstStyle/>
          <a:p>
            <a:r>
              <a:rPr lang="en-US" sz="1600" dirty="0"/>
              <a:t>Executive Director, Center for Talent Reporting</a:t>
            </a:r>
          </a:p>
          <a:p>
            <a:r>
              <a:rPr lang="en-US" sz="1600" dirty="0"/>
              <a:t>Founder and Former President, Caterpillar University</a:t>
            </a:r>
          </a:p>
          <a:p>
            <a:pPr lvl="1"/>
            <a:r>
              <a:rPr lang="en-US" sz="1200" dirty="0"/>
              <a:t>2005 1st Place in ATD BEST Awards</a:t>
            </a:r>
          </a:p>
          <a:p>
            <a:pPr lvl="1"/>
            <a:r>
              <a:rPr lang="en-US" sz="1200" dirty="0"/>
              <a:t>2006 CLO of the Year</a:t>
            </a:r>
          </a:p>
          <a:p>
            <a:r>
              <a:rPr lang="en-US" sz="1600" dirty="0"/>
              <a:t>Former Chief Economist, Caterpillar Inc.</a:t>
            </a:r>
          </a:p>
          <a:p>
            <a:pPr lvl="1"/>
            <a:r>
              <a:rPr lang="en-US" sz="1200" dirty="0"/>
              <a:t>Ph.D. in Economics, Masters in Business Administration</a:t>
            </a:r>
          </a:p>
          <a:p>
            <a:r>
              <a:rPr lang="en-US" sz="1600" dirty="0"/>
              <a:t>Author, </a:t>
            </a:r>
            <a:r>
              <a:rPr lang="en-US" sz="1600" i="1" dirty="0"/>
              <a:t>The Business of Learning </a:t>
            </a:r>
            <a:r>
              <a:rPr lang="en-US" sz="1600" dirty="0"/>
              <a:t>(second edition) and </a:t>
            </a:r>
            <a:r>
              <a:rPr lang="en-US" sz="1600" i="1" dirty="0"/>
              <a:t>Measurement Demystified </a:t>
            </a:r>
            <a:r>
              <a:rPr lang="en-US" sz="1600" dirty="0"/>
              <a:t>&amp;</a:t>
            </a:r>
            <a:r>
              <a:rPr lang="en-US" sz="1600" i="1" dirty="0"/>
              <a:t> Measurement Demystified Field Guide </a:t>
            </a:r>
            <a:r>
              <a:rPr lang="en-US" sz="1600" dirty="0"/>
              <a:t>with Peggy Parskey (2021, 2022)                                                             </a:t>
            </a:r>
          </a:p>
          <a:p>
            <a:r>
              <a:rPr lang="en-US" sz="1600" dirty="0"/>
              <a:t>Adjunct Professor in Human Capital Development </a:t>
            </a:r>
          </a:p>
          <a:p>
            <a:pPr lvl="1"/>
            <a:r>
              <a:rPr lang="en-US" sz="1200" dirty="0"/>
              <a:t>Bellevue University (PhD program)</a:t>
            </a:r>
          </a:p>
          <a:p>
            <a:pPr lvl="1"/>
            <a:r>
              <a:rPr lang="en-US" sz="1200" dirty="0"/>
              <a:t>George Mason University (Executive Education program)</a:t>
            </a:r>
          </a:p>
          <a:p>
            <a:r>
              <a:rPr lang="en-US" sz="1600" dirty="0"/>
              <a:t>Member, ISO Working Group on Metrics</a:t>
            </a:r>
          </a:p>
          <a:p>
            <a:endParaRPr lang="en-US" sz="1600"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81A20-8605-48E3-8B1E-28FC5D376983}" type="datetime5">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18-Sep-23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Text Placeholder 8"/>
          <p:cNvSpPr txBox="1">
            <a:spLocks/>
          </p:cNvSpPr>
          <p:nvPr/>
        </p:nvSpPr>
        <p:spPr>
          <a:xfrm>
            <a:off x="498474" y="1885950"/>
            <a:ext cx="6988176" cy="3657600"/>
          </a:xfrm>
          <a:prstGeom prst="rect">
            <a:avLst/>
          </a:prstGeom>
        </p:spPr>
        <p:txBody>
          <a:bodyPr lIns="68576" tIns="34289" rIns="68576" bIns="34289"/>
          <a:lstStyle/>
          <a:p>
            <a:pPr marL="257175" marR="0" lvl="0" indent="-257175" algn="l" defTabSz="914400" rtl="0" eaLnBrk="1" fontAlgn="base" latinLnBrk="0" hangingPunct="1">
              <a:lnSpc>
                <a:spcPct val="100000"/>
              </a:lnSpc>
              <a:spcBef>
                <a:spcPct val="20000"/>
              </a:spcBef>
              <a:spcAft>
                <a:spcPct val="0"/>
              </a:spcAft>
              <a:buClr>
                <a:srgbClr val="004679"/>
              </a:buClr>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Arial" charset="0"/>
              <a:ea typeface="+mn-ea"/>
              <a:cs typeface="Arial" pitchFamily="34" charset="0"/>
            </a:endParaRPr>
          </a:p>
        </p:txBody>
      </p:sp>
      <p:pic>
        <p:nvPicPr>
          <p:cNvPr id="9" name="Picture 6" descr="The Business of Learning - Second Edition: How to Manage Corporate Training to Improve Your Bottom Line by [Vance, David 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898" y="4302360"/>
            <a:ext cx="968853" cy="1284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go.i4cp.com/l/11852/2013-02-12/ql38d/11852/86411/DaveVanceHead.jpg">
            <a:extLst>
              <a:ext uri="{FF2B5EF4-FFF2-40B4-BE49-F238E27FC236}">
                <a16:creationId xmlns:a16="http://schemas.microsoft.com/office/drawing/2014/main" id="{12C9AA62-EDA6-4A39-B8B1-980896448DD4}"/>
              </a:ext>
            </a:extLst>
          </p:cNvPr>
          <p:cNvPicPr>
            <a:picLocks noChangeAspect="1" noChangeArrowheads="1"/>
          </p:cNvPicPr>
          <p:nvPr/>
        </p:nvPicPr>
        <p:blipFill>
          <a:blip r:embed="rId3" cstate="print"/>
          <a:srcRect/>
          <a:stretch>
            <a:fillRect/>
          </a:stretch>
        </p:blipFill>
        <p:spPr bwMode="auto">
          <a:xfrm>
            <a:off x="6377412" y="1382050"/>
            <a:ext cx="1131413" cy="1740637"/>
          </a:xfrm>
          <a:prstGeom prst="rect">
            <a:avLst/>
          </a:prstGeom>
          <a:noFill/>
        </p:spPr>
      </p:pic>
      <p:pic>
        <p:nvPicPr>
          <p:cNvPr id="8" name="Picture 7">
            <a:extLst>
              <a:ext uri="{FF2B5EF4-FFF2-40B4-BE49-F238E27FC236}">
                <a16:creationId xmlns:a16="http://schemas.microsoft.com/office/drawing/2014/main" id="{7AB30330-E248-4792-94CE-98E4110EB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003" y="4944835"/>
            <a:ext cx="838201" cy="1197430"/>
          </a:xfrm>
          <a:prstGeom prst="rect">
            <a:avLst/>
          </a:prstGeom>
        </p:spPr>
      </p:pic>
      <p:pic>
        <p:nvPicPr>
          <p:cNvPr id="1030" name="Picture 6">
            <a:extLst>
              <a:ext uri="{FF2B5EF4-FFF2-40B4-BE49-F238E27FC236}">
                <a16:creationId xmlns:a16="http://schemas.microsoft.com/office/drawing/2014/main" id="{41DC5207-5569-42DA-AF2A-250BF5DE58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8825" y="4302360"/>
            <a:ext cx="1218127" cy="108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9782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15F4-DB26-4C69-97EB-D9383B75B2F4}"/>
              </a:ext>
            </a:extLst>
          </p:cNvPr>
          <p:cNvSpPr>
            <a:spLocks noGrp="1"/>
          </p:cNvSpPr>
          <p:nvPr>
            <p:ph type="title"/>
          </p:nvPr>
        </p:nvSpPr>
        <p:spPr/>
        <p:txBody>
          <a:bodyPr/>
          <a:lstStyle/>
          <a:p>
            <a:r>
              <a:rPr lang="en-US" dirty="0"/>
              <a:t>Measurement Requirements by Reason to Measure</a:t>
            </a:r>
          </a:p>
        </p:txBody>
      </p:sp>
      <p:sp>
        <p:nvSpPr>
          <p:cNvPr id="3" name="Content Placeholder 2">
            <a:extLst>
              <a:ext uri="{FF2B5EF4-FFF2-40B4-BE49-F238E27FC236}">
                <a16:creationId xmlns:a16="http://schemas.microsoft.com/office/drawing/2014/main" id="{77D0D449-813C-4CB6-819B-72D64C8847AE}"/>
              </a:ext>
            </a:extLst>
          </p:cNvPr>
          <p:cNvSpPr>
            <a:spLocks noGrp="1"/>
          </p:cNvSpPr>
          <p:nvPr>
            <p:ph idx="1"/>
          </p:nvPr>
        </p:nvSpPr>
        <p:spPr/>
        <p:txBody>
          <a:bodyPr/>
          <a:lstStyle/>
          <a:p>
            <a:pPr marL="0" indent="0">
              <a:buNone/>
            </a:pPr>
            <a:r>
              <a:rPr lang="en-US" dirty="0"/>
              <a:t>       </a:t>
            </a:r>
          </a:p>
          <a:p>
            <a:pPr marL="0" indent="0">
              <a:buNone/>
            </a:pPr>
            <a:r>
              <a:rPr lang="en-US" dirty="0"/>
              <a:t>               </a:t>
            </a:r>
          </a:p>
        </p:txBody>
      </p:sp>
      <p:sp>
        <p:nvSpPr>
          <p:cNvPr id="4" name="Date Placeholder 3">
            <a:extLst>
              <a:ext uri="{FF2B5EF4-FFF2-40B4-BE49-F238E27FC236}">
                <a16:creationId xmlns:a16="http://schemas.microsoft.com/office/drawing/2014/main" id="{9B6FA248-9686-4521-A0BA-D3F7ECEFCFC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A1D10-8131-4170-A714-6DCF63E8E5E8}" type="datetime5">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18-Sep-23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3B114CE5-5651-41A4-A9EA-4EBF38CCB8E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6" name="Slide Number Placeholder 5">
            <a:extLst>
              <a:ext uri="{FF2B5EF4-FFF2-40B4-BE49-F238E27FC236}">
                <a16:creationId xmlns:a16="http://schemas.microsoft.com/office/drawing/2014/main" id="{8CD66776-7542-4007-A105-D723B00102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a16="http://schemas.microsoft.com/office/drawing/2014/main" id="{F9ADD0C8-CD4C-4499-86C0-E49DF7E045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8474" y="2000249"/>
            <a:ext cx="7502526" cy="3569639"/>
          </a:xfrm>
          <a:prstGeom prst="rect">
            <a:avLst/>
          </a:prstGeom>
          <a:noFill/>
        </p:spPr>
      </p:pic>
    </p:spTree>
    <p:extLst>
      <p:ext uri="{BB962C8B-B14F-4D97-AF65-F5344CB8AC3E}">
        <p14:creationId xmlns:p14="http://schemas.microsoft.com/office/powerpoint/2010/main" val="2055895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Typical Table or Scorecard</a:t>
            </a:r>
            <a:br>
              <a:rPr lang="en-US" dirty="0"/>
            </a:br>
            <a:r>
              <a:rPr lang="en-US" sz="2400" dirty="0"/>
              <a:t>Purpose: Inform</a:t>
            </a:r>
            <a:br>
              <a:rPr lang="en-US" dirty="0"/>
            </a:b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Date Placeholder 3"/>
          <p:cNvSpPr>
            <a:spLocks noGrp="1"/>
          </p:cNvSpPr>
          <p:nvPr>
            <p:ph type="dt" sz="half" idx="10"/>
          </p:nvPr>
        </p:nvSpPr>
        <p:spPr/>
        <p:txBody>
          <a:bodyPr/>
          <a:lstStyle/>
          <a:p>
            <a:fld id="{B8935DD2-4AD9-4467-847D-53B29D69DBE6}" type="datetime5">
              <a:rPr lang="en-US" smtClean="0"/>
              <a:t>18-Sep-23</a:t>
            </a:fld>
            <a:endParaRPr lang="en-US" dirty="0"/>
          </a:p>
        </p:txBody>
      </p:sp>
      <p:sp>
        <p:nvSpPr>
          <p:cNvPr id="5" name="Footer Placeholder 4"/>
          <p:cNvSpPr>
            <a:spLocks noGrp="1"/>
          </p:cNvSpPr>
          <p:nvPr>
            <p:ph type="ftr" sz="quarter" idx="11"/>
          </p:nvPr>
        </p:nvSpPr>
        <p:spPr/>
        <p:txBody>
          <a:bodyPr/>
          <a:lstStyle/>
          <a:p>
            <a:r>
              <a:rPr lang="en-US" dirty="0"/>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pPr/>
              <a:t>31</a:t>
            </a:fld>
            <a:endParaRPr lang="en-US" dirty="0"/>
          </a:p>
        </p:txBody>
      </p:sp>
      <p:graphicFrame>
        <p:nvGraphicFramePr>
          <p:cNvPr id="8" name="Object 7"/>
          <p:cNvGraphicFramePr>
            <a:graphicFrameLocks noChangeAspect="1"/>
          </p:cNvGraphicFramePr>
          <p:nvPr/>
        </p:nvGraphicFramePr>
        <p:xfrm>
          <a:off x="609600" y="2133600"/>
          <a:ext cx="7765730" cy="3414580"/>
        </p:xfrm>
        <a:graphic>
          <a:graphicData uri="http://schemas.openxmlformats.org/presentationml/2006/ole">
            <mc:AlternateContent xmlns:mc="http://schemas.openxmlformats.org/markup-compatibility/2006">
              <mc:Choice xmlns:v="urn:schemas-microsoft-com:vml" Requires="v">
                <p:oleObj name="Worksheet" r:id="rId2" imgW="9889723" imgH="6569368" progId="Excel.Sheet.12">
                  <p:embed/>
                </p:oleObj>
              </mc:Choice>
              <mc:Fallback>
                <p:oleObj name="Worksheet" r:id="rId2" imgW="9889723" imgH="6569368" progId="Excel.Sheet.12">
                  <p:embed/>
                  <p:pic>
                    <p:nvPicPr>
                      <p:cNvPr id="8" name="Object 7"/>
                      <p:cNvPicPr/>
                      <p:nvPr/>
                    </p:nvPicPr>
                    <p:blipFill>
                      <a:blip r:embed="rId3"/>
                      <a:stretch>
                        <a:fillRect/>
                      </a:stretch>
                    </p:blipFill>
                    <p:spPr>
                      <a:xfrm>
                        <a:off x="609600" y="2133600"/>
                        <a:ext cx="7765730" cy="3414580"/>
                      </a:xfrm>
                      <a:prstGeom prst="rect">
                        <a:avLst/>
                      </a:prstGeom>
                    </p:spPr>
                  </p:pic>
                </p:oleObj>
              </mc:Fallback>
            </mc:AlternateContent>
          </a:graphicData>
        </a:graphic>
      </p:graphicFrame>
    </p:spTree>
    <p:extLst>
      <p:ext uri="{BB962C8B-B14F-4D97-AF65-F5344CB8AC3E}">
        <p14:creationId xmlns:p14="http://schemas.microsoft.com/office/powerpoint/2010/main" val="3834220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9E7E-72B9-4327-A17F-FFE6E516A010}"/>
              </a:ext>
            </a:extLst>
          </p:cNvPr>
          <p:cNvSpPr>
            <a:spLocks noGrp="1"/>
          </p:cNvSpPr>
          <p:nvPr>
            <p:ph type="title"/>
          </p:nvPr>
        </p:nvSpPr>
        <p:spPr/>
        <p:txBody>
          <a:bodyPr/>
          <a:lstStyle/>
          <a:p>
            <a:r>
              <a:rPr lang="en-US" dirty="0"/>
              <a:t>Dashboard Example from Marathon</a:t>
            </a:r>
            <a:br>
              <a:rPr lang="en-US" dirty="0"/>
            </a:br>
            <a:r>
              <a:rPr lang="en-US" sz="2400" dirty="0"/>
              <a:t>Purpose: Inform</a:t>
            </a:r>
          </a:p>
        </p:txBody>
      </p:sp>
      <p:sp>
        <p:nvSpPr>
          <p:cNvPr id="3" name="Content Placeholder 2">
            <a:extLst>
              <a:ext uri="{FF2B5EF4-FFF2-40B4-BE49-F238E27FC236}">
                <a16:creationId xmlns:a16="http://schemas.microsoft.com/office/drawing/2014/main" id="{5E3CE98C-C74F-46FB-85AA-17EA4CA2ABB8}"/>
              </a:ext>
            </a:extLst>
          </p:cNvPr>
          <p:cNvSpPr>
            <a:spLocks noGrp="1"/>
          </p:cNvSpPr>
          <p:nvPr>
            <p:ph idx="1"/>
          </p:nvPr>
        </p:nvSpPr>
        <p:spPr/>
        <p:txBody>
          <a:bodyPr/>
          <a:lstStyle/>
          <a:p>
            <a:pPr marL="0" indent="0">
              <a:buNone/>
            </a:pPr>
            <a:r>
              <a:rPr lang="en-US" dirty="0"/>
              <a:t> </a:t>
            </a:r>
          </a:p>
        </p:txBody>
      </p:sp>
      <p:sp>
        <p:nvSpPr>
          <p:cNvPr id="4" name="Footer Placeholder 3">
            <a:extLst>
              <a:ext uri="{FF2B5EF4-FFF2-40B4-BE49-F238E27FC236}">
                <a16:creationId xmlns:a16="http://schemas.microsoft.com/office/drawing/2014/main" id="{D2515C5C-22A7-4940-8B05-962D904A2AA0}"/>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4">
            <a:extLst>
              <a:ext uri="{FF2B5EF4-FFF2-40B4-BE49-F238E27FC236}">
                <a16:creationId xmlns:a16="http://schemas.microsoft.com/office/drawing/2014/main" id="{D336FBD6-2665-4843-8675-100A70BA8D89}"/>
              </a:ext>
            </a:extLst>
          </p:cNvPr>
          <p:cNvSpPr>
            <a:spLocks noGrp="1"/>
          </p:cNvSpPr>
          <p:nvPr>
            <p:ph type="sldNum" sz="quarter" idx="12"/>
          </p:nvPr>
        </p:nvSpPr>
        <p:spPr/>
        <p:txBody>
          <a:bodyPr/>
          <a:lstStyle/>
          <a:p>
            <a:fld id="{CB94A5B6-A587-BD47-8B1E-DC3DA0554FCF}" type="slidenum">
              <a:rPr lang="en-US" smtClean="0">
                <a:solidFill>
                  <a:prstClr val="white"/>
                </a:solidFill>
              </a:rPr>
              <a:pPr/>
              <a:t>32</a:t>
            </a:fld>
            <a:endParaRPr lang="en-US" dirty="0">
              <a:solidFill>
                <a:prstClr val="white"/>
              </a:solidFill>
            </a:endParaRPr>
          </a:p>
        </p:txBody>
      </p:sp>
      <p:pic>
        <p:nvPicPr>
          <p:cNvPr id="6" name="Picture 5">
            <a:extLst>
              <a:ext uri="{FF2B5EF4-FFF2-40B4-BE49-F238E27FC236}">
                <a16:creationId xmlns:a16="http://schemas.microsoft.com/office/drawing/2014/main" id="{707C1D57-38F3-4F57-95B8-A61CAF756D9C}"/>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54173" y="2128854"/>
            <a:ext cx="5943600" cy="3461385"/>
          </a:xfrm>
          <a:prstGeom prst="rect">
            <a:avLst/>
          </a:prstGeom>
          <a:noFill/>
          <a:ln>
            <a:noFill/>
          </a:ln>
        </p:spPr>
      </p:pic>
    </p:spTree>
    <p:extLst>
      <p:ext uri="{BB962C8B-B14F-4D97-AF65-F5344CB8AC3E}">
        <p14:creationId xmlns:p14="http://schemas.microsoft.com/office/powerpoint/2010/main" val="364804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0056-FECE-4992-ABC3-8CC212874FAA}"/>
              </a:ext>
            </a:extLst>
          </p:cNvPr>
          <p:cNvSpPr>
            <a:spLocks noGrp="1"/>
          </p:cNvSpPr>
          <p:nvPr>
            <p:ph type="title"/>
          </p:nvPr>
        </p:nvSpPr>
        <p:spPr/>
        <p:txBody>
          <a:bodyPr/>
          <a:lstStyle/>
          <a:p>
            <a:r>
              <a:rPr lang="en-US" dirty="0"/>
              <a:t>Example of a Departmental Dashboard</a:t>
            </a:r>
            <a:br>
              <a:rPr lang="en-US" dirty="0"/>
            </a:br>
            <a:r>
              <a:rPr lang="en-US" sz="2400" dirty="0"/>
              <a:t>Purpose: Monitor</a:t>
            </a:r>
          </a:p>
        </p:txBody>
      </p:sp>
      <p:sp>
        <p:nvSpPr>
          <p:cNvPr id="4" name="Date Placeholder 3">
            <a:extLst>
              <a:ext uri="{FF2B5EF4-FFF2-40B4-BE49-F238E27FC236}">
                <a16:creationId xmlns:a16="http://schemas.microsoft.com/office/drawing/2014/main" id="{30EFE742-6CFB-4124-9378-69BFE5E2E519}"/>
              </a:ext>
            </a:extLst>
          </p:cNvPr>
          <p:cNvSpPr>
            <a:spLocks noGrp="1"/>
          </p:cNvSpPr>
          <p:nvPr>
            <p:ph type="dt" sz="half" idx="10"/>
          </p:nvPr>
        </p:nvSpPr>
        <p:spPr/>
        <p:txBody>
          <a:bodyPr/>
          <a:lstStyle/>
          <a:p>
            <a:fld id="{4A6A1D10-8131-4170-A714-6DCF63E8E5E8}" type="datetime5">
              <a:rPr lang="en-US" smtClean="0"/>
              <a:t>18-Sep-23</a:t>
            </a:fld>
            <a:endParaRPr lang="en-US" dirty="0"/>
          </a:p>
        </p:txBody>
      </p:sp>
      <p:sp>
        <p:nvSpPr>
          <p:cNvPr id="5" name="Footer Placeholder 4">
            <a:extLst>
              <a:ext uri="{FF2B5EF4-FFF2-40B4-BE49-F238E27FC236}">
                <a16:creationId xmlns:a16="http://schemas.microsoft.com/office/drawing/2014/main" id="{B5ADB348-4DAE-4730-9932-A220B07475B7}"/>
              </a:ext>
            </a:extLst>
          </p:cNvPr>
          <p:cNvSpPr>
            <a:spLocks noGrp="1"/>
          </p:cNvSpPr>
          <p:nvPr>
            <p:ph type="ftr" sz="quarter" idx="11"/>
          </p:nvPr>
        </p:nvSpPr>
        <p:spPr/>
        <p:txBody>
          <a:bodyPr/>
          <a:lstStyle/>
          <a:p>
            <a:r>
              <a:rPr lang="en-US" dirty="0"/>
              <a:t>Center For Talent Reporting                                  www.centerfortalentreporting.org</a:t>
            </a:r>
          </a:p>
        </p:txBody>
      </p:sp>
      <p:sp>
        <p:nvSpPr>
          <p:cNvPr id="6" name="Slide Number Placeholder 5">
            <a:extLst>
              <a:ext uri="{FF2B5EF4-FFF2-40B4-BE49-F238E27FC236}">
                <a16:creationId xmlns:a16="http://schemas.microsoft.com/office/drawing/2014/main" id="{545106B9-F261-4B91-AC54-77584DAA060C}"/>
              </a:ext>
            </a:extLst>
          </p:cNvPr>
          <p:cNvSpPr>
            <a:spLocks noGrp="1"/>
          </p:cNvSpPr>
          <p:nvPr>
            <p:ph type="sldNum" sz="quarter" idx="4294967295"/>
          </p:nvPr>
        </p:nvSpPr>
        <p:spPr>
          <a:xfrm>
            <a:off x="8534400" y="381000"/>
            <a:ext cx="609600" cy="365125"/>
          </a:xfrm>
          <a:prstGeom prst="rect">
            <a:avLst/>
          </a:prstGeom>
        </p:spPr>
        <p:txBody>
          <a:bodyPr/>
          <a:lstStyle/>
          <a:p>
            <a:fld id="{CB94A5B6-A587-BD47-8B1E-DC3DA0554FCF}" type="slidenum">
              <a:rPr lang="en-US" smtClean="0"/>
              <a:pPr/>
              <a:t>33</a:t>
            </a:fld>
            <a:endParaRPr lang="en-US" dirty="0"/>
          </a:p>
        </p:txBody>
      </p:sp>
      <p:graphicFrame>
        <p:nvGraphicFramePr>
          <p:cNvPr id="8" name="Object 7"/>
          <p:cNvGraphicFramePr>
            <a:graphicFrameLocks noChangeAspect="1"/>
          </p:cNvGraphicFramePr>
          <p:nvPr/>
        </p:nvGraphicFramePr>
        <p:xfrm>
          <a:off x="69850" y="1905000"/>
          <a:ext cx="9005888" cy="3048000"/>
        </p:xfrm>
        <a:graphic>
          <a:graphicData uri="http://schemas.openxmlformats.org/presentationml/2006/ole">
            <mc:AlternateContent xmlns:mc="http://schemas.openxmlformats.org/markup-compatibility/2006">
              <mc:Choice xmlns:v="urn:schemas-microsoft-com:vml" Requires="v">
                <p:oleObj name="Worksheet" r:id="rId2" imgW="10287075" imgH="3477901" progId="Excel.Sheet.12">
                  <p:embed/>
                </p:oleObj>
              </mc:Choice>
              <mc:Fallback>
                <p:oleObj name="Worksheet" r:id="rId2" imgW="10287075" imgH="3477901" progId="Excel.Sheet.12">
                  <p:embed/>
                  <p:pic>
                    <p:nvPicPr>
                      <p:cNvPr id="8" name="Object 7"/>
                      <p:cNvPicPr/>
                      <p:nvPr/>
                    </p:nvPicPr>
                    <p:blipFill>
                      <a:blip r:embed="rId3"/>
                      <a:stretch>
                        <a:fillRect/>
                      </a:stretch>
                    </p:blipFill>
                    <p:spPr>
                      <a:xfrm>
                        <a:off x="69850" y="1905000"/>
                        <a:ext cx="9005888" cy="3048000"/>
                      </a:xfrm>
                      <a:prstGeom prst="rect">
                        <a:avLst/>
                      </a:prstGeom>
                    </p:spPr>
                  </p:pic>
                </p:oleObj>
              </mc:Fallback>
            </mc:AlternateContent>
          </a:graphicData>
        </a:graphic>
      </p:graphicFrame>
    </p:spTree>
    <p:extLst>
      <p:ext uri="{BB962C8B-B14F-4D97-AF65-F5344CB8AC3E}">
        <p14:creationId xmlns:p14="http://schemas.microsoft.com/office/powerpoint/2010/main" val="262786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Simple Program Evaluation Report</a:t>
            </a:r>
          </a:p>
        </p:txBody>
      </p:sp>
      <p:sp>
        <p:nvSpPr>
          <p:cNvPr id="3" name="Content Placeholder 2"/>
          <p:cNvSpPr>
            <a:spLocks noGrp="1"/>
          </p:cNvSpPr>
          <p:nvPr>
            <p:ph idx="1"/>
          </p:nvPr>
        </p:nvSpPr>
        <p:spPr/>
        <p:txBody>
          <a:bodyPr/>
          <a:lstStyle/>
          <a:p>
            <a:r>
              <a:rPr lang="en-US" sz="1800" dirty="0"/>
              <a:t>The 2019 Sales Training Initiative</a:t>
            </a:r>
          </a:p>
          <a:p>
            <a:r>
              <a:rPr lang="en-US" sz="1800" dirty="0"/>
              <a:t>Goal was to help achieve the company goal of 10% higher sales</a:t>
            </a:r>
          </a:p>
          <a:p>
            <a:pPr lvl="1"/>
            <a:r>
              <a:rPr lang="en-US" sz="1600" dirty="0"/>
              <a:t>Sales and learning departments agreed consultative selling skills and product features training should contribute to 3% higher sales</a:t>
            </a:r>
          </a:p>
          <a:p>
            <a:r>
              <a:rPr lang="en-US" sz="1800" dirty="0"/>
              <a:t>Extensive training and coaching provided to all 73 sales reps</a:t>
            </a:r>
          </a:p>
          <a:p>
            <a:pPr lvl="1"/>
            <a:r>
              <a:rPr lang="en-US" sz="1600" dirty="0"/>
              <a:t>Consultative selling skills based on advice of most successful reps</a:t>
            </a:r>
          </a:p>
          <a:p>
            <a:pPr lvl="1"/>
            <a:r>
              <a:rPr lang="en-US" sz="1600" dirty="0"/>
              <a:t>Expectations to sales reps clearly articulated by VP of Sales</a:t>
            </a:r>
          </a:p>
          <a:p>
            <a:pPr lvl="1"/>
            <a:r>
              <a:rPr lang="en-US" sz="1600" dirty="0"/>
              <a:t>80 hours of training from January 1 – February 28</a:t>
            </a:r>
          </a:p>
          <a:p>
            <a:pPr lvl="1"/>
            <a:r>
              <a:rPr lang="en-US" sz="1600" dirty="0"/>
              <a:t>Individual coaching and reinforcement by sales supervisors through June 30</a:t>
            </a:r>
          </a:p>
          <a:p>
            <a:pPr lvl="1"/>
            <a:r>
              <a:rPr lang="en-US" sz="1600" dirty="0"/>
              <a:t>Monthly meetings between reps and supervisors to review progress</a:t>
            </a:r>
          </a:p>
          <a:p>
            <a:pPr lvl="1"/>
            <a:r>
              <a:rPr lang="en-US" sz="1600" dirty="0"/>
              <a:t>Incentives for reps and supervisors revised to support the initiative</a:t>
            </a:r>
          </a:p>
          <a:p>
            <a:r>
              <a:rPr lang="en-US" sz="1800" dirty="0"/>
              <a:t>Effort completed on time and at budgeted cost of $325,000</a:t>
            </a:r>
          </a:p>
          <a:p>
            <a:pPr lvl="1"/>
            <a:endParaRPr lang="en-US" sz="1600" dirty="0"/>
          </a:p>
          <a:p>
            <a:endParaRPr lang="en-US" sz="1800" dirty="0"/>
          </a:p>
        </p:txBody>
      </p:sp>
      <p:sp>
        <p:nvSpPr>
          <p:cNvPr id="4" name="Date Placeholder 3"/>
          <p:cNvSpPr>
            <a:spLocks noGrp="1"/>
          </p:cNvSpPr>
          <p:nvPr>
            <p:ph type="dt" sz="half" idx="10"/>
          </p:nvPr>
        </p:nvSpPr>
        <p:spPr/>
        <p:txBody>
          <a:bodyPr/>
          <a:lstStyle/>
          <a:p>
            <a:fld id="{EAABEE42-244F-4C8D-87CE-AF75E7940505}" type="datetime5">
              <a:rPr lang="en-US" smtClean="0"/>
              <a:t>18-Sep-23</a:t>
            </a:fld>
            <a:endParaRPr lang="en-US" dirty="0"/>
          </a:p>
        </p:txBody>
      </p:sp>
      <p:sp>
        <p:nvSpPr>
          <p:cNvPr id="5" name="Footer Placeholder 4"/>
          <p:cNvSpPr>
            <a:spLocks noGrp="1"/>
          </p:cNvSpPr>
          <p:nvPr>
            <p:ph type="ftr" sz="quarter" idx="11"/>
          </p:nvPr>
        </p:nvSpPr>
        <p:spPr/>
        <p:txBody>
          <a:bodyPr/>
          <a:lstStyle/>
          <a:p>
            <a:r>
              <a:rPr lang="en-US" dirty="0"/>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pPr/>
              <a:t>34</a:t>
            </a:fld>
            <a:endParaRPr lang="en-US" dirty="0"/>
          </a:p>
        </p:txBody>
      </p:sp>
    </p:spTree>
    <p:extLst>
      <p:ext uri="{BB962C8B-B14F-4D97-AF65-F5344CB8AC3E}">
        <p14:creationId xmlns:p14="http://schemas.microsoft.com/office/powerpoint/2010/main" val="1644804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Simple Program Evaluation Report (continued)</a:t>
            </a:r>
          </a:p>
        </p:txBody>
      </p:sp>
      <p:sp>
        <p:nvSpPr>
          <p:cNvPr id="3" name="Content Placeholder 2"/>
          <p:cNvSpPr>
            <a:spLocks noGrp="1"/>
          </p:cNvSpPr>
          <p:nvPr>
            <p:ph idx="1"/>
          </p:nvPr>
        </p:nvSpPr>
        <p:spPr/>
        <p:txBody>
          <a:bodyPr/>
          <a:lstStyle/>
          <a:p>
            <a:r>
              <a:rPr lang="en-US" sz="1800" dirty="0"/>
              <a:t>Training was well received and application rate was high</a:t>
            </a:r>
          </a:p>
          <a:p>
            <a:pPr lvl="1"/>
            <a:r>
              <a:rPr lang="en-US" sz="1600" dirty="0"/>
              <a:t>90% agreed that the training was a worthwhile investment and would recommend it to others</a:t>
            </a:r>
          </a:p>
          <a:p>
            <a:pPr lvl="1"/>
            <a:r>
              <a:rPr lang="en-US" sz="1600" dirty="0"/>
              <a:t>84% had applied key concepts and 100% had used the product features training after 90 days </a:t>
            </a:r>
          </a:p>
          <a:p>
            <a:r>
              <a:rPr lang="en-US" sz="1800" dirty="0"/>
              <a:t>Sample feedback</a:t>
            </a:r>
          </a:p>
          <a:p>
            <a:pPr lvl="1"/>
            <a:r>
              <a:rPr lang="en-US" dirty="0"/>
              <a:t>“</a:t>
            </a:r>
            <a:r>
              <a:rPr lang="en-US" sz="1600" dirty="0"/>
              <a:t>One of the best programs I have ever attended. The content was clear, powerful and relevant. Instructors were great and I really appreciated the coaching afterwards. This program allows me to increase my sales by at least 20%.”</a:t>
            </a:r>
          </a:p>
          <a:p>
            <a:pPr lvl="1"/>
            <a:r>
              <a:rPr lang="en-US" sz="1600" dirty="0"/>
              <a:t>“I would strongly recommend this program to anyone who wants to dramatically improve their performance.”</a:t>
            </a:r>
          </a:p>
          <a:p>
            <a:r>
              <a:rPr lang="en-US" sz="1800" dirty="0"/>
              <a:t>With the help of this program, sales increased 11% for the year, exceeding plan of 10%</a:t>
            </a:r>
          </a:p>
        </p:txBody>
      </p:sp>
      <p:sp>
        <p:nvSpPr>
          <p:cNvPr id="4" name="Date Placeholder 3"/>
          <p:cNvSpPr>
            <a:spLocks noGrp="1"/>
          </p:cNvSpPr>
          <p:nvPr>
            <p:ph type="dt" sz="half" idx="10"/>
          </p:nvPr>
        </p:nvSpPr>
        <p:spPr/>
        <p:txBody>
          <a:bodyPr/>
          <a:lstStyle/>
          <a:p>
            <a:fld id="{14641F5D-97F8-4F33-9E22-9538E1097823}" type="datetime5">
              <a:rPr lang="en-US" smtClean="0"/>
              <a:t>18-Sep-23</a:t>
            </a:fld>
            <a:endParaRPr lang="en-US" dirty="0"/>
          </a:p>
        </p:txBody>
      </p:sp>
      <p:sp>
        <p:nvSpPr>
          <p:cNvPr id="5" name="Footer Placeholder 4"/>
          <p:cNvSpPr>
            <a:spLocks noGrp="1"/>
          </p:cNvSpPr>
          <p:nvPr>
            <p:ph type="ftr" sz="quarter" idx="11"/>
          </p:nvPr>
        </p:nvSpPr>
        <p:spPr/>
        <p:txBody>
          <a:bodyPr/>
          <a:lstStyle/>
          <a:p>
            <a:r>
              <a:rPr lang="en-US" dirty="0"/>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pPr/>
              <a:t>35</a:t>
            </a:fld>
            <a:endParaRPr lang="en-US" dirty="0"/>
          </a:p>
        </p:txBody>
      </p:sp>
    </p:spTree>
    <p:extLst>
      <p:ext uri="{BB962C8B-B14F-4D97-AF65-F5344CB8AC3E}">
        <p14:creationId xmlns:p14="http://schemas.microsoft.com/office/powerpoint/2010/main" val="604111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Simple Program Evaluation Report (continued)</a:t>
            </a:r>
          </a:p>
        </p:txBody>
      </p:sp>
      <p:sp>
        <p:nvSpPr>
          <p:cNvPr id="3" name="Content Placeholder 2"/>
          <p:cNvSpPr>
            <a:spLocks noGrp="1"/>
          </p:cNvSpPr>
          <p:nvPr>
            <p:ph idx="1"/>
          </p:nvPr>
        </p:nvSpPr>
        <p:spPr/>
        <p:txBody>
          <a:bodyPr/>
          <a:lstStyle/>
          <a:p>
            <a:r>
              <a:rPr lang="en-US" sz="1800" dirty="0"/>
              <a:t>The sales and learning departments believe that this initiative, including all the work by the sales supervisors to reinforce the learning and hold their reps accountable, contributed at least 3% higher sales resulting in an additional $585,000 in gross profit.</a:t>
            </a:r>
          </a:p>
          <a:p>
            <a:pPr lvl="1"/>
            <a:r>
              <a:rPr lang="en-US" sz="1600" dirty="0"/>
              <a:t>Standard industry methodology used to isolate the impact of training which includes</a:t>
            </a:r>
          </a:p>
          <a:p>
            <a:pPr lvl="2"/>
            <a:r>
              <a:rPr lang="en-US" sz="1400" dirty="0"/>
              <a:t>Adjusting for self-reported data</a:t>
            </a:r>
            <a:endParaRPr lang="en-US" sz="1800" dirty="0"/>
          </a:p>
          <a:p>
            <a:r>
              <a:rPr lang="en-US" sz="1800" dirty="0"/>
              <a:t>After subtracting the costs associated with the effort, including the time of the reps and supervisors, the initiative was responsible for $260,000 in net profit.</a:t>
            </a:r>
          </a:p>
          <a:p>
            <a:pPr lvl="1"/>
            <a:r>
              <a:rPr lang="en-US" sz="1600" dirty="0"/>
              <a:t>The ROI is conservatively estimated at 80%</a:t>
            </a:r>
          </a:p>
          <a:p>
            <a:r>
              <a:rPr lang="en-US" sz="1800" dirty="0"/>
              <a:t>Lessons learned:</a:t>
            </a:r>
          </a:p>
          <a:p>
            <a:pPr lvl="1"/>
            <a:r>
              <a:rPr lang="en-US" sz="1600" dirty="0"/>
              <a:t>Executive sponsorship and supervisor reinforcement are critical</a:t>
            </a:r>
          </a:p>
          <a:p>
            <a:pPr lvl="1"/>
            <a:r>
              <a:rPr lang="en-US" sz="1600" dirty="0"/>
              <a:t>Further gains from learning are possible for 2018</a:t>
            </a:r>
          </a:p>
          <a:p>
            <a:pPr lvl="1"/>
            <a:r>
              <a:rPr lang="en-US" sz="1600" dirty="0"/>
              <a:t>Participant feedback provided numerous ideas for improvement</a:t>
            </a:r>
          </a:p>
        </p:txBody>
      </p:sp>
      <p:sp>
        <p:nvSpPr>
          <p:cNvPr id="4" name="Date Placeholder 3"/>
          <p:cNvSpPr>
            <a:spLocks noGrp="1"/>
          </p:cNvSpPr>
          <p:nvPr>
            <p:ph type="dt" sz="half" idx="10"/>
          </p:nvPr>
        </p:nvSpPr>
        <p:spPr/>
        <p:txBody>
          <a:bodyPr/>
          <a:lstStyle/>
          <a:p>
            <a:fld id="{14641F5D-97F8-4F33-9E22-9538E1097823}" type="datetime5">
              <a:rPr lang="en-US" smtClean="0"/>
              <a:t>18-Sep-23</a:t>
            </a:fld>
            <a:endParaRPr lang="en-US" dirty="0"/>
          </a:p>
        </p:txBody>
      </p:sp>
      <p:sp>
        <p:nvSpPr>
          <p:cNvPr id="5" name="Footer Placeholder 4"/>
          <p:cNvSpPr>
            <a:spLocks noGrp="1"/>
          </p:cNvSpPr>
          <p:nvPr>
            <p:ph type="ftr" sz="quarter" idx="11"/>
          </p:nvPr>
        </p:nvSpPr>
        <p:spPr/>
        <p:txBody>
          <a:bodyPr/>
          <a:lstStyle/>
          <a:p>
            <a:r>
              <a:rPr lang="en-US" dirty="0"/>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pPr/>
              <a:t>36</a:t>
            </a:fld>
            <a:endParaRPr lang="en-US" dirty="0"/>
          </a:p>
        </p:txBody>
      </p:sp>
    </p:spTree>
    <p:extLst>
      <p:ext uri="{BB962C8B-B14F-4D97-AF65-F5344CB8AC3E}">
        <p14:creationId xmlns:p14="http://schemas.microsoft.com/office/powerpoint/2010/main" val="164781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2574"/>
            <a:ext cx="7749989" cy="1317626"/>
          </a:xfrm>
        </p:spPr>
        <p:txBody>
          <a:bodyPr/>
          <a:lstStyle/>
          <a:p>
            <a:r>
              <a:rPr lang="en-US" dirty="0"/>
              <a:t>Sample Program Report for L&amp;D Programs in Support of the Goal to Reduce Injuries</a:t>
            </a:r>
            <a:br>
              <a:rPr lang="en-US" dirty="0"/>
            </a:br>
            <a:endParaRPr lang="en-US" dirty="0"/>
          </a:p>
        </p:txBody>
      </p:sp>
      <p:sp>
        <p:nvSpPr>
          <p:cNvPr id="12" name="Date Placeholder 11"/>
          <p:cNvSpPr>
            <a:spLocks noGrp="1"/>
          </p:cNvSpPr>
          <p:nvPr>
            <p:ph type="dt" sz="half" idx="10"/>
          </p:nvPr>
        </p:nvSpPr>
        <p:spPr/>
        <p:txBody>
          <a:bodyPr/>
          <a:lstStyle/>
          <a:p>
            <a:fld id="{72B5269F-190A-40FC-92B3-308FFEDA0793}" type="datetime5">
              <a:rPr lang="en-US" smtClean="0"/>
              <a:t>18-Sep-23</a:t>
            </a:fld>
            <a:endParaRPr lang="en-US" dirty="0"/>
          </a:p>
        </p:txBody>
      </p:sp>
      <p:sp>
        <p:nvSpPr>
          <p:cNvPr id="3" name="Footer Placeholder 2"/>
          <p:cNvSpPr>
            <a:spLocks noGrp="1"/>
          </p:cNvSpPr>
          <p:nvPr>
            <p:ph type="ftr" sz="quarter" idx="11"/>
          </p:nvPr>
        </p:nvSpPr>
        <p:spPr/>
        <p:txBody>
          <a:bodyPr/>
          <a:lstStyle/>
          <a:p>
            <a:r>
              <a:rPr lang="en-US" dirty="0"/>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pPr/>
              <a:t>37</a:t>
            </a:fld>
            <a:endParaRPr lang="en-US" dirty="0"/>
          </a:p>
        </p:txBody>
      </p:sp>
      <p:graphicFrame>
        <p:nvGraphicFramePr>
          <p:cNvPr id="6" name="Object 5"/>
          <p:cNvGraphicFramePr>
            <a:graphicFrameLocks noChangeAspect="1"/>
          </p:cNvGraphicFramePr>
          <p:nvPr/>
        </p:nvGraphicFramePr>
        <p:xfrm>
          <a:off x="533400" y="1981200"/>
          <a:ext cx="8077200" cy="3733800"/>
        </p:xfrm>
        <a:graphic>
          <a:graphicData uri="http://schemas.openxmlformats.org/presentationml/2006/ole">
            <mc:AlternateContent xmlns:mc="http://schemas.openxmlformats.org/markup-compatibility/2006">
              <mc:Choice xmlns:v="urn:schemas-microsoft-com:vml" Requires="v">
                <p:oleObj name="Worksheet" r:id="rId2" imgW="9704476" imgH="4033015" progId="Excel.Sheet.12">
                  <p:embed/>
                </p:oleObj>
              </mc:Choice>
              <mc:Fallback>
                <p:oleObj name="Worksheet" r:id="rId2" imgW="9704476" imgH="4033015" progId="Excel.Sheet.12">
                  <p:embed/>
                  <p:pic>
                    <p:nvPicPr>
                      <p:cNvPr id="6" name="Object 5"/>
                      <p:cNvPicPr/>
                      <p:nvPr/>
                    </p:nvPicPr>
                    <p:blipFill>
                      <a:blip r:embed="rId3"/>
                      <a:stretch>
                        <a:fillRect/>
                      </a:stretch>
                    </p:blipFill>
                    <p:spPr>
                      <a:xfrm>
                        <a:off x="533400" y="1981200"/>
                        <a:ext cx="8077200" cy="3733800"/>
                      </a:xfrm>
                      <a:prstGeom prst="rect">
                        <a:avLst/>
                      </a:prstGeom>
                    </p:spPr>
                  </p:pic>
                </p:oleObj>
              </mc:Fallback>
            </mc:AlternateContent>
          </a:graphicData>
        </a:graphic>
      </p:graphicFrame>
    </p:spTree>
    <p:extLst>
      <p:ext uri="{BB962C8B-B14F-4D97-AF65-F5344CB8AC3E}">
        <p14:creationId xmlns:p14="http://schemas.microsoft.com/office/powerpoint/2010/main" val="318953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Operations Report for L&amp;D</a:t>
            </a:r>
            <a:br>
              <a:rPr lang="en-US" dirty="0"/>
            </a:br>
            <a:r>
              <a:rPr lang="en-US" sz="2400" dirty="0"/>
              <a:t>Purpose: Manage effectiveness and efficiency measures across all programs</a:t>
            </a:r>
          </a:p>
        </p:txBody>
      </p:sp>
      <p:sp>
        <p:nvSpPr>
          <p:cNvPr id="7" name="Date Placeholder 6"/>
          <p:cNvSpPr>
            <a:spLocks noGrp="1"/>
          </p:cNvSpPr>
          <p:nvPr>
            <p:ph type="dt" sz="half" idx="10"/>
          </p:nvPr>
        </p:nvSpPr>
        <p:spPr/>
        <p:txBody>
          <a:bodyPr/>
          <a:lstStyle/>
          <a:p>
            <a:fld id="{436311F5-BF89-46E4-9A6E-91A4233ABAF5}" type="datetime5">
              <a:rPr lang="en-US" smtClean="0"/>
              <a:t>18-Sep-23</a:t>
            </a:fld>
            <a:endParaRPr lang="en-US" dirty="0"/>
          </a:p>
        </p:txBody>
      </p:sp>
      <p:sp>
        <p:nvSpPr>
          <p:cNvPr id="3" name="Footer Placeholder 2"/>
          <p:cNvSpPr>
            <a:spLocks noGrp="1"/>
          </p:cNvSpPr>
          <p:nvPr>
            <p:ph type="ftr" sz="quarter" idx="11"/>
          </p:nvPr>
        </p:nvSpPr>
        <p:spPr/>
        <p:txBody>
          <a:bodyPr/>
          <a:lstStyle/>
          <a:p>
            <a:r>
              <a:rPr lang="en-US" dirty="0"/>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pPr/>
              <a:t>38</a:t>
            </a:fld>
            <a:endParaRPr lang="en-US" dirty="0"/>
          </a:p>
        </p:txBody>
      </p:sp>
      <p:pic>
        <p:nvPicPr>
          <p:cNvPr id="5" name="Picture 4">
            <a:extLst>
              <a:ext uri="{FF2B5EF4-FFF2-40B4-BE49-F238E27FC236}">
                <a16:creationId xmlns:a16="http://schemas.microsoft.com/office/drawing/2014/main" id="{6FF90554-0505-4FE0-803F-6A305506E9BF}"/>
              </a:ext>
            </a:extLst>
          </p:cNvPr>
          <p:cNvPicPr>
            <a:picLocks noChangeAspect="1"/>
          </p:cNvPicPr>
          <p:nvPr/>
        </p:nvPicPr>
        <p:blipFill>
          <a:blip r:embed="rId2"/>
          <a:stretch>
            <a:fillRect/>
          </a:stretch>
        </p:blipFill>
        <p:spPr>
          <a:xfrm>
            <a:off x="269421" y="2253301"/>
            <a:ext cx="8516371" cy="3851646"/>
          </a:xfrm>
          <a:prstGeom prst="rect">
            <a:avLst/>
          </a:prstGeom>
        </p:spPr>
      </p:pic>
    </p:spTree>
    <p:extLst>
      <p:ext uri="{BB962C8B-B14F-4D97-AF65-F5344CB8AC3E}">
        <p14:creationId xmlns:p14="http://schemas.microsoft.com/office/powerpoint/2010/main" val="1327567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L&amp;D Summary Report</a:t>
            </a:r>
            <a:br>
              <a:rPr lang="en-US" dirty="0"/>
            </a:br>
            <a:r>
              <a:rPr lang="en-US" sz="2400" dirty="0"/>
              <a:t>Purpose: Manage and inform</a:t>
            </a:r>
          </a:p>
        </p:txBody>
      </p:sp>
      <p:sp>
        <p:nvSpPr>
          <p:cNvPr id="6" name="Date Placeholder 5"/>
          <p:cNvSpPr>
            <a:spLocks noGrp="1"/>
          </p:cNvSpPr>
          <p:nvPr>
            <p:ph type="dt" sz="half" idx="10"/>
          </p:nvPr>
        </p:nvSpPr>
        <p:spPr/>
        <p:txBody>
          <a:bodyPr/>
          <a:lstStyle/>
          <a:p>
            <a:fld id="{4BFC21F9-97A7-4E12-A8FB-7B134012B4A8}" type="datetime5">
              <a:rPr lang="en-US" smtClean="0"/>
              <a:t>18-Sep-23</a:t>
            </a:fld>
            <a:endParaRPr lang="en-US" dirty="0"/>
          </a:p>
        </p:txBody>
      </p:sp>
      <p:sp>
        <p:nvSpPr>
          <p:cNvPr id="3" name="Footer Placeholder 2"/>
          <p:cNvSpPr>
            <a:spLocks noGrp="1"/>
          </p:cNvSpPr>
          <p:nvPr>
            <p:ph type="ftr" sz="quarter" idx="11"/>
          </p:nvPr>
        </p:nvSpPr>
        <p:spPr/>
        <p:txBody>
          <a:bodyPr/>
          <a:lstStyle/>
          <a:p>
            <a:r>
              <a:rPr lang="en-US" dirty="0"/>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pPr/>
              <a:t>39</a:t>
            </a:fld>
            <a:endParaRPr lang="en-US" dirty="0"/>
          </a:p>
        </p:txBody>
      </p:sp>
      <p:graphicFrame>
        <p:nvGraphicFramePr>
          <p:cNvPr id="5" name="Object 4">
            <a:extLst>
              <a:ext uri="{FF2B5EF4-FFF2-40B4-BE49-F238E27FC236}">
                <a16:creationId xmlns:a16="http://schemas.microsoft.com/office/drawing/2014/main" id="{56FFD0C2-1327-4233-811A-89D54BAF2D8A}"/>
              </a:ext>
            </a:extLst>
          </p:cNvPr>
          <p:cNvGraphicFramePr>
            <a:graphicFrameLocks noChangeAspect="1"/>
          </p:cNvGraphicFramePr>
          <p:nvPr/>
        </p:nvGraphicFramePr>
        <p:xfrm>
          <a:off x="557932" y="1777117"/>
          <a:ext cx="8248138" cy="4079019"/>
        </p:xfrm>
        <a:graphic>
          <a:graphicData uri="http://schemas.openxmlformats.org/presentationml/2006/ole">
            <mc:AlternateContent xmlns:mc="http://schemas.openxmlformats.org/markup-compatibility/2006">
              <mc:Choice xmlns:v="urn:schemas-microsoft-com:vml" Requires="v">
                <p:oleObj name="Worksheet" r:id="rId2" imgW="12975915" imgH="5562733" progId="Excel.Sheet.12">
                  <p:embed/>
                </p:oleObj>
              </mc:Choice>
              <mc:Fallback>
                <p:oleObj name="Worksheet" r:id="rId2" imgW="12975915" imgH="5562733" progId="Excel.Sheet.12">
                  <p:embed/>
                  <p:pic>
                    <p:nvPicPr>
                      <p:cNvPr id="5" name="Object 4">
                        <a:extLst>
                          <a:ext uri="{FF2B5EF4-FFF2-40B4-BE49-F238E27FC236}">
                            <a16:creationId xmlns:a16="http://schemas.microsoft.com/office/drawing/2014/main" id="{56FFD0C2-1327-4233-811A-89D54BAF2D8A}"/>
                          </a:ext>
                        </a:extLst>
                      </p:cNvPr>
                      <p:cNvPicPr/>
                      <p:nvPr/>
                    </p:nvPicPr>
                    <p:blipFill>
                      <a:blip r:embed="rId3"/>
                      <a:stretch>
                        <a:fillRect/>
                      </a:stretch>
                    </p:blipFill>
                    <p:spPr>
                      <a:xfrm>
                        <a:off x="557932" y="1777117"/>
                        <a:ext cx="8248138" cy="4079019"/>
                      </a:xfrm>
                      <a:prstGeom prst="rect">
                        <a:avLst/>
                      </a:prstGeom>
                    </p:spPr>
                  </p:pic>
                </p:oleObj>
              </mc:Fallback>
            </mc:AlternateContent>
          </a:graphicData>
        </a:graphic>
      </p:graphicFrame>
    </p:spTree>
    <p:extLst>
      <p:ext uri="{BB962C8B-B14F-4D97-AF65-F5344CB8AC3E}">
        <p14:creationId xmlns:p14="http://schemas.microsoft.com/office/powerpoint/2010/main" val="406888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Center for Talent Reporting:</a:t>
            </a:r>
            <a:br>
              <a:rPr lang="en-US" dirty="0"/>
            </a:br>
            <a:r>
              <a:rPr lang="en-US" dirty="0"/>
              <a:t>The Home of TDRp</a:t>
            </a:r>
          </a:p>
        </p:txBody>
      </p:sp>
      <p:sp>
        <p:nvSpPr>
          <p:cNvPr id="3" name="Slide Number Placeholder 2"/>
          <p:cNvSpPr>
            <a:spLocks noGrp="1"/>
          </p:cNvSpPr>
          <p:nvPr>
            <p:ph type="sldNum" sz="quarter" idx="10"/>
          </p:nvPr>
        </p:nvSpPr>
        <p:spPr/>
        <p:txBody>
          <a:bodyPr/>
          <a:lstStyle/>
          <a:p>
            <a:fld id="{CB94A5B6-A587-BD47-8B1E-DC3DA0554FCF}" type="slidenum">
              <a:rPr lang="en-US" smtClean="0"/>
              <a:pPr/>
              <a:t>4</a:t>
            </a:fld>
            <a:endParaRPr lang="en-US" dirty="0"/>
          </a:p>
        </p:txBody>
      </p:sp>
      <p:sp>
        <p:nvSpPr>
          <p:cNvPr id="4" name="Footer Placeholder 3"/>
          <p:cNvSpPr>
            <a:spLocks noGrp="1"/>
          </p:cNvSpPr>
          <p:nvPr>
            <p:ph type="ftr" sz="quarter" idx="12"/>
          </p:nvPr>
        </p:nvSpPr>
        <p:spPr/>
        <p:txBody>
          <a:bodyPr/>
          <a:lstStyle/>
          <a:p>
            <a:r>
              <a:rPr lang="en-US" dirty="0"/>
              <a:t>Center for Talent Reporting</a:t>
            </a:r>
          </a:p>
        </p:txBody>
      </p:sp>
      <p:sp>
        <p:nvSpPr>
          <p:cNvPr id="9" name="Content Placeholder 8"/>
          <p:cNvSpPr>
            <a:spLocks noGrp="1"/>
          </p:cNvSpPr>
          <p:nvPr>
            <p:ph idx="1"/>
          </p:nvPr>
        </p:nvSpPr>
        <p:spPr/>
        <p:txBody>
          <a:bodyPr>
            <a:normAutofit/>
          </a:bodyPr>
          <a:lstStyle/>
          <a:p>
            <a:r>
              <a:rPr lang="en-US" dirty="0"/>
              <a:t>Established October 2012</a:t>
            </a:r>
          </a:p>
          <a:p>
            <a:pPr lvl="1"/>
            <a:r>
              <a:rPr lang="en-US" dirty="0"/>
              <a:t>Nonprofit, member-based professional association (like ATD)</a:t>
            </a:r>
          </a:p>
          <a:p>
            <a:r>
              <a:rPr lang="en-US" dirty="0"/>
              <a:t>Mission</a:t>
            </a:r>
          </a:p>
          <a:p>
            <a:pPr lvl="1"/>
            <a:r>
              <a:rPr lang="en-US" dirty="0"/>
              <a:t>Improve and standardize the </a:t>
            </a:r>
            <a:r>
              <a:rPr lang="en-US" dirty="0">
                <a:solidFill>
                  <a:srgbClr val="FF0000"/>
                </a:solidFill>
              </a:rPr>
              <a:t>measurement, reporting, and management </a:t>
            </a:r>
            <a:r>
              <a:rPr lang="en-US" dirty="0"/>
              <a:t>of human capital to deliver significant business value</a:t>
            </a:r>
          </a:p>
        </p:txBody>
      </p:sp>
      <p:sp>
        <p:nvSpPr>
          <p:cNvPr id="5" name="Content Placeholder 4"/>
          <p:cNvSpPr>
            <a:spLocks noGrp="1"/>
          </p:cNvSpPr>
          <p:nvPr>
            <p:ph idx="13"/>
          </p:nvPr>
        </p:nvSpPr>
        <p:spPr/>
        <p:txBody>
          <a:bodyPr>
            <a:normAutofit/>
          </a:bodyPr>
          <a:lstStyle/>
          <a:p>
            <a:r>
              <a:rPr lang="en-US" dirty="0"/>
              <a:t>Offerings</a:t>
            </a:r>
          </a:p>
          <a:p>
            <a:pPr lvl="1"/>
            <a:r>
              <a:rPr lang="en-US" dirty="0"/>
              <a:t>Webinars</a:t>
            </a:r>
          </a:p>
          <a:p>
            <a:pPr lvl="1"/>
            <a:r>
              <a:rPr lang="en-US" dirty="0"/>
              <a:t>Measurement and Reporting Workshops</a:t>
            </a:r>
          </a:p>
          <a:p>
            <a:pPr lvl="1"/>
            <a:r>
              <a:rPr lang="en-US" dirty="0"/>
              <a:t>Coaching</a:t>
            </a:r>
          </a:p>
          <a:p>
            <a:pPr lvl="1"/>
            <a:r>
              <a:rPr lang="en-US" dirty="0"/>
              <a:t>Annual conference</a:t>
            </a:r>
          </a:p>
          <a:p>
            <a:pPr lvl="1"/>
            <a:r>
              <a:rPr lang="en-US" dirty="0"/>
              <a:t>Corporate memberships</a:t>
            </a:r>
          </a:p>
          <a:p>
            <a:pPr lvl="1"/>
            <a:r>
              <a:rPr lang="en-US" dirty="0"/>
              <a:t>Certification and accreditation</a:t>
            </a:r>
          </a:p>
          <a:p>
            <a:endParaRPr lang="en-US" dirty="0"/>
          </a:p>
        </p:txBody>
      </p:sp>
    </p:spTree>
    <p:extLst>
      <p:ext uri="{BB962C8B-B14F-4D97-AF65-F5344CB8AC3E}">
        <p14:creationId xmlns:p14="http://schemas.microsoft.com/office/powerpoint/2010/main" val="244816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L&amp;D Summary Report (continued)</a:t>
            </a:r>
          </a:p>
        </p:txBody>
      </p:sp>
      <p:sp>
        <p:nvSpPr>
          <p:cNvPr id="6" name="Date Placeholder 5"/>
          <p:cNvSpPr>
            <a:spLocks noGrp="1"/>
          </p:cNvSpPr>
          <p:nvPr>
            <p:ph type="dt" sz="half" idx="10"/>
          </p:nvPr>
        </p:nvSpPr>
        <p:spPr/>
        <p:txBody>
          <a:bodyPr/>
          <a:lstStyle/>
          <a:p>
            <a:fld id="{FBD431EA-EBCF-499B-9B45-46DE0BED8B7C}" type="datetime5">
              <a:rPr lang="en-US" smtClean="0"/>
              <a:t>18-Sep-23</a:t>
            </a:fld>
            <a:endParaRPr lang="en-US" dirty="0"/>
          </a:p>
        </p:txBody>
      </p:sp>
      <p:sp>
        <p:nvSpPr>
          <p:cNvPr id="3" name="Footer Placeholder 2"/>
          <p:cNvSpPr>
            <a:spLocks noGrp="1"/>
          </p:cNvSpPr>
          <p:nvPr>
            <p:ph type="ftr" sz="quarter" idx="11"/>
          </p:nvPr>
        </p:nvSpPr>
        <p:spPr/>
        <p:txBody>
          <a:bodyPr/>
          <a:lstStyle/>
          <a:p>
            <a:r>
              <a:rPr lang="en-US" dirty="0"/>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pPr/>
              <a:t>40</a:t>
            </a:fld>
            <a:endParaRPr lang="en-US" dirty="0"/>
          </a:p>
        </p:txBody>
      </p:sp>
      <p:graphicFrame>
        <p:nvGraphicFramePr>
          <p:cNvPr id="8" name="Object 7">
            <a:extLst>
              <a:ext uri="{FF2B5EF4-FFF2-40B4-BE49-F238E27FC236}">
                <a16:creationId xmlns:a16="http://schemas.microsoft.com/office/drawing/2014/main" id="{9616C5A9-3066-45B9-8EA9-02F62CB90DD3}"/>
              </a:ext>
            </a:extLst>
          </p:cNvPr>
          <p:cNvGraphicFramePr>
            <a:graphicFrameLocks noChangeAspect="1"/>
          </p:cNvGraphicFramePr>
          <p:nvPr/>
        </p:nvGraphicFramePr>
        <p:xfrm>
          <a:off x="734699" y="1641944"/>
          <a:ext cx="7425409" cy="4464657"/>
        </p:xfrm>
        <a:graphic>
          <a:graphicData uri="http://schemas.openxmlformats.org/presentationml/2006/ole">
            <mc:AlternateContent xmlns:mc="http://schemas.openxmlformats.org/markup-compatibility/2006">
              <mc:Choice xmlns:v="urn:schemas-microsoft-com:vml" Requires="v">
                <p:oleObj name="Worksheet" r:id="rId2" imgW="12279000" imgH="5780485" progId="Excel.Sheet.12">
                  <p:embed/>
                </p:oleObj>
              </mc:Choice>
              <mc:Fallback>
                <p:oleObj name="Worksheet" r:id="rId2" imgW="12279000" imgH="5780485" progId="Excel.Sheet.12">
                  <p:embed/>
                  <p:pic>
                    <p:nvPicPr>
                      <p:cNvPr id="8" name="Object 7">
                        <a:extLst>
                          <a:ext uri="{FF2B5EF4-FFF2-40B4-BE49-F238E27FC236}">
                            <a16:creationId xmlns:a16="http://schemas.microsoft.com/office/drawing/2014/main" id="{9616C5A9-3066-45B9-8EA9-02F62CB90DD3}"/>
                          </a:ext>
                        </a:extLst>
                      </p:cNvPr>
                      <p:cNvPicPr/>
                      <p:nvPr/>
                    </p:nvPicPr>
                    <p:blipFill>
                      <a:blip r:embed="rId3"/>
                      <a:stretch>
                        <a:fillRect/>
                      </a:stretch>
                    </p:blipFill>
                    <p:spPr>
                      <a:xfrm>
                        <a:off x="734699" y="1641944"/>
                        <a:ext cx="7425409" cy="4464657"/>
                      </a:xfrm>
                      <a:prstGeom prst="rect">
                        <a:avLst/>
                      </a:prstGeom>
                    </p:spPr>
                  </p:pic>
                </p:oleObj>
              </mc:Fallback>
            </mc:AlternateContent>
          </a:graphicData>
        </a:graphic>
      </p:graphicFrame>
    </p:spTree>
    <p:extLst>
      <p:ext uri="{BB962C8B-B14F-4D97-AF65-F5344CB8AC3E}">
        <p14:creationId xmlns:p14="http://schemas.microsoft.com/office/powerpoint/2010/main" val="2404670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L&amp;D Summary Report (continued)</a:t>
            </a:r>
          </a:p>
        </p:txBody>
      </p:sp>
      <p:sp>
        <p:nvSpPr>
          <p:cNvPr id="6" name="Date Placeholder 5"/>
          <p:cNvSpPr>
            <a:spLocks noGrp="1"/>
          </p:cNvSpPr>
          <p:nvPr>
            <p:ph type="dt" sz="half" idx="10"/>
          </p:nvPr>
        </p:nvSpPr>
        <p:spPr/>
        <p:txBody>
          <a:bodyPr/>
          <a:lstStyle/>
          <a:p>
            <a:fld id="{FBD431EA-EBCF-499B-9B45-46DE0BED8B7C}" type="datetime5">
              <a:rPr lang="en-US" smtClean="0"/>
              <a:t>18-Sep-23</a:t>
            </a:fld>
            <a:endParaRPr lang="en-US" dirty="0"/>
          </a:p>
        </p:txBody>
      </p:sp>
      <p:sp>
        <p:nvSpPr>
          <p:cNvPr id="3" name="Footer Placeholder 2"/>
          <p:cNvSpPr>
            <a:spLocks noGrp="1"/>
          </p:cNvSpPr>
          <p:nvPr>
            <p:ph type="ftr" sz="quarter" idx="11"/>
          </p:nvPr>
        </p:nvSpPr>
        <p:spPr/>
        <p:txBody>
          <a:bodyPr/>
          <a:lstStyle/>
          <a:p>
            <a:r>
              <a:rPr lang="en-US" dirty="0"/>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pPr/>
              <a:t>41</a:t>
            </a:fld>
            <a:endParaRPr lang="en-US" dirty="0"/>
          </a:p>
        </p:txBody>
      </p:sp>
      <p:graphicFrame>
        <p:nvGraphicFramePr>
          <p:cNvPr id="5" name="Object 4">
            <a:extLst>
              <a:ext uri="{FF2B5EF4-FFF2-40B4-BE49-F238E27FC236}">
                <a16:creationId xmlns:a16="http://schemas.microsoft.com/office/drawing/2014/main" id="{6CF93419-6592-4ED7-8C4B-050DE3BCF2DC}"/>
              </a:ext>
            </a:extLst>
          </p:cNvPr>
          <p:cNvGraphicFramePr>
            <a:graphicFrameLocks noChangeAspect="1"/>
          </p:cNvGraphicFramePr>
          <p:nvPr/>
        </p:nvGraphicFramePr>
        <p:xfrm>
          <a:off x="778743" y="1741336"/>
          <a:ext cx="6961851" cy="3884212"/>
        </p:xfrm>
        <a:graphic>
          <a:graphicData uri="http://schemas.openxmlformats.org/presentationml/2006/ole">
            <mc:AlternateContent xmlns:mc="http://schemas.openxmlformats.org/markup-compatibility/2006">
              <mc:Choice xmlns:v="urn:schemas-microsoft-com:vml" Requires="v">
                <p:oleObj name="Worksheet" r:id="rId2" imgW="11669543" imgH="4805882" progId="Excel.Sheet.12">
                  <p:embed/>
                </p:oleObj>
              </mc:Choice>
              <mc:Fallback>
                <p:oleObj name="Worksheet" r:id="rId2" imgW="11669543" imgH="4805882" progId="Excel.Sheet.12">
                  <p:embed/>
                  <p:pic>
                    <p:nvPicPr>
                      <p:cNvPr id="5" name="Object 4">
                        <a:extLst>
                          <a:ext uri="{FF2B5EF4-FFF2-40B4-BE49-F238E27FC236}">
                            <a16:creationId xmlns:a16="http://schemas.microsoft.com/office/drawing/2014/main" id="{6CF93419-6592-4ED7-8C4B-050DE3BCF2DC}"/>
                          </a:ext>
                        </a:extLst>
                      </p:cNvPr>
                      <p:cNvPicPr/>
                      <p:nvPr/>
                    </p:nvPicPr>
                    <p:blipFill>
                      <a:blip r:embed="rId3"/>
                      <a:stretch>
                        <a:fillRect/>
                      </a:stretch>
                    </p:blipFill>
                    <p:spPr>
                      <a:xfrm>
                        <a:off x="778743" y="1741336"/>
                        <a:ext cx="6961851" cy="3884212"/>
                      </a:xfrm>
                      <a:prstGeom prst="rect">
                        <a:avLst/>
                      </a:prstGeom>
                    </p:spPr>
                  </p:pic>
                </p:oleObj>
              </mc:Fallback>
            </mc:AlternateContent>
          </a:graphicData>
        </a:graphic>
      </p:graphicFrame>
    </p:spTree>
    <p:extLst>
      <p:ext uri="{BB962C8B-B14F-4D97-AF65-F5344CB8AC3E}">
        <p14:creationId xmlns:p14="http://schemas.microsoft.com/office/powerpoint/2010/main" val="3991384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AB7D21-D2DF-41D9-970C-FECE837340C8}"/>
              </a:ext>
            </a:extLst>
          </p:cNvPr>
          <p:cNvSpPr>
            <a:spLocks noGrp="1"/>
          </p:cNvSpPr>
          <p:nvPr>
            <p:ph type="title"/>
          </p:nvPr>
        </p:nvSpPr>
        <p:spPr/>
        <p:txBody>
          <a:bodyPr/>
          <a:lstStyle/>
          <a:p>
            <a:r>
              <a:rPr lang="en-US" dirty="0"/>
              <a:t>Create Report List by User</a:t>
            </a:r>
          </a:p>
        </p:txBody>
      </p:sp>
      <p:sp>
        <p:nvSpPr>
          <p:cNvPr id="7" name="Content Placeholder 6">
            <a:extLst>
              <a:ext uri="{FF2B5EF4-FFF2-40B4-BE49-F238E27FC236}">
                <a16:creationId xmlns:a16="http://schemas.microsoft.com/office/drawing/2014/main" id="{B031F50C-BCB2-43B2-BF80-B71999CE5C65}"/>
              </a:ext>
            </a:extLst>
          </p:cNvPr>
          <p:cNvSpPr>
            <a:spLocks noGrp="1"/>
          </p:cNvSpPr>
          <p:nvPr>
            <p:ph idx="1"/>
          </p:nvPr>
        </p:nvSpPr>
        <p:spPr/>
        <p:txBody>
          <a:bodyPr/>
          <a:lstStyle/>
          <a:p>
            <a:r>
              <a:rPr lang="en-US" dirty="0"/>
              <a:t>Need to create a list showing reports and users so everyone knows what reports will be generated  for whom and with what frequency</a:t>
            </a:r>
          </a:p>
          <a:p>
            <a:r>
              <a:rPr lang="en-US" dirty="0"/>
              <a:t>Also, need to capture who will be responsible, how the reports will be distributed, and the date for distribution</a:t>
            </a:r>
          </a:p>
        </p:txBody>
      </p:sp>
      <p:sp>
        <p:nvSpPr>
          <p:cNvPr id="3" name="Date Placeholder 2">
            <a:extLst>
              <a:ext uri="{FF2B5EF4-FFF2-40B4-BE49-F238E27FC236}">
                <a16:creationId xmlns:a16="http://schemas.microsoft.com/office/drawing/2014/main" id="{3AF7EC4C-DCB3-4865-AD4C-4C0559023E0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August 19, 2015</a:t>
            </a:r>
          </a:p>
        </p:txBody>
      </p:sp>
      <p:sp>
        <p:nvSpPr>
          <p:cNvPr id="4" name="Footer Placeholder 3">
            <a:extLst>
              <a:ext uri="{FF2B5EF4-FFF2-40B4-BE49-F238E27FC236}">
                <a16:creationId xmlns:a16="http://schemas.microsoft.com/office/drawing/2014/main" id="{33CBB9C0-A0CE-4D0A-A26C-9725597E211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a:extLst>
              <a:ext uri="{FF2B5EF4-FFF2-40B4-BE49-F238E27FC236}">
                <a16:creationId xmlns:a16="http://schemas.microsoft.com/office/drawing/2014/main" id="{714F33F5-F5ED-4DE7-86DF-3360B50D70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0716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1345-7F8F-402D-8BB1-69ADA70F877F}"/>
              </a:ext>
            </a:extLst>
          </p:cNvPr>
          <p:cNvSpPr>
            <a:spLocks noGrp="1"/>
          </p:cNvSpPr>
          <p:nvPr>
            <p:ph type="title"/>
          </p:nvPr>
        </p:nvSpPr>
        <p:spPr/>
        <p:txBody>
          <a:bodyPr/>
          <a:lstStyle/>
          <a:p>
            <a:r>
              <a:rPr lang="en-US" dirty="0"/>
              <a:t>Report List by User</a:t>
            </a:r>
          </a:p>
        </p:txBody>
      </p:sp>
      <p:sp>
        <p:nvSpPr>
          <p:cNvPr id="3" name="Content Placeholder 2">
            <a:extLst>
              <a:ext uri="{FF2B5EF4-FFF2-40B4-BE49-F238E27FC236}">
                <a16:creationId xmlns:a16="http://schemas.microsoft.com/office/drawing/2014/main" id="{ACF13606-65D4-499F-8276-4957E1EC4D2B}"/>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dirty="0"/>
              <a:t>From </a:t>
            </a:r>
            <a:r>
              <a:rPr lang="en-US" sz="1200" i="1" dirty="0"/>
              <a:t>Measurement Demystified </a:t>
            </a:r>
            <a:r>
              <a:rPr lang="en-US" sz="1200" dirty="0"/>
              <a:t>(ATD Press, 2021)</a:t>
            </a:r>
          </a:p>
        </p:txBody>
      </p:sp>
      <p:sp>
        <p:nvSpPr>
          <p:cNvPr id="4" name="Date Placeholder 3">
            <a:extLst>
              <a:ext uri="{FF2B5EF4-FFF2-40B4-BE49-F238E27FC236}">
                <a16:creationId xmlns:a16="http://schemas.microsoft.com/office/drawing/2014/main" id="{3C8AFB1E-CE33-4AB5-A7FE-AA7AE84909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72FBB485-9B57-4488-B39E-DBD4173602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664285BA-3304-439C-8025-72B812A80BD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1542729E-8807-43C6-8F13-8E6763B73A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1356" y="1501215"/>
            <a:ext cx="5498327" cy="4218167"/>
          </a:xfrm>
          <a:prstGeom prst="rect">
            <a:avLst/>
          </a:prstGeom>
          <a:noFill/>
          <a:ln>
            <a:noFill/>
          </a:ln>
        </p:spPr>
      </p:pic>
    </p:spTree>
    <p:extLst>
      <p:ext uri="{BB962C8B-B14F-4D97-AF65-F5344CB8AC3E}">
        <p14:creationId xmlns:p14="http://schemas.microsoft.com/office/powerpoint/2010/main" val="1331038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DE7E-3EF2-43C4-831B-8AF26B620F9C}"/>
              </a:ext>
            </a:extLst>
          </p:cNvPr>
          <p:cNvSpPr>
            <a:spLocks noGrp="1"/>
          </p:cNvSpPr>
          <p:nvPr>
            <p:ph type="title"/>
          </p:nvPr>
        </p:nvSpPr>
        <p:spPr/>
        <p:txBody>
          <a:bodyPr/>
          <a:lstStyle/>
          <a:p>
            <a:r>
              <a:rPr lang="en-US" dirty="0"/>
              <a:t>Expanded Report List with Additional Information</a:t>
            </a:r>
          </a:p>
        </p:txBody>
      </p:sp>
      <p:pic>
        <p:nvPicPr>
          <p:cNvPr id="7" name="Content Placeholder 6">
            <a:extLst>
              <a:ext uri="{FF2B5EF4-FFF2-40B4-BE49-F238E27FC236}">
                <a16:creationId xmlns:a16="http://schemas.microsoft.com/office/drawing/2014/main" id="{9F62F0B7-ACDC-446F-A007-0CD7A046150A}"/>
              </a:ext>
            </a:extLst>
          </p:cNvPr>
          <p:cNvPicPr>
            <a:picLocks noGrp="1" noChangeAspect="1"/>
          </p:cNvPicPr>
          <p:nvPr>
            <p:ph idx="1"/>
          </p:nvPr>
        </p:nvPicPr>
        <p:blipFill>
          <a:blip r:embed="rId2"/>
          <a:stretch>
            <a:fillRect/>
          </a:stretch>
        </p:blipFill>
        <p:spPr>
          <a:xfrm>
            <a:off x="1433488" y="1412422"/>
            <a:ext cx="5069365" cy="4886722"/>
          </a:xfrm>
          <a:prstGeom prst="rect">
            <a:avLst/>
          </a:prstGeom>
        </p:spPr>
      </p:pic>
      <p:sp>
        <p:nvSpPr>
          <p:cNvPr id="4" name="Date Placeholder 3">
            <a:extLst>
              <a:ext uri="{FF2B5EF4-FFF2-40B4-BE49-F238E27FC236}">
                <a16:creationId xmlns:a16="http://schemas.microsoft.com/office/drawing/2014/main" id="{75383512-366D-45F7-831E-8763C94EAD3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B0BDF368-43CF-4C96-B84F-16B0EA1B2A1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B5AE454A-E341-48FE-B31E-8B1C89624CF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58833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00A864-B2CC-4B90-B6EE-F3BE377E1B78}"/>
              </a:ext>
            </a:extLst>
          </p:cNvPr>
          <p:cNvSpPr>
            <a:spLocks noGrp="1"/>
          </p:cNvSpPr>
          <p:nvPr>
            <p:ph type="title"/>
          </p:nvPr>
        </p:nvSpPr>
        <p:spPr/>
        <p:txBody>
          <a:bodyPr/>
          <a:lstStyle/>
          <a:p>
            <a:r>
              <a:rPr lang="en-US" dirty="0"/>
              <a:t>Conclusion</a:t>
            </a:r>
          </a:p>
        </p:txBody>
      </p:sp>
      <p:sp>
        <p:nvSpPr>
          <p:cNvPr id="6" name="Slide Number Placeholder 5">
            <a:extLst>
              <a:ext uri="{FF2B5EF4-FFF2-40B4-BE49-F238E27FC236}">
                <a16:creationId xmlns:a16="http://schemas.microsoft.com/office/drawing/2014/main" id="{1F94D0C0-3F15-42F3-B681-42E1E9E939D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a:extLst>
              <a:ext uri="{FF2B5EF4-FFF2-40B4-BE49-F238E27FC236}">
                <a16:creationId xmlns:a16="http://schemas.microsoft.com/office/drawing/2014/main" id="{2CFFF0E9-4CFA-458C-8988-069B9F1251A6}"/>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5C63FC05-BCF0-4910-BD43-48EF8C2B0ACC}"/>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Tree>
    <p:extLst>
      <p:ext uri="{BB962C8B-B14F-4D97-AF65-F5344CB8AC3E}">
        <p14:creationId xmlns:p14="http://schemas.microsoft.com/office/powerpoint/2010/main" val="380091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Advice</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Department heads: Do not delegate responsibility of the measurement and reporting strategy to your staff. You need to own it and it needs to reflect your management strategy. You need to be clear how important it is: you must have the reports to manage.</a:t>
            </a:r>
          </a:p>
          <a:p>
            <a:pPr>
              <a:buFont typeface="Arial" panose="020B0604020202020204" pitchFamily="34" charset="0"/>
              <a:buChar char="•"/>
            </a:pPr>
            <a:r>
              <a:rPr lang="en-US" dirty="0"/>
              <a:t>Limit the number of measures and reports.</a:t>
            </a:r>
          </a:p>
          <a:p>
            <a:pPr lvl="1">
              <a:buFont typeface="Arial" panose="020B0604020202020204" pitchFamily="34" charset="0"/>
              <a:buChar char="•"/>
            </a:pPr>
            <a:r>
              <a:rPr lang="en-US" dirty="0"/>
              <a:t>Start with just a handful at each level. You can always add more later</a:t>
            </a:r>
          </a:p>
          <a:p>
            <a:pPr>
              <a:buFont typeface="Arial" panose="020B0604020202020204" pitchFamily="34" charset="0"/>
              <a:buChar char="•"/>
            </a:pPr>
            <a:r>
              <a:rPr lang="en-US" dirty="0"/>
              <a:t>Create a measure library which contains the essential information about all the measures</a:t>
            </a:r>
          </a:p>
          <a:p>
            <a:pPr>
              <a:buFont typeface="Arial" panose="020B0604020202020204" pitchFamily="34" charset="0"/>
              <a:buChar char="•"/>
            </a:pPr>
            <a:r>
              <a:rPr lang="en-US" dirty="0"/>
              <a:t>Create a measurement and reporting strategy document</a:t>
            </a:r>
          </a:p>
          <a:p>
            <a:pPr lvl="1">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4EC2A-4970-4A29-9B96-EF5C7120CA7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78560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2E7A-878E-4D96-BB84-A9EBEDFC872E}"/>
              </a:ext>
            </a:extLst>
          </p:cNvPr>
          <p:cNvSpPr>
            <a:spLocks noGrp="1"/>
          </p:cNvSpPr>
          <p:nvPr>
            <p:ph type="title"/>
          </p:nvPr>
        </p:nvSpPr>
        <p:spPr/>
        <p:txBody>
          <a:bodyPr/>
          <a:lstStyle/>
          <a:p>
            <a:r>
              <a:rPr lang="en-US" dirty="0"/>
              <a:t>Sample Table of Contents for a 17-page Plan </a:t>
            </a:r>
            <a:r>
              <a:rPr lang="en-US" sz="2800" dirty="0"/>
              <a:t>(See Appendix C of Book for an Example)</a:t>
            </a:r>
          </a:p>
        </p:txBody>
      </p:sp>
      <p:sp>
        <p:nvSpPr>
          <p:cNvPr id="3" name="Content Placeholder 2">
            <a:extLst>
              <a:ext uri="{FF2B5EF4-FFF2-40B4-BE49-F238E27FC236}">
                <a16:creationId xmlns:a16="http://schemas.microsoft.com/office/drawing/2014/main" id="{B40171F6-522A-4EB9-90D3-0D15F404CB81}"/>
              </a:ext>
            </a:extLst>
          </p:cNvPr>
          <p:cNvSpPr>
            <a:spLocks noGrp="1"/>
          </p:cNvSpPr>
          <p:nvPr>
            <p:ph idx="1"/>
          </p:nvPr>
        </p:nvSpPr>
        <p:spPr/>
        <p:txBody>
          <a:bodyPr/>
          <a:lstStyle/>
          <a:p>
            <a:r>
              <a:rPr lang="en-US" sz="1800" dirty="0"/>
              <a:t>Introduction………………………………………………...…….1</a:t>
            </a:r>
          </a:p>
          <a:p>
            <a:r>
              <a:rPr lang="en-US" sz="1800" dirty="0"/>
              <a:t>Reasons for measuring………………………………………....2</a:t>
            </a:r>
          </a:p>
          <a:p>
            <a:r>
              <a:rPr lang="en-US" sz="1800" dirty="0"/>
              <a:t>Users and their needs…………………………………………..3</a:t>
            </a:r>
          </a:p>
          <a:p>
            <a:r>
              <a:rPr lang="en-US" sz="1800" dirty="0"/>
              <a:t>Measures…………………………………………………………5</a:t>
            </a:r>
          </a:p>
          <a:p>
            <a:r>
              <a:rPr lang="en-US" sz="1800" dirty="0"/>
              <a:t>Reports…………………………………………………………..11</a:t>
            </a:r>
          </a:p>
          <a:p>
            <a:r>
              <a:rPr lang="en-US" sz="1800" dirty="0"/>
              <a:t>Data collection…………………………………………………..15</a:t>
            </a:r>
            <a:endParaRPr lang="en-US" sz="1600" dirty="0"/>
          </a:p>
          <a:p>
            <a:pPr>
              <a:buFont typeface="Arial" panose="020B0604020202020204" pitchFamily="34" charset="0"/>
              <a:buChar char="•"/>
            </a:pPr>
            <a:r>
              <a:rPr lang="en-US" sz="1800" dirty="0"/>
              <a:t>Resources……………………………………………………….17</a:t>
            </a:r>
          </a:p>
        </p:txBody>
      </p:sp>
      <p:sp>
        <p:nvSpPr>
          <p:cNvPr id="4" name="Date Placeholder 3">
            <a:extLst>
              <a:ext uri="{FF2B5EF4-FFF2-40B4-BE49-F238E27FC236}">
                <a16:creationId xmlns:a16="http://schemas.microsoft.com/office/drawing/2014/main" id="{26660F9B-0A8E-4032-880E-AF340F961AE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1C2FBAB0-4DD6-4900-ACF8-3BA57E5ACDC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2C673E94-AB1E-48DD-896A-82EF8689C6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02408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4698-D3FD-4004-B039-9F7658F6D6B4}"/>
              </a:ext>
            </a:extLst>
          </p:cNvPr>
          <p:cNvSpPr>
            <a:spLocks noGrp="1"/>
          </p:cNvSpPr>
          <p:nvPr>
            <p:ph type="title"/>
          </p:nvPr>
        </p:nvSpPr>
        <p:spPr/>
        <p:txBody>
          <a:bodyPr/>
          <a:lstStyle/>
          <a:p>
            <a:r>
              <a:rPr lang="en-US" dirty="0"/>
              <a:t>Change Management Considerations</a:t>
            </a:r>
          </a:p>
        </p:txBody>
      </p:sp>
      <p:sp>
        <p:nvSpPr>
          <p:cNvPr id="3" name="Content Placeholder 2">
            <a:extLst>
              <a:ext uri="{FF2B5EF4-FFF2-40B4-BE49-F238E27FC236}">
                <a16:creationId xmlns:a16="http://schemas.microsoft.com/office/drawing/2014/main" id="{410BB347-57DF-4A74-98B3-D31BBDB76E73}"/>
              </a:ext>
            </a:extLst>
          </p:cNvPr>
          <p:cNvSpPr>
            <a:spLocks noGrp="1"/>
          </p:cNvSpPr>
          <p:nvPr>
            <p:ph idx="1"/>
          </p:nvPr>
        </p:nvSpPr>
        <p:spPr/>
        <p:txBody>
          <a:bodyPr/>
          <a:lstStyle/>
          <a:p>
            <a:r>
              <a:rPr lang="en-US" dirty="0"/>
              <a:t>How big of a change (delta) is this?</a:t>
            </a:r>
          </a:p>
          <a:p>
            <a:r>
              <a:rPr lang="en-US" dirty="0"/>
              <a:t>What are likely sources of resistance?</a:t>
            </a:r>
          </a:p>
          <a:p>
            <a:pPr lvl="1"/>
            <a:r>
              <a:rPr lang="en-US" dirty="0"/>
              <a:t>Are the L&amp;D leaders on board?</a:t>
            </a:r>
          </a:p>
          <a:p>
            <a:r>
              <a:rPr lang="en-US" dirty="0"/>
              <a:t>What education is needed?</a:t>
            </a:r>
          </a:p>
          <a:p>
            <a:r>
              <a:rPr lang="en-US" dirty="0"/>
              <a:t>What communication is needed?</a:t>
            </a:r>
          </a:p>
          <a:p>
            <a:r>
              <a:rPr lang="en-US" dirty="0"/>
              <a:t>How will this benefit those in the department?</a:t>
            </a:r>
          </a:p>
        </p:txBody>
      </p:sp>
      <p:sp>
        <p:nvSpPr>
          <p:cNvPr id="4" name="Date Placeholder 3">
            <a:extLst>
              <a:ext uri="{FF2B5EF4-FFF2-40B4-BE49-F238E27FC236}">
                <a16:creationId xmlns:a16="http://schemas.microsoft.com/office/drawing/2014/main" id="{1B3E1847-52C5-48A9-AFCC-97CADC4981E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A3DB-BD76-4CD2-A51C-19BF042A2728}"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42F66929-4DE1-4D58-B583-10394A9F23E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Slide Number Placeholder 5">
            <a:extLst>
              <a:ext uri="{FF2B5EF4-FFF2-40B4-BE49-F238E27FC236}">
                <a16:creationId xmlns:a16="http://schemas.microsoft.com/office/drawing/2014/main" id="{365512E3-7ECF-446A-8F94-CFC60A461E7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3042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4" name="Footer Placeholder 3"/>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4"/>
          <p:cNvSpPr>
            <a:spLocks noGrp="1"/>
          </p:cNvSpPr>
          <p:nvPr>
            <p:ph type="sldNum" sz="quarter" idx="10"/>
          </p:nvPr>
        </p:nvSpPr>
        <p:spPr/>
        <p:txBody>
          <a:bodyPr/>
          <a:lstStyle/>
          <a:p>
            <a:fld id="{A9839A26-2E62-4332-8381-306FE67E17B4}"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3545410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 </a:t>
            </a:r>
          </a:p>
        </p:txBody>
      </p:sp>
      <p:sp>
        <p:nvSpPr>
          <p:cNvPr id="3" name="Content Placeholder 2"/>
          <p:cNvSpPr>
            <a:spLocks noGrp="1"/>
          </p:cNvSpPr>
          <p:nvPr>
            <p:ph idx="1"/>
          </p:nvPr>
        </p:nvSpPr>
        <p:spPr>
          <a:xfrm>
            <a:off x="431582" y="990600"/>
            <a:ext cx="7209601" cy="914400"/>
          </a:xfrm>
        </p:spPr>
        <p:txBody>
          <a:bodyPr/>
          <a:lstStyle/>
          <a:p>
            <a:pPr marL="0" indent="0">
              <a:buNone/>
            </a:pPr>
            <a:r>
              <a:rPr lang="en-US" dirty="0"/>
              <a:t>We want to thank the following partners for their support of the Center for Talent Reporting.</a:t>
            </a:r>
          </a:p>
        </p:txBody>
      </p:sp>
      <p:sp>
        <p:nvSpPr>
          <p:cNvPr id="4" name="Footer Placeholder 3"/>
          <p:cNvSpPr>
            <a:spLocks noGrp="1"/>
          </p:cNvSpPr>
          <p:nvPr>
            <p:ph type="ftr" sz="quarter" idx="11"/>
          </p:nvPr>
        </p:nvSpPr>
        <p:spPr>
          <a:xfrm>
            <a:off x="498473" y="6423585"/>
            <a:ext cx="4742789" cy="365760"/>
          </a:xfrm>
        </p:spPr>
        <p:txBody>
          <a:bodyPr/>
          <a:lstStyle/>
          <a:p>
            <a:r>
              <a:rPr lang="en-US" b="1" dirty="0">
                <a:solidFill>
                  <a:srgbClr val="292929">
                    <a:lumMod val="75000"/>
                    <a:lumOff val="25000"/>
                  </a:srgbClr>
                </a:solidFill>
              </a:rPr>
              <a:t>Center for Talent Reporting</a:t>
            </a:r>
            <a:endParaRPr lang="en-US" dirty="0">
              <a:solidFill>
                <a:srgbClr val="808285"/>
              </a:solidFill>
            </a:endParaRPr>
          </a:p>
        </p:txBody>
      </p:sp>
      <p:sp>
        <p:nvSpPr>
          <p:cNvPr id="5" name="Slide Number Placeholder 4"/>
          <p:cNvSpPr>
            <a:spLocks noGrp="1"/>
          </p:cNvSpPr>
          <p:nvPr>
            <p:ph type="sldNum" sz="quarter" idx="12"/>
          </p:nvPr>
        </p:nvSpPr>
        <p:spPr/>
        <p:txBody>
          <a:bodyPr/>
          <a:lstStyle/>
          <a:p>
            <a:fld id="{CB94A5B6-A587-BD47-8B1E-DC3DA0554FCF}" type="slidenum">
              <a:rPr lang="en-US" smtClean="0">
                <a:solidFill>
                  <a:prstClr val="white"/>
                </a:solidFill>
              </a:rPr>
              <a:pPr/>
              <a:t>5</a:t>
            </a:fld>
            <a:endParaRPr lang="en-US" dirty="0">
              <a:solidFill>
                <a:prstClr val="white"/>
              </a:solidFill>
            </a:endParaRPr>
          </a:p>
        </p:txBody>
      </p:sp>
      <p:sp>
        <p:nvSpPr>
          <p:cNvPr id="6" name="Content Placeholder 2"/>
          <p:cNvSpPr txBox="1">
            <a:spLocks/>
          </p:cNvSpPr>
          <p:nvPr/>
        </p:nvSpPr>
        <p:spPr>
          <a:xfrm>
            <a:off x="498475" y="1828800"/>
            <a:ext cx="3082926"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sp>
        <p:nvSpPr>
          <p:cNvPr id="8" name="Content Placeholder 2"/>
          <p:cNvSpPr txBox="1">
            <a:spLocks/>
          </p:cNvSpPr>
          <p:nvPr/>
        </p:nvSpPr>
        <p:spPr>
          <a:xfrm>
            <a:off x="477692" y="3191254"/>
            <a:ext cx="7556313"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sp>
        <p:nvSpPr>
          <p:cNvPr id="11" name="Content Placeholder 2"/>
          <p:cNvSpPr txBox="1">
            <a:spLocks/>
          </p:cNvSpPr>
          <p:nvPr/>
        </p:nvSpPr>
        <p:spPr>
          <a:xfrm>
            <a:off x="3726996" y="2267387"/>
            <a:ext cx="2853418"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r>
              <a:rPr lang="en-US" sz="1800" b="1" dirty="0">
                <a:solidFill>
                  <a:srgbClr val="525456">
                    <a:lumMod val="75000"/>
                  </a:srgbClr>
                </a:solidFill>
                <a:latin typeface="Arial"/>
                <a:cs typeface="Arial"/>
              </a:rPr>
              <a:t>BRONZE</a:t>
            </a:r>
            <a:r>
              <a:rPr lang="en-US" sz="1800" b="1" dirty="0">
                <a:solidFill>
                  <a:srgbClr val="292929">
                    <a:lumMod val="65000"/>
                    <a:lumOff val="35000"/>
                  </a:srgbClr>
                </a:solidFill>
                <a:latin typeface="Arial"/>
                <a:cs typeface="Arial"/>
              </a:rPr>
              <a:t> </a:t>
            </a:r>
            <a:r>
              <a:rPr lang="en-US" sz="1800" b="1" dirty="0">
                <a:solidFill>
                  <a:srgbClr val="292929"/>
                </a:solidFill>
                <a:latin typeface="Arial"/>
                <a:cs typeface="Arial"/>
              </a:rPr>
              <a:t>PARTNERS</a:t>
            </a:r>
          </a:p>
        </p:txBody>
      </p:sp>
      <p:pic>
        <p:nvPicPr>
          <p:cNvPr id="25" name="Picture 2" descr="http://www.knowledgeadvisors.com/wp-content/uploads/2012/08/ro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1" t="13771" b="24641"/>
          <a:stretch/>
        </p:blipFill>
        <p:spPr bwMode="auto">
          <a:xfrm>
            <a:off x="605175" y="3200824"/>
            <a:ext cx="3538200" cy="6353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C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47" y="2782009"/>
            <a:ext cx="3217323" cy="1352212"/>
          </a:xfrm>
          <a:prstGeom prst="rect">
            <a:avLst/>
          </a:prstGeom>
        </p:spPr>
      </p:pic>
      <p:sp>
        <p:nvSpPr>
          <p:cNvPr id="29" name="Content Placeholder 2"/>
          <p:cNvSpPr txBox="1">
            <a:spLocks/>
          </p:cNvSpPr>
          <p:nvPr/>
        </p:nvSpPr>
        <p:spPr>
          <a:xfrm>
            <a:off x="4648200" y="1983924"/>
            <a:ext cx="3091249"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pic>
        <p:nvPicPr>
          <p:cNvPr id="22" name="Picture 21" descr="CTR-sponsor-seals-bronze_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639" y="2104534"/>
            <a:ext cx="887185" cy="887185"/>
          </a:xfrm>
          <a:prstGeom prst="rect">
            <a:avLst/>
          </a:prstGeom>
        </p:spPr>
      </p:pic>
      <p:sp>
        <p:nvSpPr>
          <p:cNvPr id="28" name="Content Placeholder 2"/>
          <p:cNvSpPr txBox="1">
            <a:spLocks/>
          </p:cNvSpPr>
          <p:nvPr/>
        </p:nvSpPr>
        <p:spPr>
          <a:xfrm>
            <a:off x="457200" y="5943600"/>
            <a:ext cx="8382000" cy="2286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rgbClr val="ED1C29"/>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r>
              <a:rPr lang="en-US" sz="1400" i="1" dirty="0">
                <a:solidFill>
                  <a:srgbClr val="525456">
                    <a:lumMod val="50000"/>
                  </a:srgbClr>
                </a:solidFill>
              </a:rPr>
              <a:t>All are Founding Partners</a:t>
            </a:r>
          </a:p>
        </p:txBody>
      </p:sp>
      <p:sp>
        <p:nvSpPr>
          <p:cNvPr id="9" name="TextBox 8">
            <a:extLst>
              <a:ext uri="{FF2B5EF4-FFF2-40B4-BE49-F238E27FC236}">
                <a16:creationId xmlns:a16="http://schemas.microsoft.com/office/drawing/2014/main" id="{3A005AB3-AAC9-03D8-9914-8BDB4524CD16}"/>
              </a:ext>
            </a:extLst>
          </p:cNvPr>
          <p:cNvSpPr txBox="1"/>
          <p:nvPr/>
        </p:nvSpPr>
        <p:spPr>
          <a:xfrm>
            <a:off x="3726996" y="4543917"/>
            <a:ext cx="4612820" cy="369332"/>
          </a:xfrm>
          <a:prstGeom prst="rect">
            <a:avLst/>
          </a:prstGeom>
          <a:noFill/>
        </p:spPr>
        <p:txBody>
          <a:bodyPr wrap="square">
            <a:spAutoFit/>
          </a:bodyPr>
          <a:lstStyle/>
          <a:p>
            <a:pPr marL="0" indent="0">
              <a:buFont typeface="Arial"/>
              <a:buNone/>
            </a:pPr>
            <a:r>
              <a:rPr lang="en-US" sz="1800" b="1" dirty="0">
                <a:solidFill>
                  <a:srgbClr val="525456">
                    <a:lumMod val="75000"/>
                  </a:srgbClr>
                </a:solidFill>
                <a:latin typeface="Arial"/>
                <a:cs typeface="Arial"/>
              </a:rPr>
              <a:t>SUSTAINING</a:t>
            </a:r>
            <a:r>
              <a:rPr lang="en-US" sz="1800" b="1" dirty="0">
                <a:solidFill>
                  <a:srgbClr val="292929">
                    <a:lumMod val="65000"/>
                    <a:lumOff val="35000"/>
                  </a:srgbClr>
                </a:solidFill>
                <a:latin typeface="Arial"/>
                <a:cs typeface="Arial"/>
              </a:rPr>
              <a:t> </a:t>
            </a:r>
            <a:r>
              <a:rPr lang="en-US" sz="1800" b="1" dirty="0">
                <a:solidFill>
                  <a:srgbClr val="292929"/>
                </a:solidFill>
                <a:latin typeface="Arial"/>
                <a:cs typeface="Arial"/>
              </a:rPr>
              <a:t>PARTNER</a:t>
            </a:r>
          </a:p>
        </p:txBody>
      </p:sp>
      <p:pic>
        <p:nvPicPr>
          <p:cNvPr id="10" name="Picture 9" descr="CTR-sponsor-seals-bronze_13.png">
            <a:extLst>
              <a:ext uri="{FF2B5EF4-FFF2-40B4-BE49-F238E27FC236}">
                <a16:creationId xmlns:a16="http://schemas.microsoft.com/office/drawing/2014/main" id="{9ABC9F07-084C-382F-73CF-EEAF367EE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216" y="4415285"/>
            <a:ext cx="887185" cy="887185"/>
          </a:xfrm>
          <a:prstGeom prst="rect">
            <a:avLst/>
          </a:prstGeom>
        </p:spPr>
      </p:pic>
      <p:pic>
        <p:nvPicPr>
          <p:cNvPr id="1026" name="Picture 2" descr="Caveo Learning Logo">
            <a:hlinkClick r:id="rId5" tooltip="Caveo Learning - Home"/>
            <a:extLst>
              <a:ext uri="{FF2B5EF4-FFF2-40B4-BE49-F238E27FC236}">
                <a16:creationId xmlns:a16="http://schemas.microsoft.com/office/drawing/2014/main" id="{70ECD594-76B2-1471-F72D-2F5DB65D2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346" y="5372111"/>
            <a:ext cx="40957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21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Measurement &amp; Reporting, TDRp</a:t>
            </a:r>
          </a:p>
        </p:txBody>
      </p:sp>
      <p:sp>
        <p:nvSpPr>
          <p:cNvPr id="6" name="Slide Number Placeholder 5"/>
          <p:cNvSpPr>
            <a:spLocks noGrp="1"/>
          </p:cNvSpPr>
          <p:nvPr>
            <p:ph type="sldNum" sz="quarter" idx="10"/>
          </p:nvPr>
        </p:nvSpPr>
        <p:spPr/>
        <p:txBody>
          <a:bodyPr/>
          <a:lstStyle/>
          <a:p>
            <a:fld id="{CB94A5B6-A587-BD47-8B1E-DC3DA0554FCF}" type="slidenum">
              <a:rPr lang="en-US" smtClean="0"/>
              <a:pPr/>
              <a:t>50</a:t>
            </a:fld>
            <a:endParaRPr lang="en-US" dirty="0"/>
          </a:p>
        </p:txBody>
      </p:sp>
      <p:sp>
        <p:nvSpPr>
          <p:cNvPr id="7" name="Date Placeholder 6">
            <a:extLst>
              <a:ext uri="{FF2B5EF4-FFF2-40B4-BE49-F238E27FC236}">
                <a16:creationId xmlns:a16="http://schemas.microsoft.com/office/drawing/2014/main" id="{E8EA7D26-8621-4041-B7FA-B2410B19D1F0}"/>
              </a:ext>
            </a:extLst>
          </p:cNvPr>
          <p:cNvSpPr>
            <a:spLocks noGrp="1"/>
          </p:cNvSpPr>
          <p:nvPr>
            <p:ph type="dt" sz="half" idx="11"/>
          </p:nvPr>
        </p:nvSpPr>
        <p:spPr/>
        <p:txBody>
          <a:bodyPr/>
          <a:lstStyle/>
          <a:p>
            <a:fld id="{6DD94BB1-E107-46B5-825F-42383FA7CC67}" type="datetime5">
              <a:rPr lang="en-US" smtClean="0"/>
              <a:t>18-Sep-23</a:t>
            </a:fld>
            <a:endParaRPr lang="en-US" dirty="0"/>
          </a:p>
        </p:txBody>
      </p:sp>
      <p:sp>
        <p:nvSpPr>
          <p:cNvPr id="8" name="Footer Placeholder 7">
            <a:extLst>
              <a:ext uri="{FF2B5EF4-FFF2-40B4-BE49-F238E27FC236}">
                <a16:creationId xmlns:a16="http://schemas.microsoft.com/office/drawing/2014/main" id="{FC22CF3F-E6E7-483B-A225-27C70DAD8209}"/>
              </a:ext>
            </a:extLst>
          </p:cNvPr>
          <p:cNvSpPr>
            <a:spLocks noGrp="1"/>
          </p:cNvSpPr>
          <p:nvPr>
            <p:ph type="ftr" sz="quarter" idx="12"/>
          </p:nvPr>
        </p:nvSpPr>
        <p:spPr/>
        <p:txBody>
          <a:bodyPr/>
          <a:lstStyle/>
          <a:p>
            <a:r>
              <a:rPr lang="en-US" dirty="0"/>
              <a:t>Center for Talent Reporting</a:t>
            </a:r>
          </a:p>
        </p:txBody>
      </p:sp>
      <p:sp>
        <p:nvSpPr>
          <p:cNvPr id="3" name="Content Placeholder 2"/>
          <p:cNvSpPr>
            <a:spLocks noGrp="1"/>
          </p:cNvSpPr>
          <p:nvPr>
            <p:ph idx="1"/>
          </p:nvPr>
        </p:nvSpPr>
        <p:spPr>
          <a:xfrm>
            <a:off x="498475" y="2228850"/>
            <a:ext cx="4416425" cy="3604532"/>
          </a:xfrm>
        </p:spPr>
        <p:txBody>
          <a:bodyPr>
            <a:normAutofit lnSpcReduction="10000"/>
          </a:bodyPr>
          <a:lstStyle/>
          <a:p>
            <a:r>
              <a:rPr lang="en-US" sz="1800" b="1" i="1" dirty="0"/>
              <a:t>Measurement Demystified: Creating Your L&amp;D Measurement, Analytics and Reporting Strategy</a:t>
            </a:r>
            <a:r>
              <a:rPr lang="en-US" sz="1800" dirty="0"/>
              <a:t> (ATD Press, 2021)</a:t>
            </a:r>
          </a:p>
          <a:p>
            <a:pPr lvl="1"/>
            <a:r>
              <a:rPr lang="en-US" sz="1500" dirty="0"/>
              <a:t>By David Vance and Peggy Parskey</a:t>
            </a:r>
          </a:p>
          <a:p>
            <a:pPr lvl="1"/>
            <a:r>
              <a:rPr lang="en-US" sz="1500" dirty="0"/>
              <a:t>The definitive work on TDRp</a:t>
            </a:r>
          </a:p>
          <a:p>
            <a:r>
              <a:rPr lang="en-US" sz="1700" dirty="0"/>
              <a:t>Companion </a:t>
            </a:r>
            <a:r>
              <a:rPr lang="en-US" sz="1700" b="1" i="1" dirty="0"/>
              <a:t>Measurement Demystified Field Guide </a:t>
            </a:r>
            <a:r>
              <a:rPr lang="en-US" sz="1700" i="1" dirty="0"/>
              <a:t>(ATD Press, 2022) </a:t>
            </a:r>
            <a:r>
              <a:rPr lang="en-US" sz="1700" dirty="0"/>
              <a:t> </a:t>
            </a:r>
          </a:p>
          <a:p>
            <a:r>
              <a:rPr lang="en-US" sz="1700" dirty="0"/>
              <a:t>Get both on </a:t>
            </a:r>
            <a:r>
              <a:rPr lang="en-US" sz="1700" dirty="0">
                <a:hlinkClick r:id="rId2"/>
              </a:rPr>
              <a:t>Amazon</a:t>
            </a:r>
            <a:r>
              <a:rPr lang="en-US" sz="1700" dirty="0"/>
              <a:t> </a:t>
            </a:r>
          </a:p>
          <a:p>
            <a:pPr lvl="1"/>
            <a:r>
              <a:rPr lang="en-US" sz="1500" dirty="0"/>
              <a:t>And a guide to reading both simultaneously at TD.org under Measurement Demystified</a:t>
            </a:r>
          </a:p>
          <a:p>
            <a:endParaRPr lang="en-US" sz="1800" dirty="0"/>
          </a:p>
        </p:txBody>
      </p:sp>
      <p:sp>
        <p:nvSpPr>
          <p:cNvPr id="4" name="TextBox 3">
            <a:extLst>
              <a:ext uri="{FF2B5EF4-FFF2-40B4-BE49-F238E27FC236}">
                <a16:creationId xmlns:a16="http://schemas.microsoft.com/office/drawing/2014/main" id="{F711ED28-6B69-4EB3-AB94-A412375C375D}"/>
              </a:ext>
            </a:extLst>
          </p:cNvPr>
          <p:cNvSpPr txBox="1"/>
          <p:nvPr/>
        </p:nvSpPr>
        <p:spPr>
          <a:xfrm>
            <a:off x="4396310" y="5715000"/>
            <a:ext cx="351379" cy="230832"/>
          </a:xfrm>
          <a:prstGeom prst="rect">
            <a:avLst/>
          </a:prstGeom>
          <a:noFill/>
        </p:spPr>
        <p:txBody>
          <a:bodyPr wrap="none" rtlCol="0">
            <a:spAutoFit/>
          </a:bodyPr>
          <a:lstStyle/>
          <a:p>
            <a:pPr algn="ctr"/>
            <a:r>
              <a:rPr lang="en-US" sz="900" dirty="0">
                <a:latin typeface="+mj-lt"/>
              </a:rPr>
              <a:t>DV</a:t>
            </a:r>
          </a:p>
        </p:txBody>
      </p:sp>
      <p:pic>
        <p:nvPicPr>
          <p:cNvPr id="5" name="Picture 4">
            <a:extLst>
              <a:ext uri="{FF2B5EF4-FFF2-40B4-BE49-F238E27FC236}">
                <a16:creationId xmlns:a16="http://schemas.microsoft.com/office/drawing/2014/main" id="{1194B5FF-ADC6-42FC-BAB3-2702AB9D7B7A}"/>
              </a:ext>
            </a:extLst>
          </p:cNvPr>
          <p:cNvPicPr>
            <a:picLocks noChangeAspect="1"/>
          </p:cNvPicPr>
          <p:nvPr/>
        </p:nvPicPr>
        <p:blipFill>
          <a:blip r:embed="rId3"/>
          <a:stretch>
            <a:fillRect/>
          </a:stretch>
        </p:blipFill>
        <p:spPr>
          <a:xfrm>
            <a:off x="5943979" y="4033157"/>
            <a:ext cx="2205264" cy="1971506"/>
          </a:xfrm>
          <a:prstGeom prst="rect">
            <a:avLst/>
          </a:prstGeom>
        </p:spPr>
      </p:pic>
      <p:pic>
        <p:nvPicPr>
          <p:cNvPr id="9" name="Picture 8">
            <a:extLst>
              <a:ext uri="{FF2B5EF4-FFF2-40B4-BE49-F238E27FC236}">
                <a16:creationId xmlns:a16="http://schemas.microsoft.com/office/drawing/2014/main" id="{A4CAA776-C84A-4B6E-87C1-3C38C6BB0C87}"/>
              </a:ext>
            </a:extLst>
          </p:cNvPr>
          <p:cNvPicPr>
            <a:picLocks noChangeAspect="1"/>
          </p:cNvPicPr>
          <p:nvPr/>
        </p:nvPicPr>
        <p:blipFill>
          <a:blip r:embed="rId4"/>
          <a:stretch>
            <a:fillRect/>
          </a:stretch>
        </p:blipFill>
        <p:spPr>
          <a:xfrm>
            <a:off x="6272587" y="1587207"/>
            <a:ext cx="1548047" cy="2207073"/>
          </a:xfrm>
          <a:prstGeom prst="rect">
            <a:avLst/>
          </a:prstGeom>
        </p:spPr>
      </p:pic>
    </p:spTree>
    <p:extLst>
      <p:ext uri="{BB962C8B-B14F-4D97-AF65-F5344CB8AC3E}">
        <p14:creationId xmlns:p14="http://schemas.microsoft.com/office/powerpoint/2010/main" val="2804950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Demystified Workshop</a:t>
            </a:r>
          </a:p>
        </p:txBody>
      </p:sp>
      <p:sp>
        <p:nvSpPr>
          <p:cNvPr id="3" name="Content Placeholder 2"/>
          <p:cNvSpPr>
            <a:spLocks noGrp="1"/>
          </p:cNvSpPr>
          <p:nvPr>
            <p:ph idx="1"/>
          </p:nvPr>
        </p:nvSpPr>
        <p:spPr/>
        <p:txBody>
          <a:bodyPr/>
          <a:lstStyle/>
          <a:p>
            <a:r>
              <a:rPr lang="en-US" dirty="0"/>
              <a:t>Current open-enrollment virtual workshop is a series of seven modules</a:t>
            </a:r>
            <a:endParaRPr lang="en-US" sz="1600" dirty="0"/>
          </a:p>
          <a:p>
            <a:pPr lvl="2"/>
            <a:r>
              <a:rPr lang="en-US" sz="1600" dirty="0"/>
              <a:t>September 14 &amp; 28: TDRp framework, efficiency and effectiveness measures</a:t>
            </a:r>
          </a:p>
          <a:p>
            <a:pPr lvl="2"/>
            <a:r>
              <a:rPr lang="en-US" sz="1600" dirty="0"/>
              <a:t>October 12 &amp; Nov 2: Effectiveness &amp; outcome measures and selecting measures</a:t>
            </a:r>
          </a:p>
          <a:p>
            <a:pPr lvl="2"/>
            <a:r>
              <a:rPr lang="en-US" sz="1600" dirty="0"/>
              <a:t>November 16 &amp; 30: Running learning like a business, reporting and strategy</a:t>
            </a:r>
          </a:p>
          <a:p>
            <a:pPr lvl="2"/>
            <a:r>
              <a:rPr lang="en-US" sz="1600" dirty="0"/>
              <a:t>December 14: Wrap Up</a:t>
            </a:r>
          </a:p>
          <a:p>
            <a:r>
              <a:rPr lang="en-US" dirty="0"/>
              <a:t>For all seven sessions: </a:t>
            </a:r>
            <a:r>
              <a:rPr lang="en-US" sz="1800" dirty="0"/>
              <a:t>$479 enhanced, $599 basic, $799 nonmembers</a:t>
            </a:r>
          </a:p>
          <a:p>
            <a:r>
              <a:rPr lang="en-US" dirty="0"/>
              <a:t>Special rate for alums!  Only $399 </a:t>
            </a:r>
          </a:p>
          <a:p>
            <a:r>
              <a:rPr lang="en-US" dirty="0"/>
              <a:t>And copy of our new books </a:t>
            </a:r>
            <a:r>
              <a:rPr lang="en-US" b="1" i="1" dirty="0"/>
              <a:t>Measurement Demystified and Measurement Demystified Field Guide</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9168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E74E-4BE3-2A35-7C11-5C6D2FA3C9A5}"/>
              </a:ext>
            </a:extLst>
          </p:cNvPr>
          <p:cNvSpPr>
            <a:spLocks noGrp="1"/>
          </p:cNvSpPr>
          <p:nvPr>
            <p:ph type="title"/>
          </p:nvPr>
        </p:nvSpPr>
        <p:spPr/>
        <p:txBody>
          <a:bodyPr/>
          <a:lstStyle/>
          <a:p>
            <a:r>
              <a:rPr lang="en-US" dirty="0"/>
              <a:t>Implementing TDRP Virtual Workshop</a:t>
            </a:r>
          </a:p>
        </p:txBody>
      </p:sp>
      <p:sp>
        <p:nvSpPr>
          <p:cNvPr id="3" name="Content Placeholder 2">
            <a:extLst>
              <a:ext uri="{FF2B5EF4-FFF2-40B4-BE49-F238E27FC236}">
                <a16:creationId xmlns:a16="http://schemas.microsoft.com/office/drawing/2014/main" id="{E1AE3AFA-9774-9CE5-6DDC-521D8752FC02}"/>
              </a:ext>
            </a:extLst>
          </p:cNvPr>
          <p:cNvSpPr>
            <a:spLocks noGrp="1"/>
          </p:cNvSpPr>
          <p:nvPr>
            <p:ph idx="1"/>
          </p:nvPr>
        </p:nvSpPr>
        <p:spPr/>
        <p:txBody>
          <a:bodyPr/>
          <a:lstStyle/>
          <a:p>
            <a:r>
              <a:rPr lang="en-US" dirty="0"/>
              <a:t>November 7-8, 12-4 ET each day</a:t>
            </a:r>
          </a:p>
          <a:p>
            <a:r>
              <a:rPr lang="en-US" dirty="0"/>
              <a:t>Focus on implementation</a:t>
            </a:r>
          </a:p>
          <a:p>
            <a:pPr lvl="1"/>
            <a:r>
              <a:rPr lang="en-US" dirty="0"/>
              <a:t>For each topic</a:t>
            </a:r>
          </a:p>
          <a:p>
            <a:pPr lvl="2"/>
            <a:r>
              <a:rPr lang="en-US" sz="1600" dirty="0"/>
              <a:t>Brief review of the theory</a:t>
            </a:r>
          </a:p>
          <a:p>
            <a:pPr lvl="2"/>
            <a:r>
              <a:rPr lang="en-US" sz="1600" dirty="0"/>
              <a:t>Share ideas and obstacles and solutions in small breakout groups</a:t>
            </a:r>
          </a:p>
          <a:p>
            <a:pPr lvl="2"/>
            <a:r>
              <a:rPr lang="en-US" sz="1600" dirty="0"/>
              <a:t>Report out</a:t>
            </a:r>
          </a:p>
          <a:p>
            <a:pPr lvl="1"/>
            <a:r>
              <a:rPr lang="en-US" dirty="0"/>
              <a:t>Topics include</a:t>
            </a:r>
          </a:p>
          <a:p>
            <a:pPr lvl="2"/>
            <a:r>
              <a:rPr lang="en-US" sz="1600" dirty="0"/>
              <a:t>Assessing your readiness		Getting buy-in</a:t>
            </a:r>
          </a:p>
          <a:p>
            <a:pPr lvl="2"/>
            <a:r>
              <a:rPr lang="en-US" sz="1600" dirty="0"/>
              <a:t>Selecting program measures		Selecting department measures</a:t>
            </a:r>
          </a:p>
          <a:p>
            <a:pPr lvl="2"/>
            <a:r>
              <a:rPr lang="en-US" sz="1600" dirty="0"/>
              <a:t>Opportunities in your reporting	Creating an implementation plan</a:t>
            </a:r>
          </a:p>
          <a:p>
            <a:pPr lvl="2"/>
            <a:r>
              <a:rPr lang="en-US" sz="1600" dirty="0"/>
              <a:t>Overcoming obstacles</a:t>
            </a:r>
          </a:p>
          <a:p>
            <a:r>
              <a:rPr lang="en-US" sz="2000" dirty="0"/>
              <a:t>Registration now open</a:t>
            </a:r>
          </a:p>
          <a:p>
            <a:pPr lvl="2"/>
            <a:endParaRPr lang="en-US" dirty="0"/>
          </a:p>
          <a:p>
            <a:pPr lvl="2"/>
            <a:endParaRPr lang="en-US" dirty="0"/>
          </a:p>
        </p:txBody>
      </p:sp>
      <p:sp>
        <p:nvSpPr>
          <p:cNvPr id="4" name="Footer Placeholder 3">
            <a:extLst>
              <a:ext uri="{FF2B5EF4-FFF2-40B4-BE49-F238E27FC236}">
                <a16:creationId xmlns:a16="http://schemas.microsoft.com/office/drawing/2014/main" id="{CA4B6AEE-1089-2E16-9E1E-027C782EE9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9E59B2BB-1FB7-C6AE-19A5-C2243EE02B0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03179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5515-1BB9-FE16-8106-56C0814290F2}"/>
              </a:ext>
            </a:extLst>
          </p:cNvPr>
          <p:cNvSpPr>
            <a:spLocks noGrp="1"/>
          </p:cNvSpPr>
          <p:nvPr>
            <p:ph type="title"/>
          </p:nvPr>
        </p:nvSpPr>
        <p:spPr/>
        <p:txBody>
          <a:bodyPr/>
          <a:lstStyle/>
          <a:p>
            <a:r>
              <a:rPr lang="en-US" dirty="0"/>
              <a:t>Want to Learn More about the New ISO Standard for L&amp;D Metrics?</a:t>
            </a:r>
          </a:p>
        </p:txBody>
      </p:sp>
      <p:sp>
        <p:nvSpPr>
          <p:cNvPr id="3" name="Content Placeholder 2">
            <a:extLst>
              <a:ext uri="{FF2B5EF4-FFF2-40B4-BE49-F238E27FC236}">
                <a16:creationId xmlns:a16="http://schemas.microsoft.com/office/drawing/2014/main" id="{5E0DFD43-609C-4A39-810C-5DDBD6F37D5A}"/>
              </a:ext>
            </a:extLst>
          </p:cNvPr>
          <p:cNvSpPr>
            <a:spLocks noGrp="1"/>
          </p:cNvSpPr>
          <p:nvPr>
            <p:ph idx="1"/>
          </p:nvPr>
        </p:nvSpPr>
        <p:spPr/>
        <p:txBody>
          <a:bodyPr/>
          <a:lstStyle/>
          <a:p>
            <a:r>
              <a:rPr lang="en-US" dirty="0"/>
              <a:t>Join us October 25 from 10-2 CT for a workshop dedicated to</a:t>
            </a:r>
          </a:p>
          <a:p>
            <a:pPr lvl="1"/>
            <a:r>
              <a:rPr lang="en-US" dirty="0"/>
              <a:t>In-depth understanding of the standard and its relationship to existing standards</a:t>
            </a:r>
          </a:p>
          <a:p>
            <a:pPr lvl="1"/>
            <a:r>
              <a:rPr lang="en-US" dirty="0"/>
              <a:t>Exploration of the 52 recommended metrics by user and type</a:t>
            </a:r>
          </a:p>
          <a:p>
            <a:pPr lvl="1"/>
            <a:r>
              <a:rPr lang="en-US" dirty="0"/>
              <a:t>Creation of an implementation plan</a:t>
            </a:r>
          </a:p>
          <a:p>
            <a:r>
              <a:rPr lang="en-US" dirty="0"/>
              <a:t>Registration now open at </a:t>
            </a:r>
            <a:r>
              <a:rPr lang="en-US" dirty="0">
                <a:hlinkClick r:id="rId2"/>
              </a:rPr>
              <a:t>https://centerfortalentreporting.org/product/new-iso-standard-for-ld-metrics-workshop/</a:t>
            </a:r>
            <a:r>
              <a:rPr lang="en-US" dirty="0"/>
              <a:t> </a:t>
            </a:r>
          </a:p>
          <a:p>
            <a:r>
              <a:rPr lang="en-US" dirty="0"/>
              <a:t>Limited to 20</a:t>
            </a:r>
          </a:p>
        </p:txBody>
      </p:sp>
      <p:sp>
        <p:nvSpPr>
          <p:cNvPr id="4" name="Footer Placeholder 3">
            <a:extLst>
              <a:ext uri="{FF2B5EF4-FFF2-40B4-BE49-F238E27FC236}">
                <a16:creationId xmlns:a16="http://schemas.microsoft.com/office/drawing/2014/main" id="{F92EA553-C0AE-945F-3AD4-7F22BA5C0BA2}"/>
              </a:ext>
            </a:extLst>
          </p:cNvPr>
          <p:cNvSpPr>
            <a:spLocks noGrp="1"/>
          </p:cNvSpPr>
          <p:nvPr>
            <p:ph type="ftr" sz="quarter" idx="11"/>
          </p:nvPr>
        </p:nvSpPr>
        <p:spPr/>
        <p:txBody>
          <a:bodyPr/>
          <a:lstStyle/>
          <a:p>
            <a:pPr>
              <a:defRPr/>
            </a:pPr>
            <a:r>
              <a:rPr lang="en-US" dirty="0">
                <a:solidFill>
                  <a:srgbClr val="292929">
                    <a:lumMod val="75000"/>
                    <a:lumOff val="25000"/>
                  </a:srgbClr>
                </a:solidFill>
              </a:rPr>
              <a:t>Center for Talent Reporting</a:t>
            </a:r>
          </a:p>
        </p:txBody>
      </p:sp>
      <p:sp>
        <p:nvSpPr>
          <p:cNvPr id="5" name="Slide Number Placeholder 4">
            <a:extLst>
              <a:ext uri="{FF2B5EF4-FFF2-40B4-BE49-F238E27FC236}">
                <a16:creationId xmlns:a16="http://schemas.microsoft.com/office/drawing/2014/main" id="{6A794A44-61FF-C03B-5BF3-CA18C536B902}"/>
              </a:ext>
            </a:extLst>
          </p:cNvPr>
          <p:cNvSpPr>
            <a:spLocks noGrp="1"/>
          </p:cNvSpPr>
          <p:nvPr>
            <p:ph type="sldNum" sz="quarter" idx="12"/>
          </p:nvPr>
        </p:nvSpPr>
        <p:spPr/>
        <p:txBody>
          <a:bodyPr/>
          <a:lstStyle/>
          <a:p>
            <a:pPr>
              <a:defRPr/>
            </a:pPr>
            <a:fld id="{CB94A5B6-A587-BD47-8B1E-DC3DA0554FCF}" type="slidenum">
              <a:rPr lang="en-US" smtClean="0">
                <a:solidFill>
                  <a:prstClr val="white"/>
                </a:solidFill>
              </a:rPr>
              <a:pPr>
                <a:defRPr/>
              </a:pPr>
              <a:t>53</a:t>
            </a:fld>
            <a:endParaRPr lang="en-US" dirty="0">
              <a:solidFill>
                <a:prstClr val="white"/>
              </a:solidFill>
            </a:endParaRPr>
          </a:p>
        </p:txBody>
      </p:sp>
    </p:spTree>
    <p:extLst>
      <p:ext uri="{BB962C8B-B14F-4D97-AF65-F5344CB8AC3E}">
        <p14:creationId xmlns:p14="http://schemas.microsoft.com/office/powerpoint/2010/main" val="2232060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8600"/>
            <a:ext cx="7556313" cy="1317626"/>
          </a:xfrm>
        </p:spPr>
        <p:txBody>
          <a:bodyPr/>
          <a:lstStyle/>
          <a:p>
            <a:r>
              <a:rPr lang="en-US" dirty="0"/>
              <a:t>Ways to Accelerate Your Mastery</a:t>
            </a:r>
          </a:p>
        </p:txBody>
      </p:sp>
      <p:sp>
        <p:nvSpPr>
          <p:cNvPr id="3" name="Content Placeholder 2"/>
          <p:cNvSpPr>
            <a:spLocks noGrp="1"/>
          </p:cNvSpPr>
          <p:nvPr>
            <p:ph idx="1"/>
          </p:nvPr>
        </p:nvSpPr>
        <p:spPr>
          <a:xfrm>
            <a:off x="152400" y="1752600"/>
            <a:ext cx="5181600" cy="4416552"/>
          </a:xfrm>
        </p:spPr>
        <p:txBody>
          <a:bodyPr>
            <a:normAutofit/>
          </a:bodyPr>
          <a:lstStyle/>
          <a:p>
            <a:r>
              <a:rPr lang="en-US" sz="2400" dirty="0"/>
              <a:t>Webinars  </a:t>
            </a:r>
          </a:p>
          <a:p>
            <a:pPr lvl="1"/>
            <a:r>
              <a:rPr lang="en-US" sz="1600" dirty="0">
                <a:solidFill>
                  <a:schemeClr val="tx1"/>
                </a:solidFill>
              </a:rPr>
              <a:t>TDRp Webinar Series </a:t>
            </a:r>
          </a:p>
          <a:p>
            <a:pPr lvl="2"/>
            <a:r>
              <a:rPr lang="en-US" sz="1200" b="1" dirty="0">
                <a:solidFill>
                  <a:srgbClr val="C00000"/>
                </a:solidFill>
              </a:rPr>
              <a:t>Introduction to Measurement, Reporting, and TDR (10/11)</a:t>
            </a:r>
          </a:p>
          <a:p>
            <a:pPr lvl="2"/>
            <a:r>
              <a:rPr lang="en-US" sz="1200" dirty="0">
                <a:solidFill>
                  <a:schemeClr val="tx1"/>
                </a:solidFill>
              </a:rPr>
              <a:t>Focus on Efficiency Measures (11/15)   </a:t>
            </a:r>
          </a:p>
          <a:p>
            <a:pPr lvl="2"/>
            <a:r>
              <a:rPr lang="en-US" sz="1200" dirty="0">
                <a:solidFill>
                  <a:schemeClr val="tx1"/>
                </a:solidFill>
              </a:rPr>
              <a:t>Focus on Effectiveness and Outcome Measures (12/6 </a:t>
            </a:r>
          </a:p>
          <a:p>
            <a:pPr lvl="2"/>
            <a:r>
              <a:rPr lang="en-US" sz="1200" dirty="0">
                <a:solidFill>
                  <a:schemeClr val="tx1"/>
                </a:solidFill>
              </a:rPr>
              <a:t>Selecting Your Measures Jan   </a:t>
            </a:r>
          </a:p>
          <a:p>
            <a:pPr lvl="2"/>
            <a:r>
              <a:rPr lang="en-US" sz="1200" dirty="0">
                <a:solidFill>
                  <a:schemeClr val="tx1"/>
                </a:solidFill>
              </a:rPr>
              <a:t>Reporting &amp; Running Learning Like a Business Feb</a:t>
            </a:r>
          </a:p>
          <a:p>
            <a:pPr lvl="2"/>
            <a:r>
              <a:rPr lang="en-US" sz="1200" dirty="0">
                <a:solidFill>
                  <a:schemeClr val="tx1"/>
                </a:solidFill>
              </a:rPr>
              <a:t>The Three TDRp Management Reports Mar</a:t>
            </a:r>
          </a:p>
          <a:p>
            <a:pPr lvl="2"/>
            <a:r>
              <a:rPr lang="en-US" sz="1200" dirty="0">
                <a:solidFill>
                  <a:schemeClr val="tx1"/>
                </a:solidFill>
              </a:rPr>
              <a:t>Creating Plan Numbers Apr</a:t>
            </a:r>
          </a:p>
          <a:p>
            <a:pPr lvl="2"/>
            <a:r>
              <a:rPr lang="en-US" sz="1200" dirty="0">
                <a:solidFill>
                  <a:schemeClr val="tx1"/>
                </a:solidFill>
              </a:rPr>
              <a:t>Reporting YTD Results and Creating Forecasts   May</a:t>
            </a:r>
          </a:p>
          <a:p>
            <a:pPr lvl="2"/>
            <a:r>
              <a:rPr lang="en-US" sz="1200" dirty="0">
                <a:solidFill>
                  <a:schemeClr val="tx1"/>
                </a:solidFill>
              </a:rPr>
              <a:t>Creating Your Measurement &amp; Reporting Strategy Jun </a:t>
            </a:r>
          </a:p>
          <a:p>
            <a:pPr lvl="1"/>
            <a:r>
              <a:rPr lang="en-US" sz="1600" dirty="0">
                <a:solidFill>
                  <a:schemeClr val="tx1"/>
                </a:solidFill>
              </a:rPr>
              <a:t>The New ISO Standard for L&amp;D Metrics (TBD)</a:t>
            </a:r>
          </a:p>
          <a:p>
            <a:pPr lvl="1"/>
            <a:r>
              <a:rPr lang="en-US" sz="1600" dirty="0">
                <a:solidFill>
                  <a:schemeClr val="tx1"/>
                </a:solidFill>
              </a:rPr>
              <a:t>Public Reporting: Are You Ready? (TBD)</a:t>
            </a:r>
          </a:p>
          <a:p>
            <a:pPr lvl="1"/>
            <a:endParaRPr lang="en-US" sz="1600" dirty="0"/>
          </a:p>
          <a:p>
            <a:pPr lvl="1"/>
            <a:endParaRPr lang="en-US" sz="1800" dirty="0"/>
          </a:p>
        </p:txBody>
      </p:sp>
      <p:sp>
        <p:nvSpPr>
          <p:cNvPr id="17" name="Content Placeholder 16"/>
          <p:cNvSpPr>
            <a:spLocks noGrp="1"/>
          </p:cNvSpPr>
          <p:nvPr>
            <p:ph idx="13"/>
          </p:nvPr>
        </p:nvSpPr>
        <p:spPr>
          <a:xfrm>
            <a:off x="5257800" y="1755647"/>
            <a:ext cx="3733800" cy="4416552"/>
          </a:xfrm>
        </p:spPr>
        <p:txBody>
          <a:bodyPr>
            <a:normAutofit lnSpcReduction="10000"/>
          </a:bodyPr>
          <a:lstStyle/>
          <a:p>
            <a:r>
              <a:rPr lang="en-US" sz="2400" dirty="0"/>
              <a:t>Virtual workshops </a:t>
            </a:r>
          </a:p>
          <a:p>
            <a:pPr lvl="1"/>
            <a:r>
              <a:rPr lang="en-US" sz="1700" dirty="0">
                <a:solidFill>
                  <a:srgbClr val="000000"/>
                </a:solidFill>
              </a:rPr>
              <a:t>Measurement Demystified</a:t>
            </a:r>
            <a:r>
              <a:rPr lang="en-US" sz="1400" dirty="0">
                <a:solidFill>
                  <a:srgbClr val="FF0000"/>
                </a:solidFill>
              </a:rPr>
              <a:t> </a:t>
            </a:r>
          </a:p>
          <a:p>
            <a:pPr lvl="2"/>
            <a:r>
              <a:rPr lang="en-US" sz="1200" dirty="0">
                <a:solidFill>
                  <a:srgbClr val="FF0000"/>
                </a:solidFill>
              </a:rPr>
              <a:t>Sep-Dec: Registration now open </a:t>
            </a:r>
          </a:p>
          <a:p>
            <a:pPr lvl="1"/>
            <a:r>
              <a:rPr lang="en-US" sz="1900" dirty="0">
                <a:solidFill>
                  <a:srgbClr val="000000"/>
                </a:solidFill>
              </a:rPr>
              <a:t>The New ISO Standard on L&amp;D Metrics</a:t>
            </a:r>
          </a:p>
          <a:p>
            <a:pPr lvl="2"/>
            <a:r>
              <a:rPr lang="en-US" sz="1200" b="1" dirty="0">
                <a:solidFill>
                  <a:srgbClr val="FF0000"/>
                </a:solidFill>
              </a:rPr>
              <a:t>October 25: Registration open</a:t>
            </a:r>
          </a:p>
          <a:p>
            <a:pPr lvl="1"/>
            <a:r>
              <a:rPr lang="en-US" sz="1700" dirty="0">
                <a:solidFill>
                  <a:srgbClr val="000000"/>
                </a:solidFill>
              </a:rPr>
              <a:t>Custom </a:t>
            </a:r>
          </a:p>
          <a:p>
            <a:pPr lvl="2"/>
            <a:r>
              <a:rPr lang="en-US" sz="1200" dirty="0">
                <a:solidFill>
                  <a:srgbClr val="000000"/>
                </a:solidFill>
              </a:rPr>
              <a:t>1, 2, or 3-day workshops  </a:t>
            </a:r>
          </a:p>
          <a:p>
            <a:r>
              <a:rPr lang="en-US" sz="2400" dirty="0">
                <a:solidFill>
                  <a:srgbClr val="000000"/>
                </a:solidFill>
              </a:rPr>
              <a:t>Virtual coaching</a:t>
            </a:r>
            <a:endParaRPr lang="en-US" sz="2400" dirty="0"/>
          </a:p>
          <a:p>
            <a:r>
              <a:rPr lang="en-US" sz="2400" dirty="0"/>
              <a:t>Public Workshop on Implementing TDRP</a:t>
            </a:r>
          </a:p>
          <a:p>
            <a:pPr lvl="1"/>
            <a:r>
              <a:rPr lang="en-US" sz="1700" dirty="0"/>
              <a:t>November 7-8</a:t>
            </a:r>
          </a:p>
          <a:p>
            <a:endParaRPr lang="en-US" dirty="0"/>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485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Become a Member of the</a:t>
            </a:r>
            <a:br>
              <a:rPr lang="en-US" dirty="0"/>
            </a:br>
            <a:r>
              <a:rPr lang="en-US" dirty="0"/>
              <a:t>Center for Talent Reporting</a:t>
            </a:r>
          </a:p>
        </p:txBody>
      </p:sp>
      <p:sp>
        <p:nvSpPr>
          <p:cNvPr id="3" name="Slide Number Placeholder 2"/>
          <p:cNvSpPr>
            <a:spLocks noGrp="1"/>
          </p:cNvSpPr>
          <p:nvPr>
            <p:ph type="sldNum" sz="quarter" idx="10"/>
          </p:nvPr>
        </p:nvSpPr>
        <p:spPr/>
        <p:txBody>
          <a:bodyPr/>
          <a:lstStyle/>
          <a:p>
            <a:fld id="{CB94A5B6-A587-BD47-8B1E-DC3DA0554FCF}" type="slidenum">
              <a:rPr lang="en-US" smtClean="0"/>
              <a:t>55</a:t>
            </a:fld>
            <a:endParaRPr lang="en-US" dirty="0"/>
          </a:p>
        </p:txBody>
      </p:sp>
      <p:sp>
        <p:nvSpPr>
          <p:cNvPr id="2" name="Footer Placeholder 1"/>
          <p:cNvSpPr>
            <a:spLocks noGrp="1"/>
          </p:cNvSpPr>
          <p:nvPr>
            <p:ph type="ftr" sz="quarter" idx="12"/>
          </p:nvPr>
        </p:nvSpPr>
        <p:spPr/>
        <p:txBody>
          <a:bodyPr/>
          <a:lstStyle/>
          <a:p>
            <a:r>
              <a:rPr lang="en-US" dirty="0"/>
              <a:t>Center for Talent Reporting</a:t>
            </a:r>
          </a:p>
        </p:txBody>
      </p:sp>
      <p:sp>
        <p:nvSpPr>
          <p:cNvPr id="9" name="Content Placeholder 8"/>
          <p:cNvSpPr>
            <a:spLocks noGrp="1"/>
          </p:cNvSpPr>
          <p:nvPr>
            <p:ph idx="1"/>
          </p:nvPr>
        </p:nvSpPr>
        <p:spPr/>
        <p:txBody>
          <a:bodyPr>
            <a:normAutofit fontScale="92500" lnSpcReduction="20000"/>
          </a:bodyPr>
          <a:lstStyle/>
          <a:p>
            <a:r>
              <a:rPr lang="en-US" dirty="0"/>
              <a:t>Basic Membership Benefits</a:t>
            </a:r>
          </a:p>
          <a:p>
            <a:pPr lvl="1"/>
            <a:r>
              <a:rPr lang="en-US" dirty="0"/>
              <a:t>Access to Recordings and PPTs for all webinars</a:t>
            </a:r>
          </a:p>
          <a:p>
            <a:pPr lvl="1"/>
            <a:r>
              <a:rPr lang="en-US" dirty="0"/>
              <a:t>Access to measures and reports libraries. View</a:t>
            </a:r>
          </a:p>
          <a:p>
            <a:pPr lvl="2"/>
            <a:r>
              <a:rPr lang="en-US" dirty="0"/>
              <a:t>Formulas and references for over 700 measures</a:t>
            </a:r>
          </a:p>
          <a:p>
            <a:pPr lvl="2"/>
            <a:r>
              <a:rPr lang="en-US" dirty="0"/>
              <a:t>Excel versions of sample reports</a:t>
            </a:r>
          </a:p>
          <a:p>
            <a:pPr lvl="1"/>
            <a:r>
              <a:rPr lang="en-US" dirty="0"/>
              <a:t>25% discount on workshops </a:t>
            </a:r>
          </a:p>
          <a:p>
            <a:r>
              <a:rPr lang="en-US" dirty="0"/>
              <a:t>Investment: $299</a:t>
            </a:r>
          </a:p>
          <a:p>
            <a:endParaRPr lang="en-US" dirty="0"/>
          </a:p>
          <a:p>
            <a:pPr marL="0" indent="0">
              <a:buNone/>
            </a:pPr>
            <a:r>
              <a:rPr lang="en-US" dirty="0"/>
              <a:t>Corporate memberships also available</a:t>
            </a:r>
          </a:p>
        </p:txBody>
      </p:sp>
      <p:sp>
        <p:nvSpPr>
          <p:cNvPr id="4" name="Content Placeholder 3">
            <a:extLst>
              <a:ext uri="{FF2B5EF4-FFF2-40B4-BE49-F238E27FC236}">
                <a16:creationId xmlns:a16="http://schemas.microsoft.com/office/drawing/2014/main" id="{96F3644D-2FAF-9617-CB68-E33775933E65}"/>
              </a:ext>
            </a:extLst>
          </p:cNvPr>
          <p:cNvSpPr>
            <a:spLocks noGrp="1"/>
          </p:cNvSpPr>
          <p:nvPr>
            <p:ph idx="13"/>
          </p:nvPr>
        </p:nvSpPr>
        <p:spPr/>
        <p:txBody>
          <a:bodyPr>
            <a:normAutofit fontScale="92500"/>
          </a:bodyPr>
          <a:lstStyle/>
          <a:p>
            <a:r>
              <a:rPr lang="en-US" dirty="0"/>
              <a:t>Enhanced Membership Benefits</a:t>
            </a:r>
          </a:p>
          <a:p>
            <a:pPr lvl="1"/>
            <a:r>
              <a:rPr lang="en-US" dirty="0"/>
              <a:t>All the benefits of basic membership</a:t>
            </a:r>
          </a:p>
          <a:p>
            <a:pPr lvl="1"/>
            <a:r>
              <a:rPr lang="en-US" dirty="0"/>
              <a:t>Ability to download measures library</a:t>
            </a:r>
          </a:p>
          <a:p>
            <a:pPr lvl="1"/>
            <a:r>
              <a:rPr lang="en-US" dirty="0"/>
              <a:t>Ability to download sample statements and reports in excel</a:t>
            </a:r>
          </a:p>
          <a:p>
            <a:pPr lvl="1"/>
            <a:r>
              <a:rPr lang="en-US" dirty="0"/>
              <a:t>40% discount on workshops</a:t>
            </a:r>
          </a:p>
          <a:p>
            <a:pPr lvl="1"/>
            <a:r>
              <a:rPr lang="en-US" dirty="0"/>
              <a:t>Two hours or coaching/consulting with Dave or Peggy</a:t>
            </a:r>
          </a:p>
          <a:p>
            <a:r>
              <a:rPr lang="en-US" dirty="0"/>
              <a:t>Investment: $599</a:t>
            </a:r>
          </a:p>
        </p:txBody>
      </p:sp>
    </p:spTree>
    <p:extLst>
      <p:ext uri="{BB962C8B-B14F-4D97-AF65-F5344CB8AC3E}">
        <p14:creationId xmlns:p14="http://schemas.microsoft.com/office/powerpoint/2010/main" val="2907134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a:t>
            </a:r>
          </a:p>
        </p:txBody>
      </p:sp>
      <p:sp>
        <p:nvSpPr>
          <p:cNvPr id="9" name="Content Placeholder 8"/>
          <p:cNvSpPr>
            <a:spLocks noGrp="1"/>
          </p:cNvSpPr>
          <p:nvPr>
            <p:ph idx="1"/>
          </p:nvPr>
        </p:nvSpPr>
        <p:spPr/>
        <p:txBody>
          <a:bodyPr/>
          <a:lstStyle/>
          <a:p>
            <a:pPr marL="228600" lvl="1">
              <a:spcBef>
                <a:spcPts val="2000"/>
              </a:spcBef>
              <a:buClr>
                <a:srgbClr val="ED1C29"/>
              </a:buClr>
              <a:buFont typeface="Arial"/>
              <a:buChar char="•"/>
            </a:pPr>
            <a:r>
              <a:rPr lang="en-US" dirty="0"/>
              <a:t>Link to PPT and Recording sent to all registrants later today</a:t>
            </a:r>
          </a:p>
          <a:p>
            <a:pPr marL="228600" lvl="1">
              <a:spcBef>
                <a:spcPts val="2000"/>
              </a:spcBef>
              <a:buClr>
                <a:srgbClr val="ED1C29"/>
              </a:buClr>
              <a:buFont typeface="Arial"/>
              <a:buChar char="•"/>
            </a:pPr>
            <a:r>
              <a:rPr lang="en-US" dirty="0"/>
              <a:t>All PPTs and Recordings available anytime to members at Member’s Resource Center page </a:t>
            </a:r>
          </a:p>
          <a:p>
            <a:pPr marL="228600" lvl="1">
              <a:spcBef>
                <a:spcPts val="2000"/>
              </a:spcBef>
              <a:buClr>
                <a:srgbClr val="ED1C29"/>
              </a:buClr>
              <a:buFont typeface="Arial"/>
              <a:buChar char="•"/>
            </a:pPr>
            <a:r>
              <a:rPr lang="en-US" dirty="0"/>
              <a:t>Contact Dave Vance </a:t>
            </a:r>
            <a:r>
              <a:rPr lang="en-US" dirty="0">
                <a:hlinkClick r:id="rId2"/>
              </a:rPr>
              <a:t>DVance@CenterforTalentReporting.org</a:t>
            </a:r>
            <a:r>
              <a:rPr lang="en-US" dirty="0"/>
              <a:t> with any questions about the recordings or PowerPoints</a:t>
            </a:r>
          </a:p>
          <a:p>
            <a:r>
              <a:rPr lang="en-US" sz="2800" b="1" dirty="0"/>
              <a:t>Questions?</a:t>
            </a:r>
          </a:p>
        </p:txBody>
      </p:sp>
    </p:spTree>
    <p:extLst>
      <p:ext uri="{BB962C8B-B14F-4D97-AF65-F5344CB8AC3E}">
        <p14:creationId xmlns:p14="http://schemas.microsoft.com/office/powerpoint/2010/main" val="162525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F09300-9A93-470E-9766-77C0D2D5C3D8}"/>
              </a:ext>
            </a:extLst>
          </p:cNvPr>
          <p:cNvSpPr>
            <a:spLocks noGrp="1"/>
          </p:cNvSpPr>
          <p:nvPr>
            <p:ph type="title"/>
          </p:nvPr>
        </p:nvSpPr>
        <p:spPr/>
        <p:txBody>
          <a:bodyPr/>
          <a:lstStyle/>
          <a:p>
            <a:r>
              <a:rPr lang="en-US" dirty="0"/>
              <a:t>Review of First Eight Webinars</a:t>
            </a:r>
          </a:p>
        </p:txBody>
      </p:sp>
      <p:sp>
        <p:nvSpPr>
          <p:cNvPr id="9" name="Content Placeholder 8">
            <a:extLst>
              <a:ext uri="{FF2B5EF4-FFF2-40B4-BE49-F238E27FC236}">
                <a16:creationId xmlns:a16="http://schemas.microsoft.com/office/drawing/2014/main" id="{DDE07AE4-E708-4F2D-B357-6D41E421E4DB}"/>
              </a:ext>
            </a:extLst>
          </p:cNvPr>
          <p:cNvSpPr>
            <a:spLocks noGrp="1"/>
          </p:cNvSpPr>
          <p:nvPr>
            <p:ph idx="1"/>
          </p:nvPr>
        </p:nvSpPr>
        <p:spPr/>
        <p:txBody>
          <a:bodyPr/>
          <a:lstStyle/>
          <a:p>
            <a:r>
              <a:rPr lang="en-US" dirty="0"/>
              <a:t>TDRp Framework (1)</a:t>
            </a:r>
          </a:p>
          <a:p>
            <a:r>
              <a:rPr lang="en-US" dirty="0"/>
              <a:t>Efficiency, Effectiveness and Outcome Measures (2 &amp; 3)</a:t>
            </a:r>
          </a:p>
          <a:p>
            <a:r>
              <a:rPr lang="en-US" dirty="0"/>
              <a:t>How to Select Your Measures (4)</a:t>
            </a:r>
          </a:p>
          <a:p>
            <a:r>
              <a:rPr lang="en-US" dirty="0"/>
              <a:t>Reporting and Running Learning Like a Business (5)</a:t>
            </a:r>
          </a:p>
          <a:p>
            <a:r>
              <a:rPr lang="en-US" dirty="0"/>
              <a:t>Three TDRp Management Reports (6)</a:t>
            </a:r>
          </a:p>
          <a:p>
            <a:r>
              <a:rPr lang="en-US" dirty="0"/>
              <a:t>Creating Plans (7)</a:t>
            </a:r>
          </a:p>
          <a:p>
            <a:r>
              <a:rPr lang="en-US" dirty="0"/>
              <a:t>Reporting YTD Results and making Forecasts (8)</a:t>
            </a:r>
          </a:p>
          <a:p>
            <a:pPr lvl="1"/>
            <a:endParaRPr lang="en-US" dirty="0"/>
          </a:p>
        </p:txBody>
      </p:sp>
      <p:sp>
        <p:nvSpPr>
          <p:cNvPr id="4" name="Date Placeholder 3">
            <a:extLst>
              <a:ext uri="{FF2B5EF4-FFF2-40B4-BE49-F238E27FC236}">
                <a16:creationId xmlns:a16="http://schemas.microsoft.com/office/drawing/2014/main" id="{EAE7D339-B856-4A2A-8064-FDCE88EC770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7BA95-2314-4362-917E-0E5BE9E7B386}"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5" name="Footer Placeholder 4">
            <a:extLst>
              <a:ext uri="{FF2B5EF4-FFF2-40B4-BE49-F238E27FC236}">
                <a16:creationId xmlns:a16="http://schemas.microsoft.com/office/drawing/2014/main" id="{BE7EF2A9-254D-4F45-B979-C545E9B302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a:extLst>
              <a:ext uri="{FF2B5EF4-FFF2-40B4-BE49-F238E27FC236}">
                <a16:creationId xmlns:a16="http://schemas.microsoft.com/office/drawing/2014/main" id="{57D6E4A4-C9C0-4712-B30A-ADABEA65C3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074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85800" y="1228725"/>
            <a:ext cx="4648199" cy="4333875"/>
          </a:xfrm>
        </p:spPr>
        <p:txBody>
          <a:bodyPr>
            <a:normAutofit fontScale="62500" lnSpcReduction="20000"/>
          </a:bodyPr>
          <a:lstStyle/>
          <a:p>
            <a:pPr marL="0" indent="0">
              <a:buNone/>
              <a:tabLst>
                <a:tab pos="344488" algn="l"/>
              </a:tabLst>
            </a:pPr>
            <a:endParaRPr lang="en-US" sz="3200" dirty="0"/>
          </a:p>
          <a:p>
            <a:pPr marL="344488" indent="-344488">
              <a:buBlip>
                <a:blip r:embed="rId3"/>
              </a:buBlip>
              <a:tabLst>
                <a:tab pos="344488" algn="l"/>
              </a:tabLst>
            </a:pPr>
            <a:r>
              <a:rPr lang="en-US" sz="3200" dirty="0"/>
              <a:t>Elements of a measurement and reporting strategy</a:t>
            </a:r>
          </a:p>
          <a:p>
            <a:pPr marL="344488" indent="-344488">
              <a:buBlip>
                <a:blip r:embed="rId3"/>
              </a:buBlip>
              <a:tabLst>
                <a:tab pos="344488" algn="l"/>
              </a:tabLst>
            </a:pPr>
            <a:r>
              <a:rPr lang="en-US" sz="3200" dirty="0"/>
              <a:t>Creating a measurement strategy</a:t>
            </a:r>
          </a:p>
          <a:p>
            <a:pPr marL="573088" lvl="1" indent="-344488">
              <a:buBlip>
                <a:blip r:embed="rId3"/>
              </a:buBlip>
              <a:tabLst>
                <a:tab pos="344488" algn="l"/>
              </a:tabLst>
            </a:pPr>
            <a:r>
              <a:rPr lang="en-US" sz="3000" dirty="0"/>
              <a:t>Reasons for measuring and the users</a:t>
            </a:r>
          </a:p>
          <a:p>
            <a:pPr marL="573088" lvl="1" indent="-344488">
              <a:buBlip>
                <a:blip r:embed="rId3"/>
              </a:buBlip>
              <a:tabLst>
                <a:tab pos="344488" algn="l"/>
              </a:tabLst>
            </a:pPr>
            <a:r>
              <a:rPr lang="en-US" sz="3000" dirty="0"/>
              <a:t>Selecting the measures</a:t>
            </a:r>
          </a:p>
          <a:p>
            <a:pPr marL="573088" lvl="1" indent="-344488">
              <a:buBlip>
                <a:blip r:embed="rId3"/>
              </a:buBlip>
              <a:tabLst>
                <a:tab pos="344488" algn="l"/>
              </a:tabLst>
            </a:pPr>
            <a:r>
              <a:rPr lang="en-US" sz="3000" dirty="0"/>
              <a:t>Collecting the data</a:t>
            </a:r>
          </a:p>
          <a:p>
            <a:pPr marL="573088" lvl="1" indent="-344488">
              <a:buBlip>
                <a:blip r:embed="rId3"/>
              </a:buBlip>
              <a:tabLst>
                <a:tab pos="344488" algn="l"/>
              </a:tabLst>
            </a:pPr>
            <a:r>
              <a:rPr lang="en-US" sz="3000" dirty="0"/>
              <a:t>Creating a measurement library</a:t>
            </a:r>
          </a:p>
          <a:p>
            <a:pPr marL="344488" indent="-344488">
              <a:buBlip>
                <a:blip r:embed="rId3"/>
              </a:buBlip>
              <a:tabLst>
                <a:tab pos="344488" algn="l"/>
              </a:tabLst>
            </a:pPr>
            <a:r>
              <a:rPr lang="en-US" sz="3200" dirty="0"/>
              <a:t>Creating a reporting strategy</a:t>
            </a:r>
          </a:p>
          <a:p>
            <a:pPr marL="344488" indent="-344488">
              <a:buBlip>
                <a:blip r:embed="rId3"/>
              </a:buBlip>
              <a:tabLst>
                <a:tab pos="344488" algn="l"/>
              </a:tabLst>
            </a:pPr>
            <a:r>
              <a:rPr lang="en-US" sz="3200" dirty="0"/>
              <a:t>Conclusion</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2200" y="3429000"/>
            <a:ext cx="2311400" cy="1219200"/>
          </a:xfrm>
          <a:prstGeom prst="rect">
            <a:avLst/>
          </a:prstGeom>
        </p:spPr>
      </p:pic>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Date Placeholder 5"/>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ED49B-D80C-475B-A326-762524E9265E}"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1931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Elements of a Measurement and Reporting Strategy</a:t>
            </a:r>
          </a:p>
        </p:txBody>
      </p:sp>
      <p:sp>
        <p:nvSpPr>
          <p:cNvPr id="2" name="Footer Placeholder 1"/>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69FAE-B4CE-4790-8C66-84AAC1CC148E}"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467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Elements of a Measurement and Reporting Strategy</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2" name="Date Placeholder 1"/>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75F8F-FAA9-4040-84CC-0C259A0E20D6}" type="datetime1">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9/18/2023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6" name="Content Placeholder 5"/>
          <p:cNvSpPr>
            <a:spLocks noGrp="1"/>
          </p:cNvSpPr>
          <p:nvPr>
            <p:ph idx="1"/>
          </p:nvPr>
        </p:nvSpPr>
        <p:spPr/>
        <p:txBody>
          <a:bodyPr>
            <a:normAutofit fontScale="85000" lnSpcReduction="20000"/>
          </a:bodyPr>
          <a:lstStyle/>
          <a:p>
            <a:r>
              <a:rPr lang="en-US" dirty="0"/>
              <a:t>Users and the reasons to measure</a:t>
            </a:r>
          </a:p>
          <a:p>
            <a:pPr lvl="1"/>
            <a:r>
              <a:rPr lang="en-US" sz="1900" dirty="0"/>
              <a:t>Who are the users?</a:t>
            </a:r>
          </a:p>
          <a:p>
            <a:pPr lvl="1"/>
            <a:r>
              <a:rPr lang="en-US" sz="1900" dirty="0"/>
              <a:t>Why do they want the measure?</a:t>
            </a:r>
          </a:p>
          <a:p>
            <a:r>
              <a:rPr lang="en-US" dirty="0"/>
              <a:t>The measures themselves</a:t>
            </a:r>
          </a:p>
          <a:p>
            <a:pPr lvl="1"/>
            <a:r>
              <a:rPr lang="en-US" sz="1900" dirty="0"/>
              <a:t>Names</a:t>
            </a:r>
          </a:p>
          <a:p>
            <a:pPr lvl="1"/>
            <a:r>
              <a:rPr lang="en-US" sz="1900" dirty="0"/>
              <a:t>Definitions</a:t>
            </a:r>
          </a:p>
          <a:p>
            <a:r>
              <a:rPr lang="en-US" dirty="0"/>
              <a:t>Plan for collecting the data and producing the measures</a:t>
            </a:r>
          </a:p>
          <a:p>
            <a:pPr lvl="1"/>
            <a:r>
              <a:rPr lang="en-US" sz="1900" dirty="0"/>
              <a:t>What systems and processes are required?</a:t>
            </a:r>
          </a:p>
          <a:p>
            <a:pPr lvl="1"/>
            <a:r>
              <a:rPr lang="en-US" sz="1900" dirty="0"/>
              <a:t>Which measures for which initiatives?</a:t>
            </a:r>
          </a:p>
          <a:p>
            <a:pPr lvl="1"/>
            <a:r>
              <a:rPr lang="en-US" sz="1900" dirty="0"/>
              <a:t>Will sampling be used?</a:t>
            </a:r>
          </a:p>
          <a:p>
            <a:pPr lvl="1"/>
            <a:r>
              <a:rPr lang="en-US" sz="1900" dirty="0"/>
              <a:t>Will there be a measures library?</a:t>
            </a:r>
          </a:p>
        </p:txBody>
      </p:sp>
      <p:sp>
        <p:nvSpPr>
          <p:cNvPr id="7" name="Content Placeholder 6">
            <a:extLst>
              <a:ext uri="{FF2B5EF4-FFF2-40B4-BE49-F238E27FC236}">
                <a16:creationId xmlns:a16="http://schemas.microsoft.com/office/drawing/2014/main" id="{488189A3-9DD0-4AEF-A839-38D8E2307972}"/>
              </a:ext>
            </a:extLst>
          </p:cNvPr>
          <p:cNvSpPr>
            <a:spLocks noGrp="1"/>
          </p:cNvSpPr>
          <p:nvPr>
            <p:ph idx="13"/>
          </p:nvPr>
        </p:nvSpPr>
        <p:spPr/>
        <p:txBody>
          <a:bodyPr>
            <a:normAutofit lnSpcReduction="10000"/>
          </a:bodyPr>
          <a:lstStyle/>
          <a:p>
            <a:r>
              <a:rPr lang="en-US" sz="1900" dirty="0"/>
              <a:t>The reports to be generated</a:t>
            </a:r>
          </a:p>
          <a:p>
            <a:pPr lvl="1"/>
            <a:r>
              <a:rPr lang="en-US" sz="1600" dirty="0"/>
              <a:t>List by user</a:t>
            </a:r>
          </a:p>
          <a:p>
            <a:pPr lvl="1"/>
            <a:r>
              <a:rPr lang="en-US" sz="1600" dirty="0"/>
              <a:t>Should match the reasons for measuring</a:t>
            </a:r>
          </a:p>
          <a:p>
            <a:r>
              <a:rPr lang="en-US" sz="1900" dirty="0"/>
              <a:t>Plan for producing the reports</a:t>
            </a:r>
          </a:p>
          <a:p>
            <a:pPr lvl="1"/>
            <a:r>
              <a:rPr lang="en-US" sz="1600" dirty="0"/>
              <a:t>Frequency?</a:t>
            </a:r>
          </a:p>
          <a:p>
            <a:pPr lvl="1"/>
            <a:r>
              <a:rPr lang="en-US" sz="1600" dirty="0"/>
              <a:t>Automated or manual process?</a:t>
            </a:r>
          </a:p>
          <a:p>
            <a:pPr lvl="1"/>
            <a:r>
              <a:rPr lang="en-US" sz="1600" dirty="0"/>
              <a:t>Used in-person or emailed?</a:t>
            </a:r>
          </a:p>
          <a:p>
            <a:pPr lvl="1"/>
            <a:r>
              <a:rPr lang="en-US" sz="1600" dirty="0"/>
              <a:t>Who is responsible?</a:t>
            </a:r>
          </a:p>
          <a:p>
            <a:r>
              <a:rPr lang="en-US" sz="1900" dirty="0"/>
              <a:t>Strategy may be word doc or PPT</a:t>
            </a:r>
          </a:p>
          <a:p>
            <a:r>
              <a:rPr lang="en-US" sz="1900" dirty="0"/>
              <a:t>See sample in </a:t>
            </a:r>
            <a:r>
              <a:rPr lang="en-US" sz="1900" i="1" dirty="0"/>
              <a:t>Measurement Demystified Appendix C</a:t>
            </a:r>
          </a:p>
        </p:txBody>
      </p:sp>
    </p:spTree>
    <p:extLst>
      <p:ext uri="{BB962C8B-B14F-4D97-AF65-F5344CB8AC3E}">
        <p14:creationId xmlns:p14="http://schemas.microsoft.com/office/powerpoint/2010/main" val="1446726474"/>
      </p:ext>
    </p:extLst>
  </p:cSld>
  <p:clrMapOvr>
    <a:masterClrMapping/>
  </p:clrMapOvr>
</p:sld>
</file>

<file path=ppt/theme/theme1.xml><?xml version="1.0" encoding="utf-8"?>
<a:theme xmlns:a="http://schemas.openxmlformats.org/drawingml/2006/main" name="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3902</TotalTime>
  <Words>3332</Words>
  <Application>Microsoft Office PowerPoint</Application>
  <PresentationFormat>On-screen Show (4:3)</PresentationFormat>
  <Paragraphs>568</Paragraphs>
  <Slides>56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4" baseType="lpstr">
      <vt:lpstr>Arial</vt:lpstr>
      <vt:lpstr>Calibri</vt:lpstr>
      <vt:lpstr>Lucida Grande</vt:lpstr>
      <vt:lpstr>Times New Roman</vt:lpstr>
      <vt:lpstr>Wingdings</vt:lpstr>
      <vt:lpstr>Advantage</vt:lpstr>
      <vt:lpstr>Document</vt:lpstr>
      <vt:lpstr>Worksheet</vt:lpstr>
      <vt:lpstr>Creating Your Measurement and Reporting Strategy    #9 in the Nine-part Series</vt:lpstr>
      <vt:lpstr>Logistics for Today’s Webinar</vt:lpstr>
      <vt:lpstr>Your Facilitator</vt:lpstr>
      <vt:lpstr>The Center for Talent Reporting: The Home of TDRp</vt:lpstr>
      <vt:lpstr>Our Partners </vt:lpstr>
      <vt:lpstr>Review of First Eight Webinars</vt:lpstr>
      <vt:lpstr>Agenda</vt:lpstr>
      <vt:lpstr>Elements of a Measurement and Reporting Strategy</vt:lpstr>
      <vt:lpstr>Elements of a Measurement and Reporting Strategy</vt:lpstr>
      <vt:lpstr>Creating a Measurement Strategy: Identify Users and the Reasons to Measure</vt:lpstr>
      <vt:lpstr> </vt:lpstr>
      <vt:lpstr>Measurement Requirements by Reason to Measure</vt:lpstr>
      <vt:lpstr>The Foundation: Discussion with the User</vt:lpstr>
      <vt:lpstr>The Foundation: Discussion with the User (continued)</vt:lpstr>
      <vt:lpstr>Create a List of Users and Reasons for Measuring (might also include the requested measures)</vt:lpstr>
      <vt:lpstr>Creating a Measurement Strategy: Select the Measures</vt:lpstr>
      <vt:lpstr>A Good Measurement Strategy will Include All Three Types of Measures</vt:lpstr>
      <vt:lpstr>A Good Measurement Strategy will Include All Three Types of Measures</vt:lpstr>
      <vt:lpstr>Next, Create a List of Selected Measures</vt:lpstr>
      <vt:lpstr>Create a List of Measures</vt:lpstr>
      <vt:lpstr>A Measurement Matrix</vt:lpstr>
      <vt:lpstr>Creating a Measurement Strategy:  Collect the Data</vt:lpstr>
      <vt:lpstr>Plan to Collect the Data</vt:lpstr>
      <vt:lpstr>Creating a Measurement Strategy:   Create a Measurement Library</vt:lpstr>
      <vt:lpstr>Build a Measures Library</vt:lpstr>
      <vt:lpstr>Building a Measures Library</vt:lpstr>
      <vt:lpstr>A Starter Measures Library</vt:lpstr>
      <vt:lpstr>Creating a Reporting Strategy</vt:lpstr>
      <vt:lpstr>Reporting Strategy</vt:lpstr>
      <vt:lpstr>Measurement Requirements by Reason to Measure</vt:lpstr>
      <vt:lpstr>Example of a Typical Table or Scorecard Purpose: Inform  </vt:lpstr>
      <vt:lpstr>Dashboard Example from Marathon Purpose: Inform</vt:lpstr>
      <vt:lpstr>Example of a Departmental Dashboard Purpose: Monitor</vt:lpstr>
      <vt:lpstr>Example of a Simple Program Evaluation Report</vt:lpstr>
      <vt:lpstr>Example of a Simple Program Evaluation Report (continued)</vt:lpstr>
      <vt:lpstr>Example of a Simple Program Evaluation Report (continued)</vt:lpstr>
      <vt:lpstr>Sample Program Report for L&amp;D Programs in Support of the Goal to Reduce Injuries </vt:lpstr>
      <vt:lpstr>Sample Operations Report for L&amp;D Purpose: Manage effectiveness and efficiency measures across all programs</vt:lpstr>
      <vt:lpstr>L&amp;D Summary Report Purpose: Manage and inform</vt:lpstr>
      <vt:lpstr>L&amp;D Summary Report (continued)</vt:lpstr>
      <vt:lpstr>L&amp;D Summary Report (continued)</vt:lpstr>
      <vt:lpstr>Create Report List by User</vt:lpstr>
      <vt:lpstr>Report List by User</vt:lpstr>
      <vt:lpstr>Expanded Report List with Additional Information</vt:lpstr>
      <vt:lpstr>Conclusion</vt:lpstr>
      <vt:lpstr>Advice</vt:lpstr>
      <vt:lpstr>Sample Table of Contents for a 17-page Plan (See Appendix C of Book for an Example)</vt:lpstr>
      <vt:lpstr>Change Management Considerations</vt:lpstr>
      <vt:lpstr>Learn More</vt:lpstr>
      <vt:lpstr>Learn More about Measurement &amp; Reporting, TDRp</vt:lpstr>
      <vt:lpstr>Measurement Demystified Workshop</vt:lpstr>
      <vt:lpstr>Implementing TDRP Virtual Workshop</vt:lpstr>
      <vt:lpstr>Want to Learn More about the New ISO Standard for L&amp;D Metrics?</vt:lpstr>
      <vt:lpstr>Ways to Accelerate Your Mastery</vt:lpstr>
      <vt:lpstr>Become a Member of the Center for Talent Reporting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Vance</dc:creator>
  <cp:lastModifiedBy>David Vance</cp:lastModifiedBy>
  <cp:revision>189</cp:revision>
  <dcterms:created xsi:type="dcterms:W3CDTF">2020-07-22T16:19:01Z</dcterms:created>
  <dcterms:modified xsi:type="dcterms:W3CDTF">2023-09-18T14:05:31Z</dcterms:modified>
</cp:coreProperties>
</file>