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44" r:id="rId1"/>
    <p:sldMasterId id="2147483757" r:id="rId2"/>
    <p:sldMasterId id="2147483763" r:id="rId3"/>
    <p:sldMasterId id="2147483765" r:id="rId4"/>
    <p:sldMasterId id="2147483672" r:id="rId5"/>
  </p:sldMasterIdLst>
  <p:notesMasterIdLst>
    <p:notesMasterId r:id="rId57"/>
  </p:notesMasterIdLst>
  <p:handoutMasterIdLst>
    <p:handoutMasterId r:id="rId58"/>
  </p:handoutMasterIdLst>
  <p:sldIdLst>
    <p:sldId id="452" r:id="rId6"/>
    <p:sldId id="914" r:id="rId7"/>
    <p:sldId id="1696" r:id="rId8"/>
    <p:sldId id="1705" r:id="rId9"/>
    <p:sldId id="1677" r:id="rId10"/>
    <p:sldId id="453" r:id="rId11"/>
    <p:sldId id="672" r:id="rId12"/>
    <p:sldId id="748" r:id="rId13"/>
    <p:sldId id="707" r:id="rId14"/>
    <p:sldId id="708" r:id="rId15"/>
    <p:sldId id="684" r:id="rId16"/>
    <p:sldId id="685" r:id="rId17"/>
    <p:sldId id="750" r:id="rId18"/>
    <p:sldId id="687" r:id="rId19"/>
    <p:sldId id="686" r:id="rId20"/>
    <p:sldId id="688" r:id="rId21"/>
    <p:sldId id="763" r:id="rId22"/>
    <p:sldId id="691" r:id="rId23"/>
    <p:sldId id="692" r:id="rId24"/>
    <p:sldId id="696" r:id="rId25"/>
    <p:sldId id="697" r:id="rId26"/>
    <p:sldId id="698" r:id="rId27"/>
    <p:sldId id="762" r:id="rId28"/>
    <p:sldId id="694" r:id="rId29"/>
    <p:sldId id="693" r:id="rId30"/>
    <p:sldId id="695" r:id="rId31"/>
    <p:sldId id="699" r:id="rId32"/>
    <p:sldId id="700" r:id="rId33"/>
    <p:sldId id="754" r:id="rId34"/>
    <p:sldId id="746" r:id="rId35"/>
    <p:sldId id="761" r:id="rId36"/>
    <p:sldId id="756" r:id="rId37"/>
    <p:sldId id="758" r:id="rId38"/>
    <p:sldId id="757" r:id="rId39"/>
    <p:sldId id="760" r:id="rId40"/>
    <p:sldId id="759" r:id="rId41"/>
    <p:sldId id="768" r:id="rId42"/>
    <p:sldId id="753" r:id="rId43"/>
    <p:sldId id="765" r:id="rId44"/>
    <p:sldId id="1706" r:id="rId45"/>
    <p:sldId id="1702" r:id="rId46"/>
    <p:sldId id="767" r:id="rId47"/>
    <p:sldId id="769" r:id="rId48"/>
    <p:sldId id="487" r:id="rId49"/>
    <p:sldId id="701" r:id="rId50"/>
    <p:sldId id="1675" r:id="rId51"/>
    <p:sldId id="1698" r:id="rId52"/>
    <p:sldId id="1703" r:id="rId53"/>
    <p:sldId id="1718" r:id="rId54"/>
    <p:sldId id="393" r:id="rId55"/>
    <p:sldId id="606" r:id="rId56"/>
  </p:sldIdLst>
  <p:sldSz cx="9144000" cy="6858000" type="screen4x3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292E"/>
    <a:srgbClr val="000000"/>
    <a:srgbClr val="FF474B"/>
    <a:srgbClr val="F8F8F8"/>
    <a:srgbClr val="F7F7F7"/>
    <a:srgbClr val="BDBDBD"/>
    <a:srgbClr val="808285"/>
    <a:srgbClr val="ED1C29"/>
    <a:srgbClr val="97CB64"/>
    <a:srgbClr val="41AE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501" autoAdjust="0"/>
  </p:normalViewPr>
  <p:slideViewPr>
    <p:cSldViewPr>
      <p:cViewPr varScale="1">
        <p:scale>
          <a:sx n="117" d="100"/>
          <a:sy n="117" d="100"/>
        </p:scale>
        <p:origin x="747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61" Type="http://schemas.openxmlformats.org/officeDocument/2006/relationships/theme" Target="theme/theme1.xml"/><Relationship Id="rId19" Type="http://schemas.openxmlformats.org/officeDocument/2006/relationships/slide" Target="slides/slide1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07" tIns="46953" rIns="93907" bIns="4695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4" y="0"/>
            <a:ext cx="3066733" cy="468154"/>
          </a:xfrm>
          <a:prstGeom prst="rect">
            <a:avLst/>
          </a:prstGeom>
        </p:spPr>
        <p:txBody>
          <a:bodyPr vert="horz" lIns="93907" tIns="46953" rIns="93907" bIns="46953" rtlCol="0"/>
          <a:lstStyle>
            <a:lvl1pPr algn="r">
              <a:defRPr sz="1300"/>
            </a:lvl1pPr>
          </a:lstStyle>
          <a:p>
            <a:fld id="{9404B9A8-3792-A947-931D-1B65A7D771DC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07" tIns="46953" rIns="93907" bIns="4695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4" y="8893296"/>
            <a:ext cx="3066733" cy="468154"/>
          </a:xfrm>
          <a:prstGeom prst="rect">
            <a:avLst/>
          </a:prstGeom>
        </p:spPr>
        <p:txBody>
          <a:bodyPr vert="horz" lIns="93907" tIns="46953" rIns="93907" bIns="46953" rtlCol="0" anchor="b"/>
          <a:lstStyle>
            <a:lvl1pPr algn="r">
              <a:defRPr sz="1300"/>
            </a:lvl1pPr>
          </a:lstStyle>
          <a:p>
            <a:fld id="{F9576E35-A316-1B4C-AFDE-3D77965F51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3667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07" tIns="46953" rIns="93907" bIns="4695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4" y="0"/>
            <a:ext cx="3066733" cy="468154"/>
          </a:xfrm>
          <a:prstGeom prst="rect">
            <a:avLst/>
          </a:prstGeom>
        </p:spPr>
        <p:txBody>
          <a:bodyPr vert="horz" lIns="93907" tIns="46953" rIns="93907" bIns="46953" rtlCol="0"/>
          <a:lstStyle>
            <a:lvl1pPr algn="r">
              <a:defRPr sz="1300"/>
            </a:lvl1pPr>
          </a:lstStyle>
          <a:p>
            <a:fld id="{CAD32A6A-743B-AF44-AF7C-8154B55544EA}" type="datetimeFigureOut">
              <a:rPr lang="en-US" smtClean="0"/>
              <a:t>11/14/2023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8563" y="703263"/>
            <a:ext cx="4679950" cy="3509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07" tIns="46953" rIns="93907" bIns="4695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07" tIns="46953" rIns="93907" bIns="4695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07" tIns="46953" rIns="93907" bIns="4695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4" y="8893296"/>
            <a:ext cx="3066733" cy="468154"/>
          </a:xfrm>
          <a:prstGeom prst="rect">
            <a:avLst/>
          </a:prstGeom>
        </p:spPr>
        <p:txBody>
          <a:bodyPr vert="horz" lIns="93907" tIns="46953" rIns="93907" bIns="46953" rtlCol="0" anchor="b"/>
          <a:lstStyle>
            <a:lvl1pPr algn="r">
              <a:defRPr sz="1300"/>
            </a:lvl1pPr>
          </a:lstStyle>
          <a:p>
            <a:fld id="{5A3B8F3C-3DB4-8849-BEE5-29187FCFA7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5701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8F3C-3DB4-8849-BEE5-29187FCFA79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252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BCB237-2281-46B9-A09A-1F3A1B32414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9510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POLL #1: What is your HR Function (check all that apply)</a:t>
            </a:r>
          </a:p>
          <a:p>
            <a:pPr marL="166615" indent="-166615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Learning &amp; Development</a:t>
            </a:r>
          </a:p>
          <a:p>
            <a:pPr marL="166615" indent="-166615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Leadership Development</a:t>
            </a:r>
          </a:p>
          <a:p>
            <a:pPr marL="166615" indent="-166615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Capability Development (career planning and progression)</a:t>
            </a:r>
          </a:p>
          <a:p>
            <a:pPr marL="166615" indent="-166615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Talent Acquisition</a:t>
            </a:r>
          </a:p>
          <a:p>
            <a:pPr marL="166615" indent="-166615">
              <a:buFont typeface="Arial" panose="020B0604020202020204" pitchFamily="34" charset="0"/>
              <a:buChar char="•"/>
            </a:pP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8F3C-3DB4-8849-BEE5-29187FCFA79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323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is your level of experience in providing executive reports to senior leaders?</a:t>
            </a:r>
          </a:p>
          <a:p>
            <a:pPr marL="166615" indent="-166615">
              <a:buFont typeface="Arial" panose="020B0604020202020204" pitchFamily="34" charset="0"/>
              <a:buChar char="•"/>
            </a:pPr>
            <a:r>
              <a:rPr lang="en-US" dirty="0"/>
              <a:t>Significant experience</a:t>
            </a:r>
          </a:p>
          <a:p>
            <a:pPr marL="166615" indent="-166615">
              <a:buFont typeface="Arial" panose="020B0604020202020204" pitchFamily="34" charset="0"/>
              <a:buChar char="•"/>
            </a:pPr>
            <a:r>
              <a:rPr lang="en-US" dirty="0"/>
              <a:t>Moderate</a:t>
            </a:r>
            <a:r>
              <a:rPr lang="en-US" baseline="0" dirty="0"/>
              <a:t> experience</a:t>
            </a:r>
          </a:p>
          <a:p>
            <a:pPr marL="166615" indent="-166615">
              <a:buFont typeface="Arial" panose="020B0604020202020204" pitchFamily="34" charset="0"/>
              <a:buChar char="•"/>
            </a:pPr>
            <a:r>
              <a:rPr lang="en-US" baseline="0" dirty="0"/>
              <a:t>Some experience</a:t>
            </a:r>
          </a:p>
          <a:p>
            <a:pPr marL="166615" indent="-166615">
              <a:buFont typeface="Arial" panose="020B0604020202020204" pitchFamily="34" charset="0"/>
              <a:buChar char="•"/>
            </a:pPr>
            <a:r>
              <a:rPr lang="en-US" baseline="0" dirty="0"/>
              <a:t>No experience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B8F3C-3DB4-8849-BEE5-29187FCFA79E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170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-image.jpg"/>
          <p:cNvPicPr>
            <a:picLocks noChangeAspect="1"/>
          </p:cNvPicPr>
          <p:nvPr userDrawn="1"/>
        </p:nvPicPr>
        <p:blipFill rotWithShape="1">
          <a:blip r:embed="rId2" cstate="screen">
            <a:alphaModFix amt="8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0620" y="228600"/>
            <a:ext cx="4178579" cy="4191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17534" y="52069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First Last</a:t>
            </a:r>
          </a:p>
          <a:p>
            <a:r>
              <a:rPr lang="en-US" dirty="0"/>
              <a:t>2.6.12</a:t>
            </a:r>
            <a:endParaRPr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3657600" cy="1295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629400" y="152400"/>
            <a:ext cx="1524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6629400" y="152400"/>
            <a:ext cx="1524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825" y="4724398"/>
            <a:ext cx="3790950" cy="168592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0" i="1" kern="1200" dirty="0">
                <a:solidFill>
                  <a:srgbClr val="ED1C29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August 19,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376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August 19,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8475" y="1755647"/>
            <a:ext cx="4073526" cy="4416552"/>
          </a:xfrm>
        </p:spPr>
        <p:txBody>
          <a:bodyPr/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800600" y="1755647"/>
            <a:ext cx="4073526" cy="4416552"/>
          </a:xfrm>
        </p:spPr>
        <p:txBody>
          <a:bodyPr/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28462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August 19,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8475" y="1755647"/>
            <a:ext cx="4073526" cy="4416552"/>
          </a:xfrm>
        </p:spPr>
        <p:txBody>
          <a:bodyPr/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800600" y="1755647"/>
            <a:ext cx="4073526" cy="4416552"/>
          </a:xfrm>
        </p:spPr>
        <p:txBody>
          <a:bodyPr/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57454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0" i="1" kern="1200" dirty="0">
                <a:solidFill>
                  <a:srgbClr val="ED1C29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August 19,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</p:spTree>
    <p:extLst>
      <p:ext uri="{BB962C8B-B14F-4D97-AF65-F5344CB8AC3E}">
        <p14:creationId xmlns:p14="http://schemas.microsoft.com/office/powerpoint/2010/main" val="31099384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304800"/>
            <a:ext cx="7556313" cy="1316736"/>
          </a:xfrm>
        </p:spPr>
        <p:txBody>
          <a:bodyPr/>
          <a:lstStyle>
            <a:lvl1pPr>
              <a:defRPr>
                <a:solidFill>
                  <a:srgbClr val="ED1C2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52600"/>
            <a:ext cx="8354173" cy="4419600"/>
          </a:xfrm>
        </p:spPr>
        <p:txBody>
          <a:bodyPr>
            <a:noAutofit/>
          </a:bodyPr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047" y="6423585"/>
            <a:ext cx="21336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August 19,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474" y="6423585"/>
            <a:ext cx="605332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85165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3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304800"/>
            <a:ext cx="7556313" cy="1316736"/>
          </a:xfrm>
        </p:spPr>
        <p:txBody>
          <a:bodyPr/>
          <a:lstStyle>
            <a:lvl1pPr>
              <a:defRPr>
                <a:solidFill>
                  <a:srgbClr val="ED1C2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52600"/>
            <a:ext cx="8354173" cy="4419600"/>
          </a:xfrm>
        </p:spPr>
        <p:txBody>
          <a:bodyPr>
            <a:noAutofit/>
          </a:bodyPr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047" y="642358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August 19,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474" y="6423585"/>
            <a:ext cx="605332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Center for Talent Reporting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85165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August 19,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Center for Talent Reporting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98475" y="1755647"/>
            <a:ext cx="4073526" cy="4416552"/>
          </a:xfrm>
        </p:spPr>
        <p:txBody>
          <a:bodyPr/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4800600" y="1755647"/>
            <a:ext cx="4073526" cy="4416552"/>
          </a:xfrm>
        </p:spPr>
        <p:txBody>
          <a:bodyPr/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2846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7556313" cy="1317626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August 19,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</p:spTree>
    <p:extLst>
      <p:ext uri="{BB962C8B-B14F-4D97-AF65-F5344CB8AC3E}">
        <p14:creationId xmlns:p14="http://schemas.microsoft.com/office/powerpoint/2010/main" val="3081957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August 19,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</p:spTree>
    <p:extLst>
      <p:ext uri="{BB962C8B-B14F-4D97-AF65-F5344CB8AC3E}">
        <p14:creationId xmlns:p14="http://schemas.microsoft.com/office/powerpoint/2010/main" val="141312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600" b="0" i="1" kern="1200" dirty="0">
                <a:solidFill>
                  <a:srgbClr val="ED1C29"/>
                </a:solidFill>
                <a:latin typeface="Times New Roman" pitchFamily="18" charset="0"/>
                <a:ea typeface="+mj-ea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August 19, 2015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26798" y="381000"/>
            <a:ext cx="609600" cy="365125"/>
          </a:xfrm>
        </p:spPr>
        <p:txBody>
          <a:bodyPr/>
          <a:lstStyle/>
          <a:p>
            <a:fld id="{CB94A5B6-A587-BD47-8B1E-DC3DA0554F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3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ver-image.jpg"/>
          <p:cNvPicPr>
            <a:picLocks noChangeAspect="1"/>
          </p:cNvPicPr>
          <p:nvPr userDrawn="1"/>
        </p:nvPicPr>
        <p:blipFill rotWithShape="1">
          <a:blip r:embed="rId2" cstate="screen">
            <a:alphaModFix amt="8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0620" y="228600"/>
            <a:ext cx="4178579" cy="4191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17534" y="52069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By First Last</a:t>
            </a:r>
          </a:p>
          <a:p>
            <a:r>
              <a:rPr lang="en-US" dirty="0"/>
              <a:t>2.6.12</a:t>
            </a:r>
            <a:endParaRPr dirty="0"/>
          </a:p>
        </p:txBody>
      </p:sp>
      <p:sp>
        <p:nvSpPr>
          <p:cNvPr id="7" name="Rectangle 6"/>
          <p:cNvSpPr/>
          <p:nvPr userDrawn="1"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85800" y="4455583"/>
            <a:ext cx="3162300" cy="1663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828800"/>
            <a:ext cx="3657600" cy="12954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6629400" y="152400"/>
            <a:ext cx="1524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 rot="16200000">
            <a:off x="6629400" y="152400"/>
            <a:ext cx="152400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31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304800"/>
            <a:ext cx="7556313" cy="1316736"/>
          </a:xfrm>
        </p:spPr>
        <p:txBody>
          <a:bodyPr/>
          <a:lstStyle>
            <a:lvl1pPr>
              <a:defRPr>
                <a:solidFill>
                  <a:srgbClr val="ED1C29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752600"/>
            <a:ext cx="8354173" cy="4419600"/>
          </a:xfrm>
        </p:spPr>
        <p:txBody>
          <a:bodyPr>
            <a:noAutofit/>
          </a:bodyPr>
          <a:lstStyle>
            <a:lvl1pPr marL="228600" indent="-228600">
              <a:buClr>
                <a:srgbClr val="ED1C29"/>
              </a:buClr>
              <a:buFont typeface="Arial"/>
              <a:buChar char="•"/>
              <a:defRPr>
                <a:latin typeface="Arial" pitchFamily="34" charset="0"/>
                <a:cs typeface="Arial" pitchFamily="34" charset="0"/>
              </a:defRPr>
            </a:lvl1pPr>
            <a:lvl2pPr>
              <a:buClr>
                <a:schemeClr val="tx2"/>
              </a:buClr>
              <a:defRPr>
                <a:latin typeface="Arial" pitchFamily="34" charset="0"/>
                <a:cs typeface="Arial" pitchFamily="34" charset="0"/>
              </a:defRPr>
            </a:lvl2pPr>
            <a:lvl3pPr marL="685800" indent="-228600">
              <a:buClr>
                <a:srgbClr val="ED1C29"/>
              </a:buClr>
              <a:buFont typeface="Lucida Grande"/>
              <a:buChar char="-"/>
              <a:defRPr>
                <a:latin typeface="Arial" pitchFamily="34" charset="0"/>
                <a:cs typeface="Arial" pitchFamily="34" charset="0"/>
              </a:defRPr>
            </a:lvl3pPr>
            <a:lvl4pPr marL="914400" indent="-228600">
              <a:buClr>
                <a:schemeClr val="tx2"/>
              </a:buClr>
              <a:buFont typeface="Wingdings" pitchFamily="2" charset="2"/>
              <a:buChar char="§"/>
              <a:defRPr>
                <a:latin typeface="Arial" pitchFamily="34" charset="0"/>
                <a:cs typeface="Arial" pitchFamily="34" charset="0"/>
              </a:defRPr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19047" y="6423585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August 19,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8474" y="6423585"/>
            <a:ext cx="6053328" cy="36576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85165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arat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24200"/>
            <a:ext cx="7556313" cy="1317626"/>
          </a:xfrm>
        </p:spPr>
        <p:txBody>
          <a:bodyPr/>
          <a:lstStyle>
            <a:lvl1pPr algn="r"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August 19,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</p:spTree>
    <p:extLst>
      <p:ext uri="{BB962C8B-B14F-4D97-AF65-F5344CB8AC3E}">
        <p14:creationId xmlns:p14="http://schemas.microsoft.com/office/powerpoint/2010/main" val="3081957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3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8219067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8" name="Rectangle 7"/>
          <p:cNvSpPr/>
          <p:nvPr userDrawn="1"/>
        </p:nvSpPr>
        <p:spPr>
          <a:xfrm>
            <a:off x="8068235" y="282574"/>
            <a:ext cx="85166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282574"/>
            <a:ext cx="7556313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752600"/>
            <a:ext cx="835417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August 19, 2015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Center for Talent Reporting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991" y="983162"/>
            <a:ext cx="586249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6" r:id="rId6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ED1C29"/>
        </a:buClr>
        <a:buSzPct val="100000"/>
        <a:buFont typeface="Arial"/>
        <a:buChar char="•"/>
        <a:defRPr sz="22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»"/>
        <a:defRPr sz="20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-"/>
        <a:defRPr sz="18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2"/>
        </a:buClr>
        <a:buSzPct val="50000"/>
        <a:buFont typeface="Wingdings" pitchFamily="2" charset="2"/>
        <a:buChar char=""/>
        <a:defRPr sz="180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210550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068235" y="282574"/>
            <a:ext cx="85166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282574"/>
            <a:ext cx="7556313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752600"/>
            <a:ext cx="835417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August 19, 2015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20449" y="977901"/>
            <a:ext cx="622299" cy="62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047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ED1C29"/>
        </a:buClr>
        <a:buSzPct val="100000"/>
        <a:buFont typeface="Arial"/>
        <a:buChar char="•"/>
        <a:defRPr sz="22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»"/>
        <a:defRPr sz="20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-"/>
        <a:defRPr sz="18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2"/>
        </a:buClr>
        <a:buSzPct val="50000"/>
        <a:buFont typeface="Wingdings" pitchFamily="2" charset="2"/>
        <a:buChar char=""/>
        <a:defRPr sz="180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210550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068235" y="282574"/>
            <a:ext cx="85166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282574"/>
            <a:ext cx="7556313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752600"/>
            <a:ext cx="835417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August 19, 2015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220449" y="977901"/>
            <a:ext cx="622299" cy="62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6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ED1C29"/>
        </a:buClr>
        <a:buSzPct val="100000"/>
        <a:buFont typeface="Arial"/>
        <a:buChar char="•"/>
        <a:defRPr sz="22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»"/>
        <a:defRPr sz="20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-"/>
        <a:defRPr sz="18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2"/>
        </a:buClr>
        <a:buSzPct val="50000"/>
        <a:buFont typeface="Wingdings" pitchFamily="2" charset="2"/>
        <a:buChar char=""/>
        <a:defRPr sz="180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rgbClr val="F7F7F7"/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8210550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8068235" y="282574"/>
            <a:ext cx="85166" cy="59436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226798" y="3810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400" kern="1200">
                <a:solidFill>
                  <a:schemeClr val="bg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August 19, 2015</a:t>
            </a:r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16" name="Title Placeholder 15"/>
          <p:cNvSpPr>
            <a:spLocks noGrp="1"/>
          </p:cNvSpPr>
          <p:nvPr>
            <p:ph type="title"/>
          </p:nvPr>
        </p:nvSpPr>
        <p:spPr>
          <a:xfrm>
            <a:off x="457199" y="304800"/>
            <a:ext cx="7611035" cy="572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defTabSz="914400" rtl="0" eaLnBrk="1" latinLnBrk="0" hangingPunct="1">
              <a:spcBef>
                <a:spcPct val="0"/>
              </a:spcBef>
            </a:pPr>
            <a:r>
              <a:rPr lang="en-US" sz="3600" b="0" i="1" kern="1200" dirty="0">
                <a:solidFill>
                  <a:srgbClr val="ED1C29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11914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Arial" pitchFamily="34" charset="0"/>
        <a:buChar char="•"/>
        <a:defRPr lang="en-US" sz="2200" kern="1200" dirty="0" smtClean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28600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Arial" pitchFamily="34" charset="0"/>
        <a:buChar char="»"/>
        <a:defRPr lang="en-US" sz="2000" kern="1200" dirty="0" smtClean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SzPct val="100000"/>
        <a:buFont typeface="Arial" pitchFamily="34" charset="0"/>
        <a:buChar char="-"/>
        <a:defRPr lang="en-US" sz="1800" kern="1200" dirty="0" smtClean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SzPct val="60000"/>
        <a:buFont typeface="Wingdings 2" pitchFamily="18" charset="2"/>
        <a:buChar char=""/>
        <a:defRPr lang="en-US" sz="1800" kern="1200" dirty="0" smtClean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SzPct val="100000"/>
        <a:buFont typeface="Arial" pitchFamily="34" charset="0"/>
        <a:buChar char="»"/>
        <a:defRPr lang="en-US" sz="2200" kern="1200" dirty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BDBDBD"/>
              </a:gs>
              <a:gs pos="35000">
                <a:schemeClr val="accent1">
                  <a:shade val="93000"/>
                  <a:satMod val="130000"/>
                </a:schemeClr>
              </a:gs>
              <a:gs pos="100000">
                <a:srgbClr val="F8F8F8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8219067" y="282574"/>
            <a:ext cx="642097" cy="594360"/>
          </a:xfrm>
          <a:prstGeom prst="rect">
            <a:avLst/>
          </a:prstGeom>
          <a:solidFill>
            <a:srgbClr val="ED1C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8068235" y="282574"/>
            <a:ext cx="85166" cy="131762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282574"/>
            <a:ext cx="7556313" cy="131762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752600"/>
            <a:ext cx="8354173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6798" y="381000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98474" y="6324600"/>
            <a:ext cx="8357616" cy="0"/>
          </a:xfrm>
          <a:prstGeom prst="line">
            <a:avLst/>
          </a:prstGeom>
          <a:ln>
            <a:solidFill>
              <a:srgbClr val="ED1C29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67190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August 19, 2015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8474" y="6423586"/>
            <a:ext cx="6054726" cy="3666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6991" y="983162"/>
            <a:ext cx="586249" cy="59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4795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600" b="0" i="1" kern="1200">
          <a:solidFill>
            <a:srgbClr val="ED1C29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ED1C29"/>
        </a:buClr>
        <a:buSzPct val="100000"/>
        <a:buFont typeface="Arial"/>
        <a:buChar char="•"/>
        <a:defRPr sz="22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»"/>
        <a:defRPr sz="20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tx2"/>
        </a:buClr>
        <a:buSzPct val="100000"/>
        <a:buFont typeface="Lucida Grande"/>
        <a:buChar char="-"/>
        <a:defRPr sz="1800" kern="120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tx2"/>
        </a:buClr>
        <a:buSzPct val="50000"/>
        <a:buFont typeface="Wingdings" pitchFamily="2" charset="2"/>
        <a:buChar char=""/>
        <a:defRPr sz="1800" kern="1200" baseline="0">
          <a:solidFill>
            <a:schemeClr val="bg2">
              <a:lumMod val="50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Word_Document.docx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package" Target="../embeddings/Microsoft_Word_Document1.docx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package" Target="../embeddings/Microsoft_Word_Document2.docx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package" Target="../embeddings/Microsoft_Word_Document3.docx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package" Target="../embeddings/Microsoft_Word_Document4.docx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package" Target="../embeddings/Microsoft_Word_Document5.docx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package" Target="../embeddings/Microsoft_Word_Document6.docx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package" Target="../embeddings/Microsoft_Word_Document7.docx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package" Target="../embeddings/Microsoft_Word_Document8.docx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package" Target="../embeddings/Microsoft_Word_Document9.docx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package" Target="../embeddings/Microsoft_Word_Document10.docx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package" Target="../embeddings/Microsoft_Word_Document11.docx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package" Target="../embeddings/Microsoft_Word_Document12.docx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package" Target="../embeddings/Microsoft_Word_Document13.docx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package" Target="../embeddings/Microsoft_Word_Document14.docx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package" Target="../embeddings/Microsoft_Word_Document15.docx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package" Target="../embeddings/Microsoft_Word_Document16.docx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package" Target="../embeddings/Microsoft_Word_Document17.docx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package" Target="../embeddings/Microsoft_Word_Document18.docx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8.emf"/><Relationship Id="rId4" Type="http://schemas.openxmlformats.org/officeDocument/2006/relationships/package" Target="../embeddings/Microsoft_Excel_Worksheet19.xlsx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package" Target="../embeddings/Microsoft_Excel_Worksheet20.xlsx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emf"/><Relationship Id="rId4" Type="http://schemas.openxmlformats.org/officeDocument/2006/relationships/package" Target="../embeddings/Microsoft_Excel_Worksheet21.xlsx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hyperlink" Target="https://www.amazon.com/Measurement-Demystified-Creating-Analytics-Reporting/dp/1950496899/ref=sr_1_1?crid=TMTOJ0Y9EA3K&amp;dchild=1&amp;keywords=measurement+demystified&amp;qid=1605377474&amp;sprefix=measureemnt+demys%2Caps%2C186&amp;sr=8-1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hyperlink" Target="http://www.centerfortalentreporting.org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mailto:PParskey@CenterforTalentReporting.org" TargetMode="External"/><Relationship Id="rId2" Type="http://schemas.openxmlformats.org/officeDocument/2006/relationships/hyperlink" Target="mailto:DVance@CenterforTalentReporting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57200"/>
            <a:ext cx="3886200" cy="2472266"/>
          </a:xfrm>
        </p:spPr>
        <p:txBody>
          <a:bodyPr>
            <a:noAutofit/>
          </a:bodyPr>
          <a:lstStyle/>
          <a:p>
            <a:r>
              <a:rPr lang="en-US" sz="4400" b="1" dirty="0"/>
              <a:t>Focus on </a:t>
            </a:r>
            <a:r>
              <a:rPr lang="en-US" sz="4800" b="1" dirty="0"/>
              <a:t>Efficiency Measures</a:t>
            </a:r>
            <a:br>
              <a:rPr lang="en-US" sz="3200" b="1" dirty="0"/>
            </a:br>
            <a:br>
              <a:rPr lang="en-US" sz="3200" b="1" dirty="0"/>
            </a:br>
            <a:br>
              <a:rPr lang="en-US" sz="3200" b="1" dirty="0"/>
            </a:br>
            <a:r>
              <a:rPr lang="en-US" sz="2400" b="1" dirty="0"/>
              <a:t>#2 in the Nine-part Series</a:t>
            </a:r>
            <a:br>
              <a:rPr lang="en-US" sz="3200" b="1" dirty="0"/>
            </a:br>
            <a:br>
              <a:rPr lang="en-US" sz="3200" b="1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4953000"/>
            <a:ext cx="4038600" cy="1219200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David Vance</a:t>
            </a:r>
          </a:p>
          <a:p>
            <a:r>
              <a:rPr lang="en-US" sz="2400" b="1" dirty="0">
                <a:solidFill>
                  <a:schemeClr val="tx1">
                    <a:lumMod val="90000"/>
                    <a:lumOff val="10000"/>
                  </a:schemeClr>
                </a:solidFill>
              </a:rPr>
              <a:t>Executive Director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33400" y="3124200"/>
            <a:ext cx="3657600" cy="6858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bg1"/>
                </a:solidFill>
                <a:latin typeface="Calibri"/>
                <a:ea typeface="+mj-ea"/>
                <a:cs typeface="Calibri"/>
              </a:defRPr>
            </a:lvl1pPr>
          </a:lstStyle>
          <a:p>
            <a:endParaRPr lang="en-US" sz="20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867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Measures</a:t>
            </a:r>
            <a:br>
              <a:rPr lang="en-US" dirty="0"/>
            </a:br>
            <a:r>
              <a:rPr lang="en-US" dirty="0"/>
              <a:t>                                            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DA0D2-6FE9-4CF9-A81E-812125689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AF7FDB-41A3-4DE3-8ED7-E4FE597038CD}" type="datetime5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14-Nov-23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92929">
                  <a:lumMod val="75000"/>
                  <a:lumOff val="2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                                  www.centerfortalentreporting.org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828800"/>
          <a:ext cx="8534400" cy="39420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09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324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b="0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Efficiency Measures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Learning</a:t>
                      </a:r>
                      <a:r>
                        <a:rPr lang="en-US" sz="1800" b="0" baseline="0" dirty="0"/>
                        <a:t> &amp; Development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Number of participants, courses; utilization 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b="0" dirty="0"/>
                        <a:t>Talent Acquisition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Number of internal/external hires, acceptance rate, time to start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Leadership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Span of control, tenure, % of positions filled internally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Performance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Number of performance discussions, % of employees with goals, % of employees</a:t>
                      </a:r>
                      <a:r>
                        <a:rPr lang="en-US" sz="1800" b="0" baseline="0" dirty="0"/>
                        <a:t> </a:t>
                      </a:r>
                      <a:r>
                        <a:rPr lang="en-US" sz="1800" b="0" dirty="0"/>
                        <a:t>with performance reviews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Capability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Number of promotions, number of transfers, average time in position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/>
                        <a:t>Total Rewards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Average benefit cost, variable compensation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566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Efficiency Measures for L&amp;D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</p:spTree>
    <p:extLst>
      <p:ext uri="{BB962C8B-B14F-4D97-AF65-F5344CB8AC3E}">
        <p14:creationId xmlns:p14="http://schemas.microsoft.com/office/powerpoint/2010/main" val="63499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Measures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8474" y="2209800"/>
            <a:ext cx="8354173" cy="3962400"/>
          </a:xfrm>
        </p:spPr>
        <p:txBody>
          <a:bodyPr/>
          <a:lstStyle/>
          <a:p>
            <a:r>
              <a:rPr lang="en-US" dirty="0"/>
              <a:t>In L&amp;D, most of our measures are efficiency measures</a:t>
            </a:r>
          </a:p>
          <a:p>
            <a:pPr lvl="1"/>
            <a:r>
              <a:rPr lang="en-US" dirty="0"/>
              <a:t>About 150 of the 170 L&amp;D measures in the CTR library</a:t>
            </a:r>
          </a:p>
          <a:p>
            <a:r>
              <a:rPr lang="en-US" dirty="0"/>
              <a:t>Many efficiency measures are foundational</a:t>
            </a:r>
          </a:p>
          <a:p>
            <a:pPr lvl="1"/>
            <a:r>
              <a:rPr lang="en-US" dirty="0"/>
              <a:t>Have been in use for years</a:t>
            </a:r>
          </a:p>
          <a:p>
            <a:pPr lvl="1"/>
            <a:r>
              <a:rPr lang="en-US" dirty="0"/>
              <a:t>Some should be included in any measurement strategy</a:t>
            </a:r>
          </a:p>
          <a:p>
            <a:endParaRPr lang="en-U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723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BF595-94A9-457E-B42F-7F2AD8A3F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Taxonomy of Efficiency Measures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710056-5A44-495C-8421-EDF1AF7FC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1200" dirty="0"/>
              <a:t>From </a:t>
            </a:r>
            <a:r>
              <a:rPr lang="en-US" sz="1200" i="1" dirty="0"/>
              <a:t>Measurement Demystified</a:t>
            </a:r>
            <a:r>
              <a:rPr lang="en-US" sz="1200" dirty="0"/>
              <a:t>, ATD 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329527-4921-4E74-A722-E0CDA3DF1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3E28362-9CD9-4CB2-8DAD-980A53CA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83BFDD-542F-4CD4-A5EE-007221450FA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295400"/>
            <a:ext cx="4183380" cy="44688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5373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Sometimes an efficiency measure by itself will tell you about efficiency which is usually a measure of output per input.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Examples would be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Utilization rate for classrooms, instructors, courses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Defined as number utilized / total available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Percentage meeting deadline for courses developed or delivered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Defined as number meeting deadline / total developed or delivered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Reach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Defined as number of employees who took at least one course / total number of employees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In all of these cases, generally a higher % indicates greater efficiency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9802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Measures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For other efficiency measures, one efficiency measure may be divided by another, or may be compared to benchmark, history or plan to make a statement about efficiency.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Examples of one measure divided by another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Expenditures per participant, cost per course, hours per employee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Examples where the measure is often compared to a benchmark or industry average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Expenditures per participant, cost per course, hours of learning per employee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ATD, others provide industry averages and benchmarks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Examples where measure is compared to plan or history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Number of participants, cost of development, time required for development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43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vs Unique Participants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F13AB0F-63B4-4E42-9ED6-82DD84E02FEC}" type="datetime5">
              <a:rPr lang="en-US" smtClean="0"/>
              <a:t>14-Nov-23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                                  www.centerfortalentreporting.org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Total participants</a:t>
            </a:r>
          </a:p>
          <a:p>
            <a:pPr lvl="1"/>
            <a:r>
              <a:rPr lang="en-US" dirty="0"/>
              <a:t>Reflects the volume of training delivered </a:t>
            </a:r>
          </a:p>
          <a:p>
            <a:pPr lvl="1"/>
            <a:r>
              <a:rPr lang="en-US" dirty="0"/>
              <a:t>Informs financial, human,  technology and physical resource requirements</a:t>
            </a:r>
          </a:p>
          <a:p>
            <a:r>
              <a:rPr lang="en-US" dirty="0"/>
              <a:t>Unique participants</a:t>
            </a:r>
          </a:p>
          <a:p>
            <a:pPr lvl="1"/>
            <a:r>
              <a:rPr lang="en-US" dirty="0"/>
              <a:t>Reflects the number of individuals impacted by training </a:t>
            </a:r>
          </a:p>
          <a:p>
            <a:pPr lvl="1"/>
            <a:r>
              <a:rPr lang="en-US" dirty="0"/>
              <a:t>Provides an indicator of the degree to which you are reaching your target audience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Considerations</a:t>
            </a:r>
          </a:p>
          <a:p>
            <a:pPr lvl="1"/>
            <a:r>
              <a:rPr lang="en-US" dirty="0"/>
              <a:t>Total participants: easy to compute</a:t>
            </a:r>
          </a:p>
          <a:p>
            <a:pPr lvl="1"/>
            <a:r>
              <a:rPr lang="en-US" dirty="0"/>
              <a:t>Unique participants: requires a little more thought (must delete overlaps)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810000"/>
            <a:ext cx="1482070" cy="1482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480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608AB1-25A1-4AF5-942A-BFC489B46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AFC93A-D28C-408A-BBB7-1A099CFB2C6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17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3ECBB2-B01A-4739-ADDE-3C3A8DC1495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709BF9EE-F0BB-45BC-8ECB-6C4481EE8D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361740"/>
              </p:ext>
            </p:extLst>
          </p:nvPr>
        </p:nvGraphicFramePr>
        <p:xfrm>
          <a:off x="1143000" y="1447800"/>
          <a:ext cx="59436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2845" imgH="3512840" progId="Word.Document.12">
                  <p:embed/>
                </p:oleObj>
              </mc:Choice>
              <mc:Fallback>
                <p:oleObj name="Document" r:id="rId2" imgW="5942845" imgH="35128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43000" y="1447800"/>
                        <a:ext cx="5943600" cy="464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7955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Courses</a:t>
            </a:r>
            <a:br>
              <a:rPr lang="en-US" dirty="0"/>
            </a:br>
            <a:r>
              <a:rPr lang="en-US" sz="2800" dirty="0"/>
              <a:t>Availability and Use Measures</a:t>
            </a:r>
            <a:br>
              <a:rPr lang="en-US" dirty="0"/>
            </a:b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828800"/>
            <a:ext cx="8354173" cy="44196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863E7A8-DFE6-4B41-9880-CBDAAF3FCD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5361435"/>
              </p:ext>
            </p:extLst>
          </p:nvPr>
        </p:nvGraphicFramePr>
        <p:xfrm>
          <a:off x="914400" y="1981200"/>
          <a:ext cx="658509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2845" imgH="2882830" progId="Word.Document.12">
                  <p:embed/>
                </p:oleObj>
              </mc:Choice>
              <mc:Fallback>
                <p:oleObj name="Document" r:id="rId2" imgW="5942845" imgH="28828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14400" y="1981200"/>
                        <a:ext cx="6585090" cy="388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8812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08254" y="274355"/>
            <a:ext cx="7556313" cy="1317626"/>
          </a:xfrm>
        </p:spPr>
        <p:txBody>
          <a:bodyPr/>
          <a:lstStyle/>
          <a:p>
            <a:r>
              <a:rPr lang="en-US" dirty="0"/>
              <a:t>Courses</a:t>
            </a:r>
            <a:br>
              <a:rPr lang="en-US" dirty="0"/>
            </a:br>
            <a:r>
              <a:rPr lang="en-US" sz="2800" dirty="0"/>
              <a:t>Development and Delivery Measures</a:t>
            </a:r>
            <a:br>
              <a:rPr lang="en-US" dirty="0"/>
            </a:b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751D342-132B-4C66-8F35-4E5459A8B6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1695036"/>
              </p:ext>
            </p:extLst>
          </p:nvPr>
        </p:nvGraphicFramePr>
        <p:xfrm>
          <a:off x="990600" y="1591981"/>
          <a:ext cx="5943600" cy="45040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2845" imgH="4060628" progId="Word.Document.12">
                  <p:embed/>
                </p:oleObj>
              </mc:Choice>
              <mc:Fallback>
                <p:oleObj name="Document" r:id="rId2" imgW="5942845" imgH="40606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0600" y="1591981"/>
                        <a:ext cx="5943600" cy="45040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3472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Logistics for Today’s Webinar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98474" y="2057400"/>
            <a:ext cx="8354173" cy="4114800"/>
          </a:xfrm>
        </p:spPr>
        <p:txBody>
          <a:bodyPr/>
          <a:lstStyle/>
          <a:p>
            <a:pPr marL="228600" lvl="1">
              <a:spcBef>
                <a:spcPts val="2000"/>
              </a:spcBef>
              <a:buClr>
                <a:srgbClr val="ED1C29"/>
              </a:buClr>
              <a:buFont typeface="Arial"/>
              <a:buChar char="•"/>
            </a:pPr>
            <a:r>
              <a:rPr lang="en-US" sz="1800" dirty="0"/>
              <a:t>PowerPoint and link to recording sent later today</a:t>
            </a:r>
          </a:p>
          <a:p>
            <a:pPr marL="228600" lvl="1">
              <a:spcBef>
                <a:spcPts val="2000"/>
              </a:spcBef>
              <a:buClr>
                <a:srgbClr val="ED1C29"/>
              </a:buClr>
              <a:buFont typeface="Arial"/>
              <a:buChar char="•"/>
            </a:pPr>
            <a:r>
              <a:rPr lang="en-US" sz="1800" dirty="0"/>
              <a:t>To ask a question during the webinar, type a question in Chat</a:t>
            </a:r>
          </a:p>
          <a:p>
            <a:r>
              <a:rPr lang="en-US" sz="1800" dirty="0"/>
              <a:t>We will take questions at the end, too</a:t>
            </a:r>
          </a:p>
          <a:p>
            <a:endParaRPr lang="en-US" sz="1800" b="1" dirty="0"/>
          </a:p>
          <a:p>
            <a:pPr marL="0" indent="0">
              <a:buNone/>
            </a:pPr>
            <a:r>
              <a:rPr lang="en-US" sz="1800" b="1" dirty="0"/>
              <a:t>Members can access All PPTs and Recordings anytime on the website at Members Resource Center page.</a:t>
            </a:r>
          </a:p>
          <a:p>
            <a:endParaRPr lang="en-US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  <a:endParaRPr lang="en-US" dirty="0">
              <a:solidFill>
                <a:srgbClr val="292929">
                  <a:lumMod val="75000"/>
                  <a:lumOff val="25000"/>
                </a:srgbClr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9A26-2E62-4332-8381-306FE67E17B4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4520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Measures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9B8AD5B1-46F2-4101-8BCE-39FB3F424D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8540237"/>
              </p:ext>
            </p:extLst>
          </p:nvPr>
        </p:nvGraphicFramePr>
        <p:xfrm>
          <a:off x="990600" y="2743200"/>
          <a:ext cx="6927735" cy="226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2845" imgH="1946649" progId="Word.Document.12">
                  <p:embed/>
                </p:oleObj>
              </mc:Choice>
              <mc:Fallback>
                <p:oleObj name="Document" r:id="rId2" imgW="5942845" imgH="194664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0600" y="2743200"/>
                        <a:ext cx="6927735" cy="2268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8967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 Measures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4906880"/>
              </p:ext>
            </p:extLst>
          </p:nvPr>
        </p:nvGraphicFramePr>
        <p:xfrm>
          <a:off x="685800" y="1600200"/>
          <a:ext cx="6553200" cy="457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2845" imgH="3844254" progId="Word.Document.12">
                  <p:embed/>
                </p:oleObj>
              </mc:Choice>
              <mc:Fallback>
                <p:oleObj name="Document" r:id="rId2" imgW="5942845" imgH="38442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1600200"/>
                        <a:ext cx="6553200" cy="4572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3214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Hour Measures </a:t>
            </a:r>
            <a:r>
              <a:rPr lang="en-US" sz="2800" dirty="0"/>
              <a:t>continued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3016404"/>
              </p:ext>
            </p:extLst>
          </p:nvPr>
        </p:nvGraphicFramePr>
        <p:xfrm>
          <a:off x="76200" y="2119313"/>
          <a:ext cx="7467600" cy="32910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2845" imgH="2619213" progId="Word.Document.12">
                  <p:embed/>
                </p:oleObj>
              </mc:Choice>
              <mc:Fallback>
                <p:oleObj name="Document" r:id="rId2" imgW="5942845" imgH="26192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6200" y="2119313"/>
                        <a:ext cx="7467600" cy="32910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673424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47DD2C-9C9C-4FEE-815F-5389C6335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DDBCD5-7F3C-4653-A877-A0BCC733D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1739D7-A8A5-4B96-A656-5790EB660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CB28996B-B6F7-4E8D-B027-E2DE2587C5A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05400"/>
              </p:ext>
            </p:extLst>
          </p:nvPr>
        </p:nvGraphicFramePr>
        <p:xfrm>
          <a:off x="990600" y="2438401"/>
          <a:ext cx="6477000" cy="1219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2845" imgH="788685" progId="Word.Document.12">
                  <p:embed/>
                </p:oleObj>
              </mc:Choice>
              <mc:Fallback>
                <p:oleObj name="Document" r:id="rId2" imgW="5942845" imgH="7886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990600" y="2438401"/>
                        <a:ext cx="6477000" cy="1219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6957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 Measures</a:t>
            </a:r>
            <a:br>
              <a:rPr lang="en-US" dirty="0"/>
            </a:b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506C65D-E5DD-4E59-A84E-72CFEA119DE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6917638"/>
              </p:ext>
            </p:extLst>
          </p:nvPr>
        </p:nvGraphicFramePr>
        <p:xfrm>
          <a:off x="1041564" y="2362200"/>
          <a:ext cx="7060872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2845" imgH="2693502" progId="Word.Document.12">
                  <p:embed/>
                </p:oleObj>
              </mc:Choice>
              <mc:Fallback>
                <p:oleObj name="Document" r:id="rId2" imgW="5942845" imgH="26935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41564" y="2362200"/>
                        <a:ext cx="7060872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0520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Effort Measures</a:t>
            </a:r>
            <a:br>
              <a:rPr lang="en-US" dirty="0"/>
            </a:br>
            <a:r>
              <a:rPr lang="en-US" sz="2400" dirty="0"/>
              <a:t>Measuring the time required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9289396"/>
              </p:ext>
            </p:extLst>
          </p:nvPr>
        </p:nvGraphicFramePr>
        <p:xfrm>
          <a:off x="0" y="2133600"/>
          <a:ext cx="7467600" cy="1752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2845" imgH="1114329" progId="Word.Document.12">
                  <p:embed/>
                </p:oleObj>
              </mc:Choice>
              <mc:Fallback>
                <p:oleObj name="Document" r:id="rId2" imgW="5942845" imgH="111432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2133600"/>
                        <a:ext cx="7467600" cy="1752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16636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 Time Measures</a:t>
            </a:r>
            <a:br>
              <a:rPr lang="en-US" dirty="0"/>
            </a:br>
            <a:r>
              <a:rPr lang="en-US" sz="2400" dirty="0"/>
              <a:t>Measuring the duration of a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582384"/>
              </p:ext>
            </p:extLst>
          </p:nvPr>
        </p:nvGraphicFramePr>
        <p:xfrm>
          <a:off x="685800" y="1905000"/>
          <a:ext cx="6172200" cy="4386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2845" imgH="4225073" progId="Word.Document.12">
                  <p:embed/>
                </p:oleObj>
              </mc:Choice>
              <mc:Fallback>
                <p:oleObj name="Document" r:id="rId2" imgW="5942845" imgH="42250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1905000"/>
                        <a:ext cx="6172200" cy="4386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68663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Measures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expenditure (or cost) is the most common cost measure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It excludes learner’s travel expenses and opportunity costs (the value of the participant’s time which equals their labor &amp; related cost)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439564"/>
              </p:ext>
            </p:extLst>
          </p:nvPr>
        </p:nvGraphicFramePr>
        <p:xfrm>
          <a:off x="1676401" y="2514600"/>
          <a:ext cx="5562600" cy="27431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2845" imgH="3940540" progId="Word.Document.12">
                  <p:embed/>
                </p:oleObj>
              </mc:Choice>
              <mc:Fallback>
                <p:oleObj name="Document" r:id="rId2" imgW="5942845" imgH="39405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76401" y="2514600"/>
                        <a:ext cx="5562600" cy="27431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17396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Measures </a:t>
            </a:r>
            <a:r>
              <a:rPr lang="en-US" sz="2800" dirty="0"/>
              <a:t>continued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674811"/>
              </p:ext>
            </p:extLst>
          </p:nvPr>
        </p:nvGraphicFramePr>
        <p:xfrm>
          <a:off x="152400" y="1576346"/>
          <a:ext cx="7391400" cy="4676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2845" imgH="3760228" progId="Word.Document.12">
                  <p:embed/>
                </p:oleObj>
              </mc:Choice>
              <mc:Fallback>
                <p:oleObj name="Document" r:id="rId2" imgW="5942845" imgH="376022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2400" y="1576346"/>
                        <a:ext cx="7391400" cy="4676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0040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DF5A9A-6DCD-409F-B6E5-38972994B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Staff and Employee Headcount</a:t>
            </a:r>
            <a:br>
              <a:rPr lang="en-US" dirty="0"/>
            </a:b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C915EF-3088-404B-AD78-112A92A4B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A23470-D0FF-45FF-8C64-606936C2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E8A652D-3844-4938-AF5B-5C39B8412CB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1751040"/>
              </p:ext>
            </p:extLst>
          </p:nvPr>
        </p:nvGraphicFramePr>
        <p:xfrm>
          <a:off x="1219200" y="2057400"/>
          <a:ext cx="5943600" cy="346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2845" imgH="3461631" progId="Word.Document.12">
                  <p:embed/>
                </p:oleObj>
              </mc:Choice>
              <mc:Fallback>
                <p:oleObj name="Document" r:id="rId2" imgW="5942845" imgH="346163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19200" y="2057400"/>
                        <a:ext cx="5943600" cy="346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776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Facilitator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B62FC3-316B-4E22-BF26-B0AC1EA54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299" y="1371600"/>
            <a:ext cx="8439101" cy="4845766"/>
          </a:xfrm>
        </p:spPr>
        <p:txBody>
          <a:bodyPr/>
          <a:lstStyle/>
          <a:p>
            <a:r>
              <a:rPr lang="en-US" sz="1600" dirty="0"/>
              <a:t>Executive Director, Center for Talent Reporting</a:t>
            </a:r>
          </a:p>
          <a:p>
            <a:r>
              <a:rPr lang="en-US" sz="1600" dirty="0"/>
              <a:t>Founder and Former President, Caterpillar University</a:t>
            </a:r>
          </a:p>
          <a:p>
            <a:pPr lvl="1"/>
            <a:r>
              <a:rPr lang="en-US" sz="1200" dirty="0"/>
              <a:t>2005 1st Place in ATD BEST Awards</a:t>
            </a:r>
          </a:p>
          <a:p>
            <a:pPr lvl="1"/>
            <a:r>
              <a:rPr lang="en-US" sz="1200" dirty="0"/>
              <a:t>2006 CLO of the Year</a:t>
            </a:r>
          </a:p>
          <a:p>
            <a:r>
              <a:rPr lang="en-US" sz="1600" dirty="0"/>
              <a:t>Former Chief Economist, Caterpillar Inc.</a:t>
            </a:r>
          </a:p>
          <a:p>
            <a:pPr lvl="1"/>
            <a:r>
              <a:rPr lang="en-US" sz="1200" dirty="0"/>
              <a:t>Ph.D. in Economics, Masters in Business Administration</a:t>
            </a:r>
          </a:p>
          <a:p>
            <a:r>
              <a:rPr lang="en-US" sz="1600" dirty="0"/>
              <a:t>Author, </a:t>
            </a:r>
            <a:r>
              <a:rPr lang="en-US" sz="1600" i="1" dirty="0"/>
              <a:t>The Business of Learning </a:t>
            </a:r>
            <a:r>
              <a:rPr lang="en-US" sz="1600" dirty="0"/>
              <a:t>(second edition), and </a:t>
            </a:r>
            <a:r>
              <a:rPr lang="en-US" sz="1600" i="1" dirty="0"/>
              <a:t>Measurement Demystified (2021) &amp; Measurement Demystified Field Guide (2022) </a:t>
            </a:r>
            <a:r>
              <a:rPr lang="en-US" sz="1600" dirty="0"/>
              <a:t>with Peggy Parskey  (ATD Press)                                                             </a:t>
            </a:r>
          </a:p>
          <a:p>
            <a:r>
              <a:rPr lang="en-US" sz="1600" dirty="0"/>
              <a:t>Adjunct Professor in Human Capital Development </a:t>
            </a:r>
          </a:p>
          <a:p>
            <a:pPr lvl="1"/>
            <a:r>
              <a:rPr lang="en-US" sz="1200" dirty="0"/>
              <a:t>Bellevue University (PhD program)</a:t>
            </a:r>
          </a:p>
          <a:p>
            <a:pPr lvl="1"/>
            <a:r>
              <a:rPr lang="en-US" sz="1200" dirty="0"/>
              <a:t>George Mason University (Executive Education program)</a:t>
            </a:r>
          </a:p>
          <a:p>
            <a:r>
              <a:rPr lang="en-US" sz="1600" dirty="0"/>
              <a:t>Member, ISO Working Group on Metrics</a:t>
            </a:r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FE81A20-8605-48E3-8B1E-28FC5D376983}" type="datetime5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14-Nov-23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92929">
                  <a:lumMod val="75000"/>
                  <a:lumOff val="2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                                  www.centerfortalentreporting.org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 Placeholder 8"/>
          <p:cNvSpPr txBox="1">
            <a:spLocks/>
          </p:cNvSpPr>
          <p:nvPr/>
        </p:nvSpPr>
        <p:spPr>
          <a:xfrm>
            <a:off x="498474" y="1885950"/>
            <a:ext cx="6988176" cy="3657600"/>
          </a:xfrm>
          <a:prstGeom prst="rect">
            <a:avLst/>
          </a:prstGeom>
        </p:spPr>
        <p:txBody>
          <a:bodyPr lIns="68576" tIns="34289" rIns="68576" bIns="34289"/>
          <a:lstStyle/>
          <a:p>
            <a:pPr marL="257175" marR="0" lvl="0" indent="-257175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4679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pitchFamily="34" charset="0"/>
            </a:endParaRPr>
          </a:p>
        </p:txBody>
      </p:sp>
      <p:pic>
        <p:nvPicPr>
          <p:cNvPr id="9" name="Picture 6" descr="The Business of Learning - Second Edition: How to Manage Corporate Training to Improve Your Bottom Line by [Vance, David L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558" y="4324135"/>
            <a:ext cx="968853" cy="12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go.i4cp.com/l/11852/2013-02-12/ql38d/11852/86411/DaveVanceHead.jpg">
            <a:extLst>
              <a:ext uri="{FF2B5EF4-FFF2-40B4-BE49-F238E27FC236}">
                <a16:creationId xmlns:a16="http://schemas.microsoft.com/office/drawing/2014/main" id="{12C9AA62-EDA6-4A39-B8B1-980896448D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4310" y="1580973"/>
            <a:ext cx="1131413" cy="1740637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AB30330-E248-4792-94CE-98E4110EB3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2930" y="4814425"/>
            <a:ext cx="838201" cy="119743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41DC5207-5569-42DA-AF2A-250BF5DE5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723" y="4324135"/>
            <a:ext cx="1218127" cy="1089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9203135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C566B-EA93-44F2-BEF1-D9FCCB2726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Recommended Efficiency Measures for Formal Learning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FA2AD4-614F-488B-8C20-488B9F4709B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BE77A3-027F-4DFF-B304-204315CED4B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2E6BF3-D144-4F94-B17B-6754366649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programs</a:t>
            </a:r>
          </a:p>
          <a:p>
            <a:pPr lvl="1"/>
            <a:r>
              <a:rPr lang="en-US" dirty="0"/>
              <a:t>Unique participants</a:t>
            </a:r>
          </a:p>
          <a:p>
            <a:pPr lvl="1"/>
            <a:r>
              <a:rPr lang="en-US" dirty="0"/>
              <a:t>Total participants</a:t>
            </a:r>
          </a:p>
          <a:p>
            <a:pPr lvl="1"/>
            <a:r>
              <a:rPr lang="en-US" dirty="0"/>
              <a:t>Completion date</a:t>
            </a:r>
          </a:p>
          <a:p>
            <a:pPr lvl="1"/>
            <a:r>
              <a:rPr lang="en-US" dirty="0"/>
              <a:t>Completion rate</a:t>
            </a:r>
          </a:p>
          <a:p>
            <a:pPr lvl="1"/>
            <a:r>
              <a:rPr lang="en-US" dirty="0"/>
              <a:t>Direct expenditure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626EB71-0A1C-4FEF-A526-E9E9D21414F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For the Department</a:t>
            </a:r>
          </a:p>
          <a:p>
            <a:pPr lvl="1"/>
            <a:r>
              <a:rPr lang="en-US" dirty="0"/>
              <a:t>Unique participants</a:t>
            </a:r>
          </a:p>
          <a:p>
            <a:pPr lvl="1"/>
            <a:r>
              <a:rPr lang="en-US" dirty="0"/>
              <a:t>Total participants</a:t>
            </a:r>
          </a:p>
          <a:p>
            <a:pPr lvl="1"/>
            <a:r>
              <a:rPr lang="en-US" dirty="0"/>
              <a:t>Percentage on-time completions</a:t>
            </a:r>
          </a:p>
          <a:p>
            <a:pPr lvl="1"/>
            <a:r>
              <a:rPr lang="en-US" dirty="0"/>
              <a:t>Direct expenditure</a:t>
            </a:r>
          </a:p>
          <a:p>
            <a:pPr lvl="1"/>
            <a:r>
              <a:rPr lang="en-US" dirty="0"/>
              <a:t>Number of courses, hours by modality</a:t>
            </a:r>
          </a:p>
          <a:p>
            <a:pPr lvl="1"/>
            <a:r>
              <a:rPr lang="en-US" dirty="0"/>
              <a:t>Reach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867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5DB40-B109-4A9C-A37B-912B98299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Informal Learning Measures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98CE34E-601A-488C-8B77-F8503E440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Four categories</a:t>
            </a:r>
          </a:p>
          <a:p>
            <a:pPr lvl="1"/>
            <a:r>
              <a:rPr lang="en-US" dirty="0"/>
              <a:t>Content </a:t>
            </a:r>
          </a:p>
          <a:p>
            <a:pPr lvl="1"/>
            <a:r>
              <a:rPr lang="en-US" dirty="0"/>
              <a:t>Knowledge Sharing (Communities of Practice)</a:t>
            </a:r>
          </a:p>
          <a:p>
            <a:pPr lvl="1"/>
            <a:r>
              <a:rPr lang="en-US" dirty="0"/>
              <a:t>Coaching and Mentoring</a:t>
            </a:r>
          </a:p>
          <a:p>
            <a:pPr lvl="1"/>
            <a:r>
              <a:rPr lang="en-US" dirty="0"/>
              <a:t>Performance Support</a:t>
            </a:r>
          </a:p>
          <a:p>
            <a:r>
              <a:rPr lang="en-US" dirty="0"/>
              <a:t>General types of measures</a:t>
            </a:r>
          </a:p>
          <a:p>
            <a:pPr lvl="1"/>
            <a:r>
              <a:rPr lang="en-US" dirty="0"/>
              <a:t>Participants</a:t>
            </a:r>
          </a:p>
          <a:p>
            <a:pPr lvl="1"/>
            <a:r>
              <a:rPr lang="en-US" dirty="0"/>
              <a:t>Usage</a:t>
            </a:r>
          </a:p>
          <a:p>
            <a:pPr lvl="1"/>
            <a:r>
              <a:rPr lang="en-US" dirty="0"/>
              <a:t>Time spent</a:t>
            </a:r>
          </a:p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2CC4BD-D193-472E-8D9D-0223DFE3D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1ADDF5-537B-492B-A116-56F85EAE3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6041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9C6C6-3AAE-41B6-A623-1FA97FBD60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61F5BF-0270-43E5-8D35-EB7DC3824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46A633-0E9D-4A35-ABEB-1C030E13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32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5BC6B96-ADD7-4023-BBB3-5FCD33F90BF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0912741"/>
              </p:ext>
            </p:extLst>
          </p:nvPr>
        </p:nvGraphicFramePr>
        <p:xfrm>
          <a:off x="1005840" y="1905000"/>
          <a:ext cx="7251192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2845" imgH="1904817" progId="Word.Document.12">
                  <p:embed/>
                </p:oleObj>
              </mc:Choice>
              <mc:Fallback>
                <p:oleObj name="Document" r:id="rId2" imgW="5942845" imgH="19048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05840" y="1905000"/>
                        <a:ext cx="7251192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35928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E8B19-CBE9-4EF7-A0EB-787061EEE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(continued)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B88DBA-1A7F-4BA1-A2F0-12DA919AF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264796-ECD3-4C3F-9C54-864940CFB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33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2F25ED1A-F314-49E7-B527-AEA7D37F7F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456860"/>
              </p:ext>
            </p:extLst>
          </p:nvPr>
        </p:nvGraphicFramePr>
        <p:xfrm>
          <a:off x="746943" y="1752600"/>
          <a:ext cx="6864983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2845" imgH="3430618" progId="Word.Document.12">
                  <p:embed/>
                </p:oleObj>
              </mc:Choice>
              <mc:Fallback>
                <p:oleObj name="Document" r:id="rId2" imgW="5942845" imgH="343061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46943" y="1752600"/>
                        <a:ext cx="6864983" cy="3962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646616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4F4B7-423F-4391-A640-8A9E0D5AFF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Communities of Practice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D0E598-AD33-4D2C-844A-49A6D14A1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58366-DD3D-4FAA-A2B2-AD9E94977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34</a:t>
            </a:fld>
            <a:endParaRPr lang="en-US" dirty="0"/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35E29986-C6B0-4258-BFE2-39CE0974CD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2718316"/>
              </p:ext>
            </p:extLst>
          </p:nvPr>
        </p:nvGraphicFramePr>
        <p:xfrm>
          <a:off x="1066800" y="1371600"/>
          <a:ext cx="6629400" cy="47893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71282" imgH="4341554" progId="Word.Document.12">
                  <p:embed/>
                </p:oleObj>
              </mc:Choice>
              <mc:Fallback>
                <p:oleObj name="Document" r:id="rId2" imgW="5971282" imgH="43415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6800" y="1371600"/>
                        <a:ext cx="6629400" cy="478933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6707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340B5-1B2B-4CA1-BD77-DB4B2CF28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Coaching and Mentoring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DE2056-932D-479A-A45F-208E17D83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AF121-88D1-45FB-B016-652974FAD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35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B2018883-080D-4659-B1E9-1579FB59C0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86571"/>
              </p:ext>
            </p:extLst>
          </p:nvPr>
        </p:nvGraphicFramePr>
        <p:xfrm>
          <a:off x="685800" y="1752600"/>
          <a:ext cx="7216587" cy="412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2845" imgH="3668630" progId="Word.Document.12">
                  <p:embed/>
                </p:oleObj>
              </mc:Choice>
              <mc:Fallback>
                <p:oleObj name="Document" r:id="rId2" imgW="5942845" imgH="36686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85800" y="1752600"/>
                        <a:ext cx="7216587" cy="412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4910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340B5-1B2B-4CA1-BD77-DB4B2CF28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Support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DE2056-932D-479A-A45F-208E17D83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1AF121-88D1-45FB-B016-652974FAD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36</a:t>
            </a:fld>
            <a:endParaRPr lang="en-US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4F1A2E04-4F04-403A-BDB0-50F3E9D182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2415390"/>
              </p:ext>
            </p:extLst>
          </p:nvPr>
        </p:nvGraphicFramePr>
        <p:xfrm>
          <a:off x="1066800" y="2744788"/>
          <a:ext cx="6705600" cy="2132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5942845" imgH="1367126" progId="Word.Document.12">
                  <p:embed/>
                </p:oleObj>
              </mc:Choice>
              <mc:Fallback>
                <p:oleObj name="Document" r:id="rId2" imgW="5942845" imgH="136712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066800" y="2744788"/>
                        <a:ext cx="6705600" cy="2132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08692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893D5-D510-4AA1-A3C6-C29CD2B6D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ATD Benchmarking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F9252F-CA84-41AC-AB8E-13751957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4" y="1828800"/>
            <a:ext cx="8354173" cy="4343400"/>
          </a:xfrm>
        </p:spPr>
        <p:txBody>
          <a:bodyPr/>
          <a:lstStyle/>
          <a:p>
            <a:r>
              <a:rPr lang="en-US" dirty="0"/>
              <a:t>Annual benchmarking available through the State of Industry Report for 13 measures</a:t>
            </a:r>
          </a:p>
          <a:p>
            <a:pPr lvl="2"/>
            <a:r>
              <a:rPr lang="en-US" sz="1200" dirty="0"/>
              <a:t>Learning hours used per employee</a:t>
            </a:r>
          </a:p>
          <a:p>
            <a:pPr lvl="2"/>
            <a:r>
              <a:rPr lang="en-US" sz="1200" dirty="0"/>
              <a:t>Learning hours available per L&amp;D staff member</a:t>
            </a:r>
          </a:p>
          <a:p>
            <a:pPr lvl="2"/>
            <a:r>
              <a:rPr lang="en-US" sz="1200" dirty="0"/>
              <a:t>Learning hours used per L&amp;D staff member</a:t>
            </a:r>
          </a:p>
          <a:p>
            <a:pPr lvl="2"/>
            <a:r>
              <a:rPr lang="en-US" sz="1200" dirty="0"/>
              <a:t>Percentage unique hours available by delivery type</a:t>
            </a:r>
          </a:p>
          <a:p>
            <a:pPr lvl="2"/>
            <a:r>
              <a:rPr lang="en-US" sz="1200" dirty="0"/>
              <a:t>Percentage total hours used by delivery type</a:t>
            </a:r>
          </a:p>
          <a:p>
            <a:pPr lvl="2"/>
            <a:r>
              <a:rPr lang="en-US" sz="1200" dirty="0"/>
              <a:t>Direct expenditure per employee</a:t>
            </a:r>
          </a:p>
          <a:p>
            <a:pPr lvl="2"/>
            <a:r>
              <a:rPr lang="en-US" sz="1200" dirty="0"/>
              <a:t>Direct expenditure as a percentage of revenue</a:t>
            </a:r>
          </a:p>
          <a:p>
            <a:pPr lvl="2"/>
            <a:r>
              <a:rPr lang="en-US" sz="1200" dirty="0"/>
              <a:t>Direct expenditure as a percentage of payroll</a:t>
            </a:r>
          </a:p>
          <a:p>
            <a:pPr lvl="2"/>
            <a:r>
              <a:rPr lang="en-US" sz="1200" dirty="0"/>
              <a:t>Percentage of direct expenditure for tuition reimbursement</a:t>
            </a:r>
          </a:p>
          <a:p>
            <a:pPr lvl="2"/>
            <a:r>
              <a:rPr lang="en-US" sz="1200" dirty="0"/>
              <a:t>Percentage of direct expenditure for external services</a:t>
            </a:r>
          </a:p>
          <a:p>
            <a:pPr lvl="2"/>
            <a:r>
              <a:rPr lang="en-US" sz="1200" dirty="0"/>
              <a:t>Cost per learning hour available</a:t>
            </a:r>
          </a:p>
          <a:p>
            <a:pPr lvl="2"/>
            <a:r>
              <a:rPr lang="en-US" sz="1200" dirty="0"/>
              <a:t>Cost per learning hour used</a:t>
            </a:r>
          </a:p>
          <a:p>
            <a:pPr lvl="2"/>
            <a:r>
              <a:rPr lang="en-US" sz="1200" dirty="0"/>
              <a:t>Employees per L&amp;D staff member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0E265F-FD7E-49F0-B066-B11C35FF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9960D-1077-416A-821D-5A037D17B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1545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893D5-D510-4AA1-A3C6-C29CD2B6D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Recommendations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7F9252F-CA84-41AC-AB8E-13751957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4" y="2057400"/>
            <a:ext cx="8354173" cy="4114800"/>
          </a:xfrm>
        </p:spPr>
        <p:txBody>
          <a:bodyPr/>
          <a:lstStyle/>
          <a:p>
            <a:r>
              <a:rPr lang="en-US" i="1" dirty="0"/>
              <a:t>ISO 30414:2018</a:t>
            </a:r>
            <a:r>
              <a:rPr lang="en-US" sz="2000" i="1" dirty="0"/>
              <a:t> </a:t>
            </a:r>
            <a:r>
              <a:rPr lang="en-US" i="1" dirty="0"/>
              <a:t>Human Capital Reporting </a:t>
            </a:r>
            <a:r>
              <a:rPr lang="en-US" dirty="0"/>
              <a:t>recommends seven efficiency measures for large organizations</a:t>
            </a:r>
          </a:p>
          <a:p>
            <a:pPr lvl="1"/>
            <a:r>
              <a:rPr lang="en-US" dirty="0"/>
              <a:t>Formal training hours per employee</a:t>
            </a:r>
          </a:p>
          <a:p>
            <a:pPr lvl="1"/>
            <a:r>
              <a:rPr lang="en-US" dirty="0"/>
              <a:t>Total development and training cost (for public sharing)</a:t>
            </a:r>
          </a:p>
          <a:p>
            <a:pPr lvl="1"/>
            <a:r>
              <a:rPr lang="en-US" dirty="0"/>
              <a:t>Five measures for reach</a:t>
            </a:r>
          </a:p>
          <a:p>
            <a:pPr lvl="2"/>
            <a:r>
              <a:rPr lang="en-US" sz="1400" dirty="0"/>
              <a:t>Percentage of employees who participate in training</a:t>
            </a:r>
          </a:p>
          <a:p>
            <a:pPr lvl="2"/>
            <a:r>
              <a:rPr lang="en-US" sz="1400" dirty="0"/>
              <a:t>Percentage of employees who participate in formalized training by category of training</a:t>
            </a:r>
          </a:p>
          <a:p>
            <a:pPr lvl="2"/>
            <a:r>
              <a:rPr lang="en-US" sz="1400" dirty="0"/>
              <a:t>Percentage of leaders who participate in training</a:t>
            </a:r>
          </a:p>
          <a:p>
            <a:pPr lvl="2"/>
            <a:r>
              <a:rPr lang="en-US" sz="1400" dirty="0"/>
              <a:t>Percentage of leaders who participate in leadership development</a:t>
            </a:r>
          </a:p>
          <a:p>
            <a:pPr lvl="2"/>
            <a:r>
              <a:rPr lang="en-US" sz="1400" dirty="0"/>
              <a:t>Percentage of employees who complete training on compliance and ethics</a:t>
            </a:r>
          </a:p>
          <a:p>
            <a:pPr lvl="1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40E265F-FD7E-49F0-B066-B11C35FF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49960D-1077-416A-821D-5A037D17B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395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1E9F3E8-0F84-4A51-B16F-2B4386146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 of ISO and TDRp Measures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99FF7D-32CD-4995-8DCB-E171D2717AE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39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8B3610-2061-4620-AD6E-B6E5A41B3F6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8E037BE-F7F6-4EA4-A18F-C31AFD4E72F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2806161"/>
              </p:ext>
            </p:extLst>
          </p:nvPr>
        </p:nvGraphicFramePr>
        <p:xfrm>
          <a:off x="1187355" y="2057400"/>
          <a:ext cx="6178550" cy="400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6177895" imgH="4007616" progId="Word.Document.12">
                  <p:embed/>
                </p:oleObj>
              </mc:Choice>
              <mc:Fallback>
                <p:oleObj name="Document" r:id="rId2" imgW="6177895" imgH="400761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87355" y="2057400"/>
                        <a:ext cx="6178550" cy="400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72269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Center for Talent Reporting:</a:t>
            </a:r>
            <a:br>
              <a:rPr lang="en-US" dirty="0"/>
            </a:br>
            <a:r>
              <a:rPr lang="en-US" dirty="0"/>
              <a:t>The Home of TDRp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Established October 2012</a:t>
            </a:r>
          </a:p>
          <a:p>
            <a:pPr lvl="1"/>
            <a:r>
              <a:rPr lang="en-US" dirty="0"/>
              <a:t>Nonprofit, member-based professional association (like ATD)</a:t>
            </a:r>
          </a:p>
          <a:p>
            <a:r>
              <a:rPr lang="en-US" dirty="0"/>
              <a:t>Mission</a:t>
            </a:r>
          </a:p>
          <a:p>
            <a:pPr lvl="1"/>
            <a:r>
              <a:rPr lang="en-US" dirty="0"/>
              <a:t>Improve and standardize the </a:t>
            </a:r>
            <a:r>
              <a:rPr lang="en-US" dirty="0">
                <a:solidFill>
                  <a:srgbClr val="FF0000"/>
                </a:solidFill>
              </a:rPr>
              <a:t>measurement, reporting, and management </a:t>
            </a:r>
            <a:r>
              <a:rPr lang="en-US" dirty="0"/>
              <a:t>of human capital to deliver significant business value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Offerings</a:t>
            </a:r>
          </a:p>
          <a:p>
            <a:pPr lvl="1"/>
            <a:r>
              <a:rPr lang="en-US" dirty="0"/>
              <a:t>Webinars</a:t>
            </a:r>
          </a:p>
          <a:p>
            <a:pPr lvl="1"/>
            <a:r>
              <a:rPr lang="en-US" dirty="0"/>
              <a:t>Measurement and Reporting Workshops</a:t>
            </a:r>
          </a:p>
          <a:p>
            <a:pPr lvl="1"/>
            <a:r>
              <a:rPr lang="en-US" dirty="0"/>
              <a:t>ISO Workshops</a:t>
            </a:r>
          </a:p>
          <a:p>
            <a:pPr lvl="1"/>
            <a:r>
              <a:rPr lang="en-US" dirty="0"/>
              <a:t>Coaching</a:t>
            </a:r>
          </a:p>
          <a:p>
            <a:pPr lvl="1"/>
            <a:r>
              <a:rPr lang="en-US" dirty="0"/>
              <a:t>Corporate memberships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5088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CE2545-D309-D024-CD12-2BF39F57A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Recommendations (continued)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0705ED3-A815-4DD0-9562-B300A79A21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ISO TS 30428:2021 Human resource management – Skills and capabilities metrics cluster</a:t>
            </a:r>
          </a:p>
          <a:p>
            <a:pPr lvl="1"/>
            <a:r>
              <a:rPr lang="en-US" dirty="0"/>
              <a:t>Detailed descriptions for five of the seven efficiency metrics in ISO 30414</a:t>
            </a:r>
          </a:p>
          <a:p>
            <a:pPr lvl="2"/>
            <a:r>
              <a:rPr lang="en-US" sz="1600" dirty="0"/>
              <a:t>Total development and training cost </a:t>
            </a:r>
          </a:p>
          <a:p>
            <a:pPr lvl="2"/>
            <a:r>
              <a:rPr lang="en-US" sz="1600" dirty="0"/>
              <a:t>Formal training hours per employee</a:t>
            </a:r>
          </a:p>
          <a:p>
            <a:pPr lvl="2"/>
            <a:r>
              <a:rPr lang="en-US" sz="1600" dirty="0"/>
              <a:t>Percentage of employees who participate in training</a:t>
            </a:r>
          </a:p>
          <a:p>
            <a:pPr lvl="2"/>
            <a:r>
              <a:rPr lang="en-US" sz="1600" dirty="0"/>
              <a:t>Percentage of employees who participate in formalized training by category of training</a:t>
            </a:r>
          </a:p>
          <a:p>
            <a:pPr lvl="2"/>
            <a:r>
              <a:rPr lang="en-US" sz="1600" dirty="0"/>
              <a:t>Percentage of employees who complete training on compliance and ethics</a:t>
            </a:r>
          </a:p>
          <a:p>
            <a:pPr lvl="1"/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CE69A5-1064-55A3-2A68-59E2797D1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4CBA6C-4BA4-EF0B-DA31-B7E6962DC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413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7233A-20D0-074D-6D08-398423A90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ISO Recommendations (continued)TS30437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4B5DC-E5F6-3EC9-EA15-30DEA54A8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474" y="1981200"/>
            <a:ext cx="8354173" cy="4191000"/>
          </a:xfrm>
        </p:spPr>
        <p:txBody>
          <a:bodyPr/>
          <a:lstStyle/>
          <a:p>
            <a:r>
              <a:rPr lang="en-US" i="1" dirty="0"/>
              <a:t>TS30437:2023 Human Resources Management - L&amp;D Metrics</a:t>
            </a:r>
          </a:p>
          <a:p>
            <a:pPr lvl="1"/>
            <a:r>
              <a:rPr lang="en-US" sz="1800" dirty="0"/>
              <a:t>52 metrics recommendations for large organizations</a:t>
            </a:r>
          </a:p>
          <a:p>
            <a:pPr lvl="1"/>
            <a:r>
              <a:rPr lang="en-US" sz="1800" dirty="0"/>
              <a:t>19 metrics recommended for small/medium organizations</a:t>
            </a:r>
          </a:p>
          <a:p>
            <a:pPr lvl="1"/>
            <a:r>
              <a:rPr lang="en-US" sz="1800" dirty="0"/>
              <a:t>Recommendations made by type of user and type of metric</a:t>
            </a:r>
          </a:p>
          <a:p>
            <a:pPr lvl="2"/>
            <a:r>
              <a:rPr lang="en-US" sz="1600" dirty="0"/>
              <a:t>For example, eight effectiveness metrics for the head of learning for a large organization</a:t>
            </a:r>
          </a:p>
          <a:p>
            <a:pPr lvl="1"/>
            <a:r>
              <a:rPr lang="en-US" sz="1800" dirty="0"/>
              <a:t>Recommendations also made for formal and informal learning metrics</a:t>
            </a:r>
          </a:p>
          <a:p>
            <a:pPr lvl="1"/>
            <a:r>
              <a:rPr lang="en-US" sz="1800" dirty="0"/>
              <a:t>Definitions provided for all 52 metrics</a:t>
            </a:r>
          </a:p>
          <a:p>
            <a:pPr lvl="2"/>
            <a:r>
              <a:rPr lang="en-US" sz="1600" dirty="0"/>
              <a:t>Examples of use in a table provided for many  </a:t>
            </a:r>
          </a:p>
          <a:p>
            <a:pPr lvl="1"/>
            <a:r>
              <a:rPr lang="en-US" sz="1800" dirty="0"/>
              <a:t>Sample reports using the recommended metrics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399E1B-3EAA-A251-F98C-E982D66B3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2F8BB8-565B-F0F0-32B2-B091E816A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94A5B6-A587-BD47-8B1E-DC3DA0554FCF}" type="slidenum">
              <a:rPr lang="en-US" smtClean="0">
                <a:solidFill>
                  <a:prstClr val="white"/>
                </a:solidFill>
              </a:rPr>
              <a:pPr>
                <a:defRPr/>
              </a:pPr>
              <a:t>41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136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EEDD64-0AE1-4B81-86BB-51033DF6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Measures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6FA3D-3AAA-420A-917D-D8706C7166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42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119703-AF50-4297-BE65-24CB1748ED9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FD5440-17F8-4499-A200-05619141A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AB9180-4EF6-40D5-BA8B-1608A6CD5BE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572EA5A1-AEEA-4299-9194-80A066AE59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8272887"/>
              </p:ext>
            </p:extLst>
          </p:nvPr>
        </p:nvGraphicFramePr>
        <p:xfrm>
          <a:off x="609600" y="1676400"/>
          <a:ext cx="3775075" cy="42497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369603" imgH="7935856" progId="Excel.Sheet.12">
                  <p:embed/>
                </p:oleObj>
              </mc:Choice>
              <mc:Fallback>
                <p:oleObj name="Worksheet" r:id="rId2" imgW="7369603" imgH="7935856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09600" y="1676400"/>
                        <a:ext cx="3775075" cy="424978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E986B8F9-0E6B-4282-890B-6FF5F26E34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2246142"/>
              </p:ext>
            </p:extLst>
          </p:nvPr>
        </p:nvGraphicFramePr>
        <p:xfrm>
          <a:off x="4800601" y="1676400"/>
          <a:ext cx="3581400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369603" imgH="8425543" progId="Excel.Sheet.12">
                  <p:embed/>
                </p:oleObj>
              </mc:Choice>
              <mc:Fallback>
                <p:oleObj name="Worksheet" r:id="rId4" imgW="7369603" imgH="8425543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00601" y="1676400"/>
                        <a:ext cx="3581400" cy="449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03400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FEEDD64-0AE1-4B81-86BB-51033DF6B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Efficiency Measures </a:t>
            </a:r>
            <a:r>
              <a:rPr lang="en-US" sz="2800" dirty="0"/>
              <a:t>(continued)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6FA3D-3AAA-420A-917D-D8706C7166E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43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119703-AF50-4297-BE65-24CB1748ED9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FD5440-17F8-4499-A200-05619141AE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FAB9180-4EF6-40D5-BA8B-1608A6CD5BE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6C5A86CA-D0E2-4BCC-B9E4-4B7C3DE8DF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3249609"/>
              </p:ext>
            </p:extLst>
          </p:nvPr>
        </p:nvGraphicFramePr>
        <p:xfrm>
          <a:off x="498475" y="1600200"/>
          <a:ext cx="3997326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369603" imgH="8033657" progId="Excel.Sheet.12">
                  <p:embed/>
                </p:oleObj>
              </mc:Choice>
              <mc:Fallback>
                <p:oleObj name="Worksheet" r:id="rId2" imgW="7369603" imgH="803365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98475" y="1600200"/>
                        <a:ext cx="3997326" cy="426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695E77B-6D5F-466A-8734-3AFF7EEADC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709659"/>
              </p:ext>
            </p:extLst>
          </p:nvPr>
        </p:nvGraphicFramePr>
        <p:xfrm>
          <a:off x="4819462" y="1600200"/>
          <a:ext cx="3826063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4" imgW="7369603" imgH="9149339" progId="Excel.Sheet.12">
                  <p:embed/>
                </p:oleObj>
              </mc:Choice>
              <mc:Fallback>
                <p:oleObj name="Worksheet" r:id="rId4" imgW="7369603" imgH="9149339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19462" y="1600200"/>
                        <a:ext cx="3826063" cy="464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21729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39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98474" y="1621536"/>
            <a:ext cx="8354173" cy="4550664"/>
          </a:xfrm>
        </p:spPr>
        <p:txBody>
          <a:bodyPr/>
          <a:lstStyle/>
          <a:p>
            <a:r>
              <a:rPr lang="en-US" dirty="0"/>
              <a:t>There are about 150 efficiency measures for L&amp;D. These are grouped into subcategories like participants, courses, reach, and cost for formal learning</a:t>
            </a:r>
          </a:p>
          <a:p>
            <a:pPr lvl="1"/>
            <a:r>
              <a:rPr lang="en-US" dirty="0"/>
              <a:t>13 are benchmarkable by ATD annually</a:t>
            </a:r>
          </a:p>
          <a:p>
            <a:pPr lvl="1"/>
            <a:r>
              <a:rPr lang="en-US" dirty="0"/>
              <a:t>52 are described in ISO 30437</a:t>
            </a:r>
          </a:p>
          <a:p>
            <a:pPr lvl="1"/>
            <a:r>
              <a:rPr lang="en-US" dirty="0"/>
              <a:t>5 are described in detail in ISO 30428</a:t>
            </a:r>
          </a:p>
          <a:p>
            <a:pPr lvl="1"/>
            <a:r>
              <a:rPr lang="en-US" dirty="0"/>
              <a:t>100 are covered in our book </a:t>
            </a:r>
            <a:r>
              <a:rPr lang="en-US" i="1" dirty="0"/>
              <a:t>Measurement Demystified</a:t>
            </a:r>
          </a:p>
          <a:p>
            <a:r>
              <a:rPr lang="en-US" dirty="0"/>
              <a:t>For informal learning, we focused on four categories</a:t>
            </a:r>
          </a:p>
          <a:p>
            <a:pPr lvl="1"/>
            <a:r>
              <a:rPr lang="en-US" dirty="0"/>
              <a:t>Content</a:t>
            </a:r>
          </a:p>
          <a:p>
            <a:pPr lvl="1"/>
            <a:r>
              <a:rPr lang="en-US" dirty="0"/>
              <a:t>Communities of practice</a:t>
            </a:r>
          </a:p>
          <a:p>
            <a:pPr lvl="1"/>
            <a:r>
              <a:rPr lang="en-US" dirty="0"/>
              <a:t>Coaching and mentoring</a:t>
            </a:r>
          </a:p>
          <a:p>
            <a:pPr lvl="1"/>
            <a:r>
              <a:rPr lang="en-US" dirty="0"/>
              <a:t>Performance support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2715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 More about Measurement &amp; Reporting, TDRp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EA7D26-8621-4041-B7FA-B2410B19D1F0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DD94BB1-E107-46B5-825F-42383FA7CC67}" type="datetime5">
              <a:rPr lang="en-US" smtClean="0"/>
              <a:t>14-Nov-23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22CF3F-E6E7-483B-A225-27C70DAD820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2228850"/>
            <a:ext cx="4416425" cy="3604532"/>
          </a:xfrm>
        </p:spPr>
        <p:txBody>
          <a:bodyPr>
            <a:normAutofit lnSpcReduction="10000"/>
          </a:bodyPr>
          <a:lstStyle/>
          <a:p>
            <a:r>
              <a:rPr lang="en-US" sz="1800" b="1" i="1" dirty="0"/>
              <a:t>Measurement Demystified: Creating Your L&amp;D Measurement, Analytics and Reporting Strategy</a:t>
            </a:r>
            <a:r>
              <a:rPr lang="en-US" sz="1800" dirty="0"/>
              <a:t> (ATD Press, 2021)</a:t>
            </a:r>
          </a:p>
          <a:p>
            <a:pPr lvl="1"/>
            <a:r>
              <a:rPr lang="en-US" sz="1500" dirty="0"/>
              <a:t>By David Vance and Peggy Parskey</a:t>
            </a:r>
          </a:p>
          <a:p>
            <a:pPr lvl="1"/>
            <a:r>
              <a:rPr lang="en-US" sz="1500" dirty="0"/>
              <a:t>The definitive work on TDRp</a:t>
            </a:r>
          </a:p>
          <a:p>
            <a:r>
              <a:rPr lang="en-US" sz="1700" dirty="0"/>
              <a:t>Companion </a:t>
            </a:r>
            <a:r>
              <a:rPr lang="en-US" sz="1700" b="1" i="1" dirty="0"/>
              <a:t>Measurement Demystified Field Guide </a:t>
            </a:r>
            <a:r>
              <a:rPr lang="en-US" sz="1700" i="1" dirty="0"/>
              <a:t>(ATD Press, 2022) </a:t>
            </a:r>
            <a:r>
              <a:rPr lang="en-US" sz="1700" dirty="0"/>
              <a:t> </a:t>
            </a:r>
          </a:p>
          <a:p>
            <a:r>
              <a:rPr lang="en-US" sz="1700" dirty="0"/>
              <a:t>Get both on </a:t>
            </a:r>
            <a:r>
              <a:rPr lang="en-US" sz="1700" dirty="0">
                <a:hlinkClick r:id="rId2"/>
              </a:rPr>
              <a:t>Amazon</a:t>
            </a:r>
            <a:r>
              <a:rPr lang="en-US" sz="1700" dirty="0"/>
              <a:t> </a:t>
            </a:r>
          </a:p>
          <a:p>
            <a:pPr lvl="1"/>
            <a:r>
              <a:rPr lang="en-US" sz="1500" dirty="0"/>
              <a:t>And a guide to reading both simultaneously at TD.org under Measurement Demystified</a:t>
            </a:r>
          </a:p>
          <a:p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711ED28-6B69-4EB3-AB94-A412375C375D}"/>
              </a:ext>
            </a:extLst>
          </p:cNvPr>
          <p:cNvSpPr txBox="1"/>
          <p:nvPr/>
        </p:nvSpPr>
        <p:spPr>
          <a:xfrm>
            <a:off x="4396310" y="5715000"/>
            <a:ext cx="35137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>
                <a:latin typeface="+mj-lt"/>
              </a:rPr>
              <a:t>DV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94B5FF-ADC6-42FC-BAB3-2702AB9D7B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979" y="4033157"/>
            <a:ext cx="2205264" cy="19715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4CAA776-C84A-4B6E-87C1-3C38C6BB0C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2587" y="1587207"/>
            <a:ext cx="1548047" cy="2207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0144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Ways to Accelerate Your Mastery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5181600" cy="4416552"/>
          </a:xfrm>
        </p:spPr>
        <p:txBody>
          <a:bodyPr>
            <a:normAutofit/>
          </a:bodyPr>
          <a:lstStyle/>
          <a:p>
            <a:r>
              <a:rPr lang="en-US" sz="2400" dirty="0"/>
              <a:t>Webinars 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TDRp Webinar Series 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Introduction to Measurement, Reporting, and TDR (10/11)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Focus on Efficiency Measures (11/15)   </a:t>
            </a:r>
          </a:p>
          <a:p>
            <a:pPr lvl="2"/>
            <a:r>
              <a:rPr lang="en-US" sz="1200" b="1" dirty="0">
                <a:solidFill>
                  <a:srgbClr val="FF0000"/>
                </a:solidFill>
              </a:rPr>
              <a:t>Focus on Effectiveness and Outcome Measures (12/6) 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Selecting Your Measures (Jan 17)  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Reporting &amp; Running Learning Like a Business (Feb 14)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The Three TDRp Management Reports (Mar 13)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Creating Plan Numbers (Apr 17)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Reporting YTD Results and Creating Forecasts (May 15)  </a:t>
            </a:r>
          </a:p>
          <a:p>
            <a:pPr lvl="2"/>
            <a:r>
              <a:rPr lang="en-US" sz="1200" dirty="0">
                <a:solidFill>
                  <a:schemeClr val="tx1"/>
                </a:solidFill>
              </a:rPr>
              <a:t>Creating Your Measurement &amp; Reporting Strategy (Jun 20) 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The New ISO Standard for L&amp;D Metrics (TBD)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Public Reporting: Are You Ready? (TBD)</a:t>
            </a:r>
          </a:p>
          <a:p>
            <a:pPr lvl="1"/>
            <a:endParaRPr lang="en-US" sz="1600" dirty="0"/>
          </a:p>
          <a:p>
            <a:pPr lvl="1"/>
            <a:endParaRPr lang="en-US" sz="1800" dirty="0"/>
          </a:p>
        </p:txBody>
      </p:sp>
      <p:sp>
        <p:nvSpPr>
          <p:cNvPr id="17" name="Content Placeholder 16"/>
          <p:cNvSpPr>
            <a:spLocks noGrp="1"/>
          </p:cNvSpPr>
          <p:nvPr>
            <p:ph idx="13"/>
          </p:nvPr>
        </p:nvSpPr>
        <p:spPr>
          <a:xfrm>
            <a:off x="5257800" y="1755647"/>
            <a:ext cx="3733800" cy="4416552"/>
          </a:xfrm>
        </p:spPr>
        <p:txBody>
          <a:bodyPr>
            <a:normAutofit/>
          </a:bodyPr>
          <a:lstStyle/>
          <a:p>
            <a:r>
              <a:rPr lang="en-US" sz="2400" dirty="0"/>
              <a:t>Virtual workshops </a:t>
            </a:r>
          </a:p>
          <a:p>
            <a:pPr lvl="1"/>
            <a:r>
              <a:rPr lang="en-US" sz="1700" dirty="0">
                <a:solidFill>
                  <a:srgbClr val="000000"/>
                </a:solidFill>
              </a:rPr>
              <a:t>Measurement Demystified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</a:p>
          <a:p>
            <a:pPr lvl="2"/>
            <a:r>
              <a:rPr lang="en-US" sz="1200" dirty="0">
                <a:solidFill>
                  <a:srgbClr val="FF0000"/>
                </a:solidFill>
              </a:rPr>
              <a:t>Feb – May 2024: Registration open soon</a:t>
            </a:r>
          </a:p>
          <a:p>
            <a:pPr lvl="1"/>
            <a:r>
              <a:rPr lang="en-US" sz="1900" dirty="0">
                <a:solidFill>
                  <a:srgbClr val="000000"/>
                </a:solidFill>
              </a:rPr>
              <a:t>The New ISO Standard on L&amp;D Metrics</a:t>
            </a:r>
          </a:p>
          <a:p>
            <a:pPr lvl="2"/>
            <a:r>
              <a:rPr lang="en-US" sz="1200" dirty="0">
                <a:solidFill>
                  <a:srgbClr val="FF0000"/>
                </a:solidFill>
              </a:rPr>
              <a:t>February 15 (tentative): Registration open soon</a:t>
            </a:r>
          </a:p>
          <a:p>
            <a:pPr lvl="1"/>
            <a:r>
              <a:rPr lang="en-US" sz="1700" dirty="0">
                <a:solidFill>
                  <a:srgbClr val="000000"/>
                </a:solidFill>
              </a:rPr>
              <a:t>Custom </a:t>
            </a:r>
          </a:p>
          <a:p>
            <a:pPr lvl="2"/>
            <a:r>
              <a:rPr lang="en-US" sz="1200" dirty="0">
                <a:solidFill>
                  <a:srgbClr val="000000"/>
                </a:solidFill>
              </a:rPr>
              <a:t>1, 2, or 3-day workshops  </a:t>
            </a:r>
          </a:p>
          <a:p>
            <a:r>
              <a:rPr lang="en-US" sz="2400" dirty="0">
                <a:solidFill>
                  <a:srgbClr val="000000"/>
                </a:solidFill>
              </a:rPr>
              <a:t>Virtual coaching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                                  www.centerfortalentreporting.org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839A26-2E62-4332-8381-306FE67E17B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22802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Measurement Demystified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virtual workshop is a series of six modules (two each month)</a:t>
            </a:r>
            <a:endParaRPr lang="en-US" sz="1600" dirty="0"/>
          </a:p>
          <a:p>
            <a:pPr lvl="2"/>
            <a:r>
              <a:rPr lang="en-US" dirty="0"/>
              <a:t>March (Feb 29): TDRp framework, efficiency and effectiveness measures</a:t>
            </a:r>
          </a:p>
          <a:p>
            <a:pPr lvl="2"/>
            <a:r>
              <a:rPr lang="en-US" dirty="0"/>
              <a:t>April: Effectiveness &amp; outcome measures and selecting measures</a:t>
            </a:r>
          </a:p>
          <a:p>
            <a:pPr lvl="2"/>
            <a:r>
              <a:rPr lang="en-US" dirty="0"/>
              <a:t>May: Running learning like a business and reporting</a:t>
            </a:r>
          </a:p>
          <a:p>
            <a:pPr lvl="2"/>
            <a:r>
              <a:rPr lang="en-US" dirty="0"/>
              <a:t>Each has homework</a:t>
            </a:r>
          </a:p>
          <a:p>
            <a:r>
              <a:rPr lang="en-US" dirty="0"/>
              <a:t>And copy of our new books </a:t>
            </a:r>
            <a:r>
              <a:rPr lang="en-US" b="1" i="1" dirty="0"/>
              <a:t>Measurement Demystified </a:t>
            </a:r>
            <a:r>
              <a:rPr lang="en-US" i="1" dirty="0"/>
              <a:t>and </a:t>
            </a:r>
            <a:r>
              <a:rPr lang="en-US" b="1" i="1" dirty="0"/>
              <a:t>Measurement Demystified The Field Guide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224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Become a Member of the</a:t>
            </a:r>
            <a:br>
              <a:rPr lang="en-US" dirty="0"/>
            </a:br>
            <a:r>
              <a:rPr lang="en-US" dirty="0"/>
              <a:t>Center for Talent Reporting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49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Basic Membership Benefits</a:t>
            </a:r>
          </a:p>
          <a:p>
            <a:pPr lvl="1"/>
            <a:r>
              <a:rPr lang="en-US" dirty="0"/>
              <a:t>Access to Recordings and PPTs for all webinars</a:t>
            </a:r>
          </a:p>
          <a:p>
            <a:pPr lvl="1"/>
            <a:r>
              <a:rPr lang="en-US" dirty="0"/>
              <a:t>Access to measures and reports libraries. View</a:t>
            </a:r>
          </a:p>
          <a:p>
            <a:pPr lvl="2"/>
            <a:r>
              <a:rPr lang="en-US" dirty="0"/>
              <a:t>Formulas and references for over 700 measures</a:t>
            </a:r>
          </a:p>
          <a:p>
            <a:pPr lvl="2"/>
            <a:r>
              <a:rPr lang="en-US" dirty="0"/>
              <a:t>Excel versions of sample reports</a:t>
            </a:r>
          </a:p>
          <a:p>
            <a:pPr lvl="1"/>
            <a:r>
              <a:rPr lang="en-US" dirty="0"/>
              <a:t>25% discount on workshops </a:t>
            </a:r>
          </a:p>
          <a:p>
            <a:r>
              <a:rPr lang="en-US" dirty="0"/>
              <a:t>Investment: $299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Corporate memberships also available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F3644D-2FAF-9617-CB68-E33775933E6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Enhanced Membership Benefits</a:t>
            </a:r>
          </a:p>
          <a:p>
            <a:pPr lvl="1"/>
            <a:r>
              <a:rPr lang="en-US" dirty="0"/>
              <a:t>All the benefits of basic membership</a:t>
            </a:r>
          </a:p>
          <a:p>
            <a:pPr lvl="1"/>
            <a:r>
              <a:rPr lang="en-US" dirty="0"/>
              <a:t>Ability to download measures library</a:t>
            </a:r>
          </a:p>
          <a:p>
            <a:pPr lvl="1"/>
            <a:r>
              <a:rPr lang="en-US" dirty="0"/>
              <a:t>Ability to download sample statements and reports in excel</a:t>
            </a:r>
          </a:p>
          <a:p>
            <a:pPr lvl="1"/>
            <a:r>
              <a:rPr lang="en-US" dirty="0"/>
              <a:t>40% discount on workshops</a:t>
            </a:r>
          </a:p>
          <a:p>
            <a:pPr lvl="1"/>
            <a:r>
              <a:rPr lang="en-US" dirty="0"/>
              <a:t>Two hours or coaching/consulting with Dave or Peggy</a:t>
            </a:r>
          </a:p>
          <a:p>
            <a:r>
              <a:rPr lang="en-US" dirty="0"/>
              <a:t>Investment: $599</a:t>
            </a:r>
          </a:p>
        </p:txBody>
      </p:sp>
    </p:spTree>
    <p:extLst>
      <p:ext uri="{BB962C8B-B14F-4D97-AF65-F5344CB8AC3E}">
        <p14:creationId xmlns:p14="http://schemas.microsoft.com/office/powerpoint/2010/main" val="3673855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Partners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582" y="990600"/>
            <a:ext cx="7209601" cy="9144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want to thank the following partners for their support of the Center for Talent Reporting.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98473" y="6423585"/>
            <a:ext cx="4742789" cy="365760"/>
          </a:xfrm>
        </p:spPr>
        <p:txBody>
          <a:bodyPr/>
          <a:lstStyle/>
          <a:p>
            <a:r>
              <a:rPr lang="en-US" b="1" dirty="0">
                <a:solidFill>
                  <a:srgbClr val="292929">
                    <a:lumMod val="75000"/>
                    <a:lumOff val="25000"/>
                  </a:srgbClr>
                </a:solidFill>
              </a:rPr>
              <a:t>Center for Talent Reporting</a:t>
            </a:r>
            <a:endParaRPr lang="en-US" dirty="0">
              <a:solidFill>
                <a:srgbClr val="80828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8475" y="1828800"/>
            <a:ext cx="3082926" cy="52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ED1C29"/>
              </a:buClr>
              <a:buSzPct val="75000"/>
              <a:buFont typeface="Arial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Lucida Grande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ED1C29"/>
              </a:buClr>
              <a:buSzPct val="75000"/>
              <a:buFont typeface="Lucida Grande"/>
              <a:buChar char="-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600" u="sng" dirty="0">
              <a:solidFill>
                <a:srgbClr val="525456">
                  <a:lumMod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77692" y="3191254"/>
            <a:ext cx="7556313" cy="52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ED1C29"/>
              </a:buClr>
              <a:buSzPct val="75000"/>
              <a:buFont typeface="Arial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Lucida Grande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ED1C29"/>
              </a:buClr>
              <a:buSzPct val="75000"/>
              <a:buFont typeface="Lucida Grande"/>
              <a:buChar char="-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600" u="sng" dirty="0">
              <a:solidFill>
                <a:srgbClr val="525456">
                  <a:lumMod val="75000"/>
                </a:srgbClr>
              </a:solidFill>
              <a:latin typeface="Arial"/>
              <a:cs typeface="Arial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3726996" y="2267387"/>
            <a:ext cx="2853418" cy="52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ED1C29"/>
              </a:buClr>
              <a:buSzPct val="75000"/>
              <a:buFont typeface="Arial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Lucida Grande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ED1C29"/>
              </a:buClr>
              <a:buSzPct val="75000"/>
              <a:buFont typeface="Lucida Grande"/>
              <a:buChar char="-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b="1" dirty="0">
                <a:solidFill>
                  <a:srgbClr val="525456">
                    <a:lumMod val="75000"/>
                  </a:srgbClr>
                </a:solidFill>
                <a:latin typeface="Arial"/>
                <a:cs typeface="Arial"/>
              </a:rPr>
              <a:t>BRONZE</a:t>
            </a:r>
            <a:r>
              <a:rPr lang="en-US" sz="1800" b="1" dirty="0">
                <a:solidFill>
                  <a:srgbClr val="292929">
                    <a:lumMod val="65000"/>
                    <a:lumOff val="35000"/>
                  </a:srgbClr>
                </a:solidFill>
                <a:latin typeface="Arial"/>
                <a:cs typeface="Arial"/>
              </a:rPr>
              <a:t> </a:t>
            </a:r>
            <a:r>
              <a:rPr lang="en-US" sz="1800" b="1" dirty="0">
                <a:solidFill>
                  <a:srgbClr val="292929"/>
                </a:solidFill>
                <a:latin typeface="Arial"/>
                <a:cs typeface="Arial"/>
              </a:rPr>
              <a:t>PARTNERS</a:t>
            </a:r>
          </a:p>
        </p:txBody>
      </p:sp>
      <p:pic>
        <p:nvPicPr>
          <p:cNvPr id="25" name="Picture 2" descr="http://www.knowledgeadvisors.com/wp-content/uploads/2012/08/roi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1" t="13771" b="24641"/>
          <a:stretch/>
        </p:blipFill>
        <p:spPr bwMode="auto">
          <a:xfrm>
            <a:off x="650078" y="3694285"/>
            <a:ext cx="3921922" cy="704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 descr="HCL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809" y="3345446"/>
            <a:ext cx="3607943" cy="1516386"/>
          </a:xfrm>
          <a:prstGeom prst="rect">
            <a:avLst/>
          </a:prstGeom>
        </p:spPr>
      </p:pic>
      <p:sp>
        <p:nvSpPr>
          <p:cNvPr id="29" name="Content Placeholder 2"/>
          <p:cNvSpPr txBox="1">
            <a:spLocks/>
          </p:cNvSpPr>
          <p:nvPr/>
        </p:nvSpPr>
        <p:spPr>
          <a:xfrm>
            <a:off x="4648200" y="1983924"/>
            <a:ext cx="3091249" cy="523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ED1C29"/>
              </a:buClr>
              <a:buSzPct val="75000"/>
              <a:buFont typeface="Arial"/>
              <a:buChar char="•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Lucida Grande"/>
              <a:buChar char="»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ED1C29"/>
              </a:buClr>
              <a:buSzPct val="75000"/>
              <a:buFont typeface="Lucida Grande"/>
              <a:buChar char="-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bg1">
                  <a:lumMod val="50000"/>
                </a:schemeClr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Times"/>
                <a:ea typeface="+mn-ea"/>
                <a:cs typeface="Time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en-US" sz="1600" u="sng" dirty="0">
              <a:solidFill>
                <a:srgbClr val="525456">
                  <a:lumMod val="75000"/>
                </a:srgbClr>
              </a:solidFill>
              <a:latin typeface="Arial"/>
              <a:cs typeface="Arial"/>
            </a:endParaRPr>
          </a:p>
        </p:txBody>
      </p:sp>
      <p:pic>
        <p:nvPicPr>
          <p:cNvPr id="22" name="Picture 21" descr="CTR-sponsor-seals-bronze_13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639" y="2104534"/>
            <a:ext cx="887185" cy="887185"/>
          </a:xfrm>
          <a:prstGeom prst="rect">
            <a:avLst/>
          </a:prstGeom>
        </p:spPr>
      </p:pic>
      <p:sp>
        <p:nvSpPr>
          <p:cNvPr id="28" name="Content Placeholder 2"/>
          <p:cNvSpPr txBox="1">
            <a:spLocks/>
          </p:cNvSpPr>
          <p:nvPr/>
        </p:nvSpPr>
        <p:spPr>
          <a:xfrm>
            <a:off x="457200" y="5943600"/>
            <a:ext cx="8382000" cy="228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rgbClr val="ED1C29"/>
              </a:buClr>
              <a:buSzPct val="100000"/>
              <a:buFont typeface="Arial"/>
              <a:buChar char="•"/>
              <a:defRPr sz="2200" kern="120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100000"/>
              <a:buFont typeface="Lucida Grande"/>
              <a:buChar char="»"/>
              <a:defRPr sz="2000" kern="120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ED1C29"/>
              </a:buClr>
              <a:buSzPct val="100000"/>
              <a:buFont typeface="Lucida Grande"/>
              <a:buChar char="-"/>
              <a:defRPr sz="1800" kern="120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tx2"/>
              </a:buClr>
              <a:buSzPct val="50000"/>
              <a:buFont typeface="Wingdings" pitchFamily="2" charset="2"/>
              <a:buChar char="§"/>
              <a:defRPr sz="1800" kern="1200" baseline="0">
                <a:solidFill>
                  <a:schemeClr val="bg2">
                    <a:lumMod val="50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400" i="1" dirty="0">
                <a:solidFill>
                  <a:srgbClr val="525456">
                    <a:lumMod val="50000"/>
                  </a:srgbClr>
                </a:solidFill>
              </a:rPr>
              <a:t>Bellevue University Human Capital Lab and ROI Institute are Founding Bronze Partners</a:t>
            </a:r>
          </a:p>
        </p:txBody>
      </p:sp>
    </p:spTree>
    <p:extLst>
      <p:ext uri="{BB962C8B-B14F-4D97-AF65-F5344CB8AC3E}">
        <p14:creationId xmlns:p14="http://schemas.microsoft.com/office/powerpoint/2010/main" val="125785377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Learn More about TDRP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Learn more and get implementation guidance at </a:t>
            </a:r>
            <a:r>
              <a:rPr lang="en-US" dirty="0">
                <a:hlinkClick r:id="rId2"/>
              </a:rPr>
              <a:t>www.CenterforTalentReporting.org</a:t>
            </a:r>
            <a:endParaRPr lang="en-US" dirty="0"/>
          </a:p>
          <a:p>
            <a:pPr lvl="1"/>
            <a:r>
              <a:rPr lang="en-US" dirty="0"/>
              <a:t>Introduction to TDRp whitepapers</a:t>
            </a:r>
          </a:p>
          <a:p>
            <a:pPr lvl="1"/>
            <a:r>
              <a:rPr lang="en-US" dirty="0"/>
              <a:t>Over 700 measures (170 for L&amp;D)</a:t>
            </a:r>
          </a:p>
          <a:p>
            <a:pPr lvl="1"/>
            <a:r>
              <a:rPr lang="en-US" dirty="0"/>
              <a:t>More than 50 sample lists, statements and reports</a:t>
            </a:r>
          </a:p>
          <a:p>
            <a:pPr lvl="1"/>
            <a:r>
              <a:rPr lang="en-US" dirty="0"/>
              <a:t>Guidance on implementation</a:t>
            </a:r>
          </a:p>
          <a:p>
            <a:pPr lvl="1"/>
            <a:r>
              <a:rPr lang="en-US" dirty="0"/>
              <a:t>Workshop, webinar and conference registration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22-May-2017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                                  www.centerfortalentreporting.org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Picture 11" descr="fotolia_3347718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5154" y="2362200"/>
            <a:ext cx="2057847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649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lvl="1">
              <a:spcBef>
                <a:spcPts val="2000"/>
              </a:spcBef>
              <a:buClr>
                <a:srgbClr val="ED1C29"/>
              </a:buClr>
              <a:buFont typeface="Arial"/>
              <a:buChar char="•"/>
            </a:pPr>
            <a:r>
              <a:rPr lang="en-US" dirty="0"/>
              <a:t>Link to PPT and Recording sent to all registrants within 24 hours</a:t>
            </a:r>
          </a:p>
          <a:p>
            <a:pPr marL="228600" lvl="1">
              <a:spcBef>
                <a:spcPts val="2000"/>
              </a:spcBef>
              <a:buClr>
                <a:srgbClr val="ED1C29"/>
              </a:buClr>
              <a:buFont typeface="Arial"/>
              <a:buChar char="•"/>
            </a:pPr>
            <a:r>
              <a:rPr lang="en-US" dirty="0"/>
              <a:t>All PPTs and Recordings available anytime to members at Member’s Resource Center page</a:t>
            </a:r>
          </a:p>
          <a:p>
            <a:r>
              <a:rPr lang="en-US" dirty="0"/>
              <a:t> Contact for more information:</a:t>
            </a:r>
          </a:p>
          <a:p>
            <a:pPr lvl="1"/>
            <a:r>
              <a:rPr lang="en-US" dirty="0"/>
              <a:t>Dave Vance: </a:t>
            </a:r>
            <a:r>
              <a:rPr lang="en-US" dirty="0">
                <a:hlinkClick r:id="rId2"/>
              </a:rPr>
              <a:t>DVance@CenterforTalentReporting.org</a:t>
            </a:r>
            <a:endParaRPr lang="en-US" dirty="0"/>
          </a:p>
          <a:p>
            <a:pPr lvl="1"/>
            <a:r>
              <a:rPr lang="en-US" dirty="0"/>
              <a:t>Peggy Parskey: </a:t>
            </a:r>
            <a:r>
              <a:rPr lang="en-US" dirty="0">
                <a:hlinkClick r:id="rId3"/>
              </a:rPr>
              <a:t>PParskey@CenterforTalentReporting.org</a:t>
            </a:r>
            <a:endParaRPr lang="en-US" dirty="0"/>
          </a:p>
          <a:p>
            <a:r>
              <a:rPr lang="en-US" dirty="0"/>
              <a:t>Questions?</a:t>
            </a:r>
          </a:p>
          <a:p>
            <a:endParaRPr lang="en-US" dirty="0"/>
          </a:p>
          <a:p>
            <a:pPr marL="228600" lvl="1">
              <a:spcBef>
                <a:spcPts val="2000"/>
              </a:spcBef>
              <a:buClr>
                <a:srgbClr val="ED1C29"/>
              </a:buClr>
              <a:buFont typeface="Arial"/>
              <a:buChar char="•"/>
            </a:pPr>
            <a:endParaRPr lang="en-US" dirty="0"/>
          </a:p>
          <a:p>
            <a:endParaRPr lang="en-US" sz="2800" b="1" dirty="0"/>
          </a:p>
          <a:p>
            <a:endParaRPr lang="en-US" sz="2800" b="1" dirty="0"/>
          </a:p>
          <a:p>
            <a:r>
              <a:rPr lang="en-US" sz="2800" b="1" dirty="0"/>
              <a:t>Questions?</a:t>
            </a:r>
          </a:p>
          <a:p>
            <a:endParaRPr lang="en-US" sz="2800" b="1" dirty="0"/>
          </a:p>
          <a:p>
            <a:endParaRPr lang="en-US" sz="28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4A5B6-A587-BD47-8B1E-DC3DA0554FCF}" type="slidenum">
              <a:rPr lang="en-US" smtClean="0"/>
              <a:t>51</a:t>
            </a:fld>
            <a:endParaRPr lang="en-US" dirty="0"/>
          </a:p>
        </p:txBody>
      </p:sp>
      <p:pic>
        <p:nvPicPr>
          <p:cNvPr id="6" name="Picture 5" descr="fotolia_33477185.jpg">
            <a:extLst>
              <a:ext uri="{FF2B5EF4-FFF2-40B4-BE49-F238E27FC236}">
                <a16:creationId xmlns:a16="http://schemas.microsoft.com/office/drawing/2014/main" id="{301B6259-EBC9-4233-895B-7578C6FDD55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3995" y="4495800"/>
            <a:ext cx="1371898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975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Today’s 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4648199" cy="2895600"/>
          </a:xfrm>
        </p:spPr>
        <p:txBody>
          <a:bodyPr>
            <a:normAutofit/>
          </a:bodyPr>
          <a:lstStyle/>
          <a:p>
            <a:pPr marL="344488" indent="-344488">
              <a:buBlip>
                <a:blip r:embed="rId3"/>
              </a:buBlip>
              <a:tabLst>
                <a:tab pos="344488" algn="l"/>
              </a:tabLst>
            </a:pPr>
            <a:r>
              <a:rPr lang="en-US" dirty="0"/>
              <a:t>TDRp Framework </a:t>
            </a:r>
          </a:p>
          <a:p>
            <a:pPr marL="344488" indent="-344488">
              <a:buBlip>
                <a:blip r:embed="rId3"/>
              </a:buBlip>
              <a:tabLst>
                <a:tab pos="344488" algn="l"/>
              </a:tabLst>
            </a:pPr>
            <a:r>
              <a:rPr lang="en-US" dirty="0"/>
              <a:t>Efficiency Measures for L&amp;D</a:t>
            </a:r>
          </a:p>
          <a:p>
            <a:pPr marL="344488" indent="-344488">
              <a:buBlip>
                <a:blip r:embed="rId3"/>
              </a:buBlip>
              <a:tabLst>
                <a:tab pos="344488" algn="l"/>
              </a:tabLst>
            </a:pPr>
            <a:r>
              <a:rPr lang="en-US" dirty="0"/>
              <a:t>Benchmarking &amp; Recommendations</a:t>
            </a:r>
          </a:p>
          <a:p>
            <a:pPr marL="344488" indent="-344488">
              <a:buBlip>
                <a:blip r:embed="rId3"/>
              </a:buBlip>
              <a:tabLst>
                <a:tab pos="344488" algn="l"/>
              </a:tabLst>
            </a:pPr>
            <a:r>
              <a:rPr lang="en-US" dirty="0"/>
              <a:t>Conclusion</a:t>
            </a:r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2200" y="3429000"/>
            <a:ext cx="2311400" cy="12192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548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TDRp Framework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Center for Talent Reporting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839A26-2E62-4332-8381-306FE67E17B4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427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0C35CF4-467F-49B3-9461-34BFBDA9F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83CEBF-C570-44F6-8C85-9078FF7DF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701D78-F50F-4D1C-A5E6-A8AC25B06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B94A5B6-A587-BD47-8B1E-DC3DA0554FCF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2641C3-C6B1-49CA-BB98-EBD182AB8E1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62152" y="457200"/>
            <a:ext cx="701024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856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Three Types of TDRp Measures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2400"/>
              </a:spcBef>
            </a:pPr>
            <a:r>
              <a:rPr lang="en-US" sz="1800" b="1" dirty="0">
                <a:solidFill>
                  <a:srgbClr val="FF292E"/>
                </a:solidFill>
              </a:rPr>
              <a:t>Efficiency</a:t>
            </a:r>
            <a:r>
              <a:rPr lang="en-US" sz="1800" dirty="0">
                <a:solidFill>
                  <a:srgbClr val="FF292E"/>
                </a:solidFill>
              </a:rPr>
              <a:t>: quantity, volume, utilization or cost of program or initiative</a:t>
            </a:r>
          </a:p>
          <a:p>
            <a:pPr lvl="1"/>
            <a:r>
              <a:rPr lang="en-US" sz="1600" dirty="0">
                <a:solidFill>
                  <a:srgbClr val="FF292E"/>
                </a:solidFill>
              </a:rPr>
              <a:t>For individual programs and for enterprise overall</a:t>
            </a:r>
          </a:p>
          <a:p>
            <a:pPr lvl="1"/>
            <a:r>
              <a:rPr lang="en-US" sz="1600" dirty="0">
                <a:solidFill>
                  <a:srgbClr val="FF292E"/>
                </a:solidFill>
              </a:rPr>
              <a:t>Examples: Number of participants, courses, hours; cost, completion dates, utilization rates, cycle times</a:t>
            </a:r>
          </a:p>
          <a:p>
            <a:r>
              <a:rPr lang="en-US" sz="1800" b="1" dirty="0"/>
              <a:t>Effectiveness:</a:t>
            </a:r>
            <a:r>
              <a:rPr lang="en-US" sz="1800" dirty="0"/>
              <a:t> quality of program or initiative</a:t>
            </a:r>
          </a:p>
          <a:p>
            <a:pPr lvl="1"/>
            <a:r>
              <a:rPr lang="en-US" sz="1600" dirty="0"/>
              <a:t>For individual programs and for enterprise overall</a:t>
            </a:r>
          </a:p>
          <a:p>
            <a:pPr lvl="1"/>
            <a:r>
              <a:rPr lang="en-US" sz="1600" dirty="0"/>
              <a:t>Examples: Participant satisfaction with training, goal owner satisfaction, learning, application, reinforcement, supervisor support, ROI</a:t>
            </a:r>
          </a:p>
          <a:p>
            <a:pPr>
              <a:spcBef>
                <a:spcPts val="2400"/>
              </a:spcBef>
            </a:pPr>
            <a:r>
              <a:rPr lang="en-US" sz="1800" b="1" dirty="0"/>
              <a:t>Outcomes</a:t>
            </a:r>
            <a:r>
              <a:rPr lang="en-US" sz="1800" dirty="0"/>
              <a:t>: impact of learning initiatives on organizational goals</a:t>
            </a:r>
          </a:p>
          <a:p>
            <a:pPr lvl="1"/>
            <a:r>
              <a:rPr lang="en-US" sz="1600" dirty="0"/>
              <a:t>Will be a different set for each organization because goals and initiatives are different.</a:t>
            </a:r>
          </a:p>
          <a:p>
            <a:pPr lvl="1"/>
            <a:r>
              <a:rPr lang="en-US" sz="1600" dirty="0"/>
              <a:t>Common outcome measures are impact of learning on: sales, cost, quality, employee engagement, leadership score, and customer satisfaction</a:t>
            </a:r>
          </a:p>
          <a:p>
            <a:pPr lvl="1"/>
            <a:endParaRPr lang="en-US" sz="16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217C45-88E2-460A-9076-748853CF7E7D}" type="datetime5">
              <a:rPr kumimoji="0" lang="en-US" sz="1100" b="1" i="0" u="none" strike="noStrike" kern="1200" cap="none" spc="0" normalizeH="0" baseline="0" noProof="0" smtClean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14-Nov-23</a:t>
            </a:fld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292929">
                  <a:lumMod val="75000"/>
                  <a:lumOff val="25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292929">
                    <a:lumMod val="75000"/>
                    <a:lumOff val="25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Center For Talent Reporting                                  www.centerfortalentreporting.org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839A26-2E62-4332-8381-306FE67E17B4}" type="slidenum">
              <a:rPr kumimoji="0" lang="en-US" sz="1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886783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0_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4_Custom Design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dvantage">
  <a:themeElements>
    <a:clrScheme name="TDRP">
      <a:dk1>
        <a:srgbClr val="292929"/>
      </a:dk1>
      <a:lt1>
        <a:sysClr val="window" lastClr="FFFFFF"/>
      </a:lt1>
      <a:dk2>
        <a:srgbClr val="ED1C29"/>
      </a:dk2>
      <a:lt2>
        <a:srgbClr val="525456"/>
      </a:lt2>
      <a:accent1>
        <a:srgbClr val="FFFFFF"/>
      </a:accent1>
      <a:accent2>
        <a:srgbClr val="48AD97"/>
      </a:accent2>
      <a:accent3>
        <a:srgbClr val="97CB64"/>
      </a:accent3>
      <a:accent4>
        <a:srgbClr val="FCEF47"/>
      </a:accent4>
      <a:accent5>
        <a:srgbClr val="F68B33"/>
      </a:accent5>
      <a:accent6>
        <a:srgbClr val="525456"/>
      </a:accent6>
      <a:hlink>
        <a:srgbClr val="0000FF"/>
      </a:hlink>
      <a:folHlink>
        <a:srgbClr val="800080"/>
      </a:folHlink>
    </a:clrScheme>
    <a:fontScheme name="TDRP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>
          <a:gsLst>
            <a:gs pos="0">
              <a:schemeClr val="tx2">
                <a:lumMod val="50000"/>
              </a:schemeClr>
            </a:gs>
            <a:gs pos="34000">
              <a:schemeClr val="tx2">
                <a:lumMod val="75000"/>
              </a:schemeClr>
            </a:gs>
            <a:gs pos="100000">
              <a:schemeClr val="tx2"/>
            </a:gs>
          </a:gsLst>
          <a:lin ang="1620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1001">
          <a:schemeClr val="dk2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40104</TotalTime>
  <Words>2233</Words>
  <Application>Microsoft Office PowerPoint</Application>
  <PresentationFormat>On-screen Show (4:3)</PresentationFormat>
  <Paragraphs>425</Paragraphs>
  <Slides>51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51</vt:i4>
      </vt:variant>
    </vt:vector>
  </HeadingPairs>
  <TitlesOfParts>
    <vt:vector size="64" baseType="lpstr">
      <vt:lpstr>Arial</vt:lpstr>
      <vt:lpstr>Calibri</vt:lpstr>
      <vt:lpstr>Lucida Grande</vt:lpstr>
      <vt:lpstr>Times New Roman</vt:lpstr>
      <vt:lpstr>Wingdings</vt:lpstr>
      <vt:lpstr>Wingdings 2</vt:lpstr>
      <vt:lpstr>Advantage</vt:lpstr>
      <vt:lpstr>20_Advantage</vt:lpstr>
      <vt:lpstr>1_Advantage</vt:lpstr>
      <vt:lpstr>4_Custom Design</vt:lpstr>
      <vt:lpstr>Advantage</vt:lpstr>
      <vt:lpstr>Document</vt:lpstr>
      <vt:lpstr>Worksheet</vt:lpstr>
      <vt:lpstr>Focus on Efficiency Measures   #2 in the Nine-part Series  </vt:lpstr>
      <vt:lpstr>Logistics for Today’s Webinar</vt:lpstr>
      <vt:lpstr>Your Facilitator</vt:lpstr>
      <vt:lpstr>The Center for Talent Reporting: The Home of TDRp</vt:lpstr>
      <vt:lpstr>Our Partners </vt:lpstr>
      <vt:lpstr>Today’s Discussion</vt:lpstr>
      <vt:lpstr>TDRp Framework</vt:lpstr>
      <vt:lpstr> </vt:lpstr>
      <vt:lpstr>The Three Types of TDRp Measures</vt:lpstr>
      <vt:lpstr>Efficiency Measures                                             </vt:lpstr>
      <vt:lpstr> Efficiency Measures for L&amp;D</vt:lpstr>
      <vt:lpstr>Efficiency Measures</vt:lpstr>
      <vt:lpstr>Taxonomy of Efficiency Measures</vt:lpstr>
      <vt:lpstr>Efficiency Measures</vt:lpstr>
      <vt:lpstr>Efficiency Measures</vt:lpstr>
      <vt:lpstr>Total vs Unique Participants</vt:lpstr>
      <vt:lpstr>Participants</vt:lpstr>
      <vt:lpstr>Courses Availability and Use Measures </vt:lpstr>
      <vt:lpstr>Courses Development and Delivery Measures </vt:lpstr>
      <vt:lpstr>Class Measures</vt:lpstr>
      <vt:lpstr>Hour Measures</vt:lpstr>
      <vt:lpstr>Hour Measures continued</vt:lpstr>
      <vt:lpstr>Engagement</vt:lpstr>
      <vt:lpstr>Reach Measures </vt:lpstr>
      <vt:lpstr>Effort Measures Measuring the time required </vt:lpstr>
      <vt:lpstr>Cycle Time Measures Measuring the duration of a process</vt:lpstr>
      <vt:lpstr>Cost Measures</vt:lpstr>
      <vt:lpstr>Cost Measures continued</vt:lpstr>
      <vt:lpstr>Learning Staff and Employee Headcount </vt:lpstr>
      <vt:lpstr>Minimum Recommended Efficiency Measures for Formal Learning</vt:lpstr>
      <vt:lpstr>Informal Learning Measures </vt:lpstr>
      <vt:lpstr>Content</vt:lpstr>
      <vt:lpstr>Content (continued)</vt:lpstr>
      <vt:lpstr>Communities of Practice</vt:lpstr>
      <vt:lpstr>Coaching and Mentoring</vt:lpstr>
      <vt:lpstr>Performance Support</vt:lpstr>
      <vt:lpstr>ATD Benchmarking</vt:lpstr>
      <vt:lpstr>ISO Recommendations</vt:lpstr>
      <vt:lpstr>Relationship of ISO and TDRp Measures</vt:lpstr>
      <vt:lpstr>ISO Recommendations (continued)</vt:lpstr>
      <vt:lpstr>ISO Recommendations (continued)TS30437 Highlights</vt:lpstr>
      <vt:lpstr>Efficiency Measures</vt:lpstr>
      <vt:lpstr>Efficiency Measures (continued)</vt:lpstr>
      <vt:lpstr>Conclusion</vt:lpstr>
      <vt:lpstr>Summary</vt:lpstr>
      <vt:lpstr>Learn More about Measurement &amp; Reporting, TDRp</vt:lpstr>
      <vt:lpstr>Ways to Accelerate Your Mastery</vt:lpstr>
      <vt:lpstr>Measurement Demystified Workshop</vt:lpstr>
      <vt:lpstr>Become a Member of the Center for Talent Reporting</vt:lpstr>
      <vt:lpstr>Learn More about TDRP</vt:lpstr>
      <vt:lpstr>Conclusion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Susan3</dc:creator>
  <cp:lastModifiedBy>David Vance</cp:lastModifiedBy>
  <cp:revision>529</cp:revision>
  <cp:lastPrinted>2015-11-09T17:29:00Z</cp:lastPrinted>
  <dcterms:created xsi:type="dcterms:W3CDTF">2010-11-17T13:34:42Z</dcterms:created>
  <dcterms:modified xsi:type="dcterms:W3CDTF">2023-11-15T16:48:31Z</dcterms:modified>
</cp:coreProperties>
</file>