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7" r:id="rId2"/>
    <p:sldId id="914" r:id="rId3"/>
    <p:sldId id="1696" r:id="rId4"/>
    <p:sldId id="916" r:id="rId5"/>
    <p:sldId id="1704" r:id="rId6"/>
    <p:sldId id="263" r:id="rId7"/>
    <p:sldId id="1702" r:id="rId8"/>
    <p:sldId id="1703" r:id="rId9"/>
    <p:sldId id="660" r:id="rId10"/>
    <p:sldId id="756" r:id="rId11"/>
    <p:sldId id="672" r:id="rId12"/>
    <p:sldId id="666" r:id="rId13"/>
    <p:sldId id="667" r:id="rId14"/>
    <p:sldId id="750" r:id="rId15"/>
    <p:sldId id="668" r:id="rId16"/>
    <p:sldId id="670" r:id="rId17"/>
    <p:sldId id="748" r:id="rId18"/>
    <p:sldId id="755" r:id="rId19"/>
    <p:sldId id="663" r:id="rId20"/>
    <p:sldId id="664" r:id="rId21"/>
    <p:sldId id="749" r:id="rId22"/>
    <p:sldId id="677" r:id="rId23"/>
    <p:sldId id="678" r:id="rId24"/>
    <p:sldId id="679" r:id="rId25"/>
    <p:sldId id="680" r:id="rId26"/>
    <p:sldId id="681" r:id="rId27"/>
    <p:sldId id="739" r:id="rId28"/>
    <p:sldId id="386" r:id="rId29"/>
    <p:sldId id="345" r:id="rId30"/>
    <p:sldId id="754" r:id="rId31"/>
    <p:sldId id="751" r:id="rId32"/>
    <p:sldId id="346" r:id="rId33"/>
    <p:sldId id="752" r:id="rId34"/>
    <p:sldId id="392" r:id="rId35"/>
    <p:sldId id="1675" r:id="rId36"/>
    <p:sldId id="1698" r:id="rId37"/>
    <p:sldId id="393" r:id="rId38"/>
    <p:sldId id="753" r:id="rId39"/>
    <p:sldId id="1705" r:id="rId40"/>
    <p:sldId id="1723" r:id="rId41"/>
    <p:sldId id="1724" r:id="rId42"/>
    <p:sldId id="1725" r:id="rId43"/>
    <p:sldId id="1726" r:id="rId44"/>
    <p:sldId id="1753" r:id="rId45"/>
    <p:sldId id="1746" r:id="rId46"/>
    <p:sldId id="1708" r:id="rId47"/>
    <p:sldId id="1709" r:id="rId48"/>
    <p:sldId id="1760" r:id="rId49"/>
    <p:sldId id="175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729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87CEC-4392-4594-8DF1-32BDB9D5FACF}" type="datetimeFigureOut">
              <a:rPr lang="en-US" smtClean="0"/>
              <a:t>10/10/2023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B2748-4D59-4DE6-92CD-39187628A7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2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8F3C-3DB4-8849-BEE5-29187FCFA7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8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B237-2281-46B9-A09A-1F3A1B32414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50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POLL #1: What is your HR Function (check all that apply)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Learning &amp; Development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Leadership Development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Capability Development (career planning and progression)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8F3C-3DB4-8849-BEE5-29187FCFA7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3029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0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69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724398"/>
            <a:ext cx="379095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2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906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4513D-F168-42F0-B207-97ECE84050DC}" type="datetime1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236715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0"/>
            <a:ext cx="609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98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9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amazon.com/Measurement-Demystified-Creating-Analytics-Reporting/dp/1950496899/ref=sr_1_1?crid=TMTOJ0Y9EA3K&amp;dchild=1&amp;keywords=measurement+demystified&amp;qid=1605377474&amp;sprefix=measureemnt+demys%2Caps%2C186&amp;sr=8-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DVance@CenterforTalentReporting.org" TargetMode="External"/><Relationship Id="rId2" Type="http://schemas.openxmlformats.org/officeDocument/2006/relationships/hyperlink" Target="http://www.centerfortalentreporting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DVance@CenterforTalentReporting.org" TargetMode="External"/><Relationship Id="rId2" Type="http://schemas.openxmlformats.org/officeDocument/2006/relationships/hyperlink" Target="https://www.iso.org/standard/68714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www.caveolearning.com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886200" cy="2472266"/>
          </a:xfrm>
        </p:spPr>
        <p:txBody>
          <a:bodyPr>
            <a:noAutofit/>
          </a:bodyPr>
          <a:lstStyle/>
          <a:p>
            <a:r>
              <a:rPr lang="en-US" b="1" dirty="0"/>
              <a:t>Introduction to Measurement, Reporting, and the TDRp Framework and the new ISO Standard for L&amp;D Metrics </a:t>
            </a:r>
            <a:br>
              <a:rPr lang="en-US" b="1" dirty="0"/>
            </a:br>
            <a:br>
              <a:rPr lang="en-US" sz="3600" b="1" dirty="0"/>
            </a:br>
            <a:r>
              <a:rPr lang="en-US" sz="2000" b="1" dirty="0"/>
              <a:t>#1 in the Nine-part Series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2400" b="1" dirty="0"/>
              <a:t>#1</a:t>
            </a:r>
            <a:br>
              <a:rPr lang="en-US" sz="3200" b="1" dirty="0"/>
            </a:br>
            <a:br>
              <a:rPr lang="en-US" sz="3200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953000"/>
            <a:ext cx="4038600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David Vance</a:t>
            </a:r>
          </a:p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55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163470-A238-47BB-AE9F-C0DA93F5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TDRP Nine-part Series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E18F4-5810-48E8-B178-D389AAD50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621536"/>
            <a:ext cx="8354173" cy="455066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/>
              <a:t>Introduction to Measurement, Reporting and TDRp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Focus on Efficiency Measures (Nov)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Focus on Effectiveness and Outcome Measures (Dec)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Selecting the Right Measures (Jan)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Reporting and Running Learning Like a Business (Feb)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The Three TDRp Management Reports (Mar)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Creating Plan Numbers (Apr)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Using YTD Estimates and Making Forecasts (May)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Creating Your Measurement and Reporting Strategy (Jun)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DDB891-4BD3-42F3-B9D0-53C1F0BA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617298-9E70-4BC3-A11C-10484455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4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TDRp Framework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1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 Are Helpful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15E4FA-BF1B-4EF0-B5B3-E9DD648BE28A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Frameworks provide a common language and make communication easier</a:t>
            </a:r>
          </a:p>
          <a:p>
            <a:r>
              <a:rPr lang="en-US" dirty="0"/>
              <a:t>Example: GAAP for accountants</a:t>
            </a:r>
          </a:p>
          <a:p>
            <a:pPr lvl="1"/>
            <a:r>
              <a:rPr lang="en-US" dirty="0"/>
              <a:t>Four types of measures</a:t>
            </a:r>
          </a:p>
          <a:p>
            <a:pPr lvl="1"/>
            <a:r>
              <a:rPr lang="en-US" dirty="0"/>
              <a:t>Three types of statements</a:t>
            </a:r>
          </a:p>
          <a:p>
            <a:r>
              <a:rPr lang="en-US" dirty="0"/>
              <a:t>Other professions have frameworks, classifications or taxonomies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B258430-0EEC-4E04-BFE6-7A45572538B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Frameworks in L&amp;D</a:t>
            </a:r>
          </a:p>
          <a:p>
            <a:pPr lvl="1"/>
            <a:r>
              <a:rPr lang="en-US" dirty="0"/>
              <a:t>Talent Development Reporting principles (TDRp) </a:t>
            </a:r>
          </a:p>
          <a:p>
            <a:pPr lvl="1"/>
            <a:r>
              <a:rPr lang="en-US" dirty="0"/>
              <a:t>Kirkpatrick and Phillips also have provided frameworks for program evaluation</a:t>
            </a:r>
          </a:p>
          <a:p>
            <a:pPr lvl="1"/>
            <a:r>
              <a:rPr lang="en-US" dirty="0"/>
              <a:t>Both have been incorporated in TDRp for L&amp;D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3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Development Reporting Principles (TDRp)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Brings principles, standards, definitions and recommended  reports to L&amp;D </a:t>
            </a:r>
          </a:p>
          <a:p>
            <a:r>
              <a:rPr lang="en-US" dirty="0"/>
              <a:t>Also brings standard management practices to L&amp;D</a:t>
            </a:r>
          </a:p>
          <a:p>
            <a:r>
              <a:rPr lang="en-US" dirty="0"/>
              <a:t>Answers the common questions</a:t>
            </a:r>
          </a:p>
          <a:p>
            <a:pPr lvl="1"/>
            <a:r>
              <a:rPr lang="en-US" dirty="0"/>
              <a:t>What types of measures should I use?</a:t>
            </a:r>
          </a:p>
          <a:p>
            <a:pPr lvl="1"/>
            <a:r>
              <a:rPr lang="en-US" dirty="0"/>
              <a:t>What should I do with them once I have them?</a:t>
            </a:r>
          </a:p>
          <a:p>
            <a:r>
              <a:rPr lang="en-US" dirty="0"/>
              <a:t>Engaged 30 industry thought leaders like Fitz-enz, Bassi, Phillips, Brinkerhoff, Bersin and CLOs/ Senior Talent Leaders of major organizations in 2010-2011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1A70E-8E36-4BB9-A966-AC830E0D3CFC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159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Development Reporting Principles (TDRp) </a:t>
            </a:r>
            <a:r>
              <a:rPr lang="en-US" sz="2800" dirty="0"/>
              <a:t>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out for six key HR processes</a:t>
            </a:r>
          </a:p>
          <a:p>
            <a:pPr lvl="1"/>
            <a:r>
              <a:rPr lang="en-US" sz="1600" dirty="0"/>
              <a:t>L&amp;D                   Leadership Development       Talent Acquisition</a:t>
            </a:r>
          </a:p>
          <a:p>
            <a:pPr lvl="1"/>
            <a:r>
              <a:rPr lang="en-US" sz="1600" dirty="0"/>
              <a:t>Total Rewards   Performance Management     Capability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11A70E-8E36-4BB9-A966-AC830E0D3CFC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2D36E-20C9-4B92-865B-F4F1092E7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299" y="3025471"/>
            <a:ext cx="5040748" cy="30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5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TDRp Offers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59638"/>
            <a:ext cx="8354173" cy="4512561"/>
          </a:xfrm>
        </p:spPr>
        <p:txBody>
          <a:bodyPr/>
          <a:lstStyle/>
          <a:p>
            <a:r>
              <a:rPr lang="en-US" sz="2000" dirty="0"/>
              <a:t>Four broad reasons to measure</a:t>
            </a:r>
          </a:p>
          <a:p>
            <a:r>
              <a:rPr lang="en-US" sz="2000" dirty="0"/>
              <a:t>Classification of measures into three types</a:t>
            </a:r>
          </a:p>
          <a:p>
            <a:r>
              <a:rPr lang="en-US" sz="2000" dirty="0"/>
              <a:t>Five types of reports</a:t>
            </a:r>
          </a:p>
          <a:p>
            <a:pPr lvl="1"/>
            <a:r>
              <a:rPr lang="en-US" sz="1600" dirty="0"/>
              <a:t>Three customizable management reports</a:t>
            </a:r>
          </a:p>
          <a:p>
            <a:r>
              <a:rPr lang="en-US" dirty="0"/>
              <a:t>Standard names and definitions for measures</a:t>
            </a:r>
            <a:endParaRPr lang="en-US" sz="1600" dirty="0"/>
          </a:p>
          <a:p>
            <a:r>
              <a:rPr lang="en-US" sz="2000" dirty="0"/>
              <a:t>Guidance for </a:t>
            </a:r>
          </a:p>
          <a:p>
            <a:pPr lvl="1"/>
            <a:r>
              <a:rPr lang="en-US" sz="1600" dirty="0"/>
              <a:t>Choosing the right measures </a:t>
            </a:r>
          </a:p>
          <a:p>
            <a:pPr lvl="1"/>
            <a:r>
              <a:rPr lang="en-US" sz="1600" dirty="0"/>
              <a:t>Aligning your programs to organization goals</a:t>
            </a:r>
          </a:p>
          <a:p>
            <a:pPr lvl="1"/>
            <a:r>
              <a:rPr lang="en-US" sz="1600" dirty="0"/>
              <a:t>Reaching agreement on planned impact on organizational goals</a:t>
            </a:r>
          </a:p>
          <a:p>
            <a:pPr lvl="1"/>
            <a:r>
              <a:rPr lang="en-US" sz="1600" dirty="0"/>
              <a:t>Setting plans for effectiveness and efficiency measures at department level</a:t>
            </a:r>
          </a:p>
          <a:p>
            <a:pPr lvl="1"/>
            <a:r>
              <a:rPr lang="en-US" sz="1600" dirty="0"/>
              <a:t>Creating and using reports to manage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73CAB-E8D5-4999-B55A-2B9436A0640D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4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Language and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four broad reasons to measure</a:t>
            </a:r>
          </a:p>
          <a:p>
            <a:r>
              <a:rPr lang="en-US" dirty="0"/>
              <a:t>Adopt three types of measures</a:t>
            </a:r>
          </a:p>
          <a:p>
            <a:pPr lvl="1"/>
            <a:r>
              <a:rPr lang="en-US" dirty="0"/>
              <a:t>Effectiveness measures: quality</a:t>
            </a:r>
          </a:p>
          <a:p>
            <a:pPr lvl="1"/>
            <a:r>
              <a:rPr lang="en-US" dirty="0"/>
              <a:t>Efficiency measures: quantity, cost, utilization</a:t>
            </a:r>
          </a:p>
          <a:p>
            <a:pPr lvl="1"/>
            <a:r>
              <a:rPr lang="en-US" dirty="0"/>
              <a:t>Outcome measures: impact on the business (organization)</a:t>
            </a:r>
          </a:p>
          <a:p>
            <a:r>
              <a:rPr lang="en-US" dirty="0"/>
              <a:t>Select your measures based on reason to measure</a:t>
            </a:r>
          </a:p>
          <a:p>
            <a:pPr lvl="1"/>
            <a:r>
              <a:rPr lang="en-US" dirty="0"/>
              <a:t>Have a balance</a:t>
            </a:r>
          </a:p>
          <a:p>
            <a:pPr lvl="1"/>
            <a:r>
              <a:rPr lang="en-US" dirty="0"/>
              <a:t>You will always have efficiency and effectiveness measures</a:t>
            </a:r>
          </a:p>
          <a:p>
            <a:r>
              <a:rPr lang="en-US" dirty="0"/>
              <a:t>Use all five types of reports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271D91-71D0-4E82-B822-637812404C5D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4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35CF4-467F-49B3-9461-34BFBDA9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3CEBF-C570-44F6-8C85-9078FF7D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01D78-F50F-4D1C-A5E6-A8AC25B0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41C3-C6B1-49CA-BB98-EBD182AB8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152" y="436790"/>
            <a:ext cx="7059234" cy="55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45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Measure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22-May-2017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228661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Measure?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Answer questions. Provide summaries of 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Share our results with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trends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Evaluate a program and identify opportunities for improvement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Demonstrate our value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Manage programs and the department to achieve a plan or improve    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58778-47C7-46C8-843A-CBF75F8C3813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5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for Today’s Webinar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4" y="2057400"/>
            <a:ext cx="8354173" cy="4114800"/>
          </a:xfrm>
        </p:spPr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PowerPoint and link to recording sent later today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To ask a question during the webinar, type a question in Chat</a:t>
            </a:r>
          </a:p>
          <a:p>
            <a:r>
              <a:rPr lang="en-US" sz="1800" dirty="0"/>
              <a:t>We will take questions at the end, too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Members can access All PPTs and Recordings anytime on the website at Members Resource Center page.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07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Measure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Could we think of these as high-level categories?</a:t>
            </a:r>
          </a:p>
          <a:p>
            <a:pPr lvl="1"/>
            <a:r>
              <a:rPr lang="en-US" sz="2200" b="1" dirty="0"/>
              <a:t>Inform </a:t>
            </a:r>
          </a:p>
          <a:p>
            <a:pPr lvl="2"/>
            <a:r>
              <a:rPr lang="en-US" sz="1800" dirty="0"/>
              <a:t>Answer Qs about activity, identify trends</a:t>
            </a:r>
          </a:p>
          <a:p>
            <a:pPr lvl="1"/>
            <a:r>
              <a:rPr lang="en-US" sz="2400" b="1" dirty="0"/>
              <a:t>Monitor</a:t>
            </a:r>
          </a:p>
          <a:p>
            <a:pPr lvl="2"/>
            <a:r>
              <a:rPr lang="en-US" sz="1800" dirty="0"/>
              <a:t>Determine if measure is in line with historical expectations</a:t>
            </a:r>
          </a:p>
          <a:p>
            <a:pPr lvl="1"/>
            <a:r>
              <a:rPr lang="en-US" sz="2200" b="1" dirty="0"/>
              <a:t>Evaluate &amp; Analyze</a:t>
            </a:r>
          </a:p>
          <a:p>
            <a:pPr lvl="2"/>
            <a:r>
              <a:rPr lang="en-US" sz="1800" dirty="0"/>
              <a:t>Determine the efficiency, effectiveness, and impact of a </a:t>
            </a:r>
            <a:r>
              <a:rPr lang="en-US" dirty="0"/>
              <a:t>program. Identify opportunities for improvement</a:t>
            </a:r>
            <a:endParaRPr lang="en-US" sz="1800" dirty="0"/>
          </a:p>
          <a:p>
            <a:pPr lvl="1"/>
            <a:r>
              <a:rPr lang="en-US" sz="2200" b="1" dirty="0"/>
              <a:t>Manage</a:t>
            </a:r>
            <a:r>
              <a:rPr lang="en-US" sz="2200" dirty="0"/>
              <a:t> </a:t>
            </a:r>
          </a:p>
          <a:p>
            <a:pPr lvl="2"/>
            <a:r>
              <a:rPr lang="en-US" sz="1800" dirty="0"/>
              <a:t>Plan to reach new goals, execute, make decisions</a:t>
            </a:r>
          </a:p>
          <a:p>
            <a:r>
              <a:rPr lang="en-US" sz="2600" dirty="0"/>
              <a:t>What is the focus for most measurement efforts?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A1D10-8131-4170-A714-6DCF63E8E5E8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03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3E1FD-8C63-4DBD-987F-B57BB23C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Hierarchy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4A98BF-8C05-41AA-8135-3A8DC34E5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2675" y="1803703"/>
            <a:ext cx="5521816" cy="37343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7C17B4-D66F-430B-8C09-793604FD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10A86-2107-4A55-89A4-746F6C42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00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Types of TDRp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E0DF09-BEA2-4610-B881-7617288AE386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117896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Types of TDRp Measures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1800" b="1" dirty="0"/>
              <a:t>Efficiency</a:t>
            </a:r>
            <a:r>
              <a:rPr lang="en-US" sz="1800" dirty="0"/>
              <a:t>: quantity, volume, utilization or cost of program or initiative</a:t>
            </a:r>
          </a:p>
          <a:p>
            <a:pPr lvl="1"/>
            <a:r>
              <a:rPr lang="en-US" sz="1600" dirty="0"/>
              <a:t>For individual programs and for enterprise overall</a:t>
            </a:r>
          </a:p>
          <a:p>
            <a:pPr lvl="1"/>
            <a:r>
              <a:rPr lang="en-US" sz="1600" dirty="0"/>
              <a:t>Examples: Number of participants, courses, hours; cost, completion dates, utilization rates, cycle times</a:t>
            </a:r>
          </a:p>
          <a:p>
            <a:r>
              <a:rPr lang="en-US" sz="1800" b="1" dirty="0"/>
              <a:t>Effectiveness:</a:t>
            </a:r>
            <a:r>
              <a:rPr lang="en-US" sz="1800" dirty="0"/>
              <a:t> quality of program or initiative</a:t>
            </a:r>
          </a:p>
          <a:p>
            <a:pPr lvl="1"/>
            <a:r>
              <a:rPr lang="en-US" sz="1600" dirty="0"/>
              <a:t>For individual programs and for enterprise overall</a:t>
            </a:r>
          </a:p>
          <a:p>
            <a:pPr lvl="1"/>
            <a:r>
              <a:rPr lang="en-US" sz="1600" dirty="0"/>
              <a:t>Examples: Participant reaction, goal owner satisfaction, learning, application, reinforcement, supervisor support, ROI</a:t>
            </a:r>
          </a:p>
          <a:p>
            <a:pPr>
              <a:spcBef>
                <a:spcPts val="2400"/>
              </a:spcBef>
            </a:pPr>
            <a:r>
              <a:rPr lang="en-US" sz="1800" b="1" dirty="0"/>
              <a:t>Outcomes</a:t>
            </a:r>
            <a:r>
              <a:rPr lang="en-US" sz="1800" dirty="0"/>
              <a:t>: impact of learning initiatives on organizational goals</a:t>
            </a:r>
          </a:p>
          <a:p>
            <a:pPr lvl="1"/>
            <a:r>
              <a:rPr lang="en-US" sz="1600" dirty="0"/>
              <a:t>Will be a different set for each organization because goals and initiatives are different.</a:t>
            </a:r>
          </a:p>
          <a:p>
            <a:pPr lvl="1"/>
            <a:r>
              <a:rPr lang="en-US" sz="1600" dirty="0"/>
              <a:t>Common outcome measures are impact of learning on: sales, cost, quality, employee engagement, leadership score, and customer satisfaction</a:t>
            </a:r>
          </a:p>
          <a:p>
            <a:pPr lvl="1"/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17C45-88E2-460A-9076-748853CF7E7D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375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  <a:br>
              <a:rPr lang="en-US" dirty="0"/>
            </a:br>
            <a:r>
              <a:rPr lang="en-US" dirty="0"/>
              <a:t>                                           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DA0D2-6FE9-4CF9-A81E-81212568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F7FDB-41A3-4DE3-8ED7-E4FE597038CD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28800"/>
          <a:ext cx="8534400" cy="394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Efficiency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Learning</a:t>
                      </a:r>
                      <a:r>
                        <a:rPr lang="en-US" sz="1800" b="0" baseline="0" dirty="0"/>
                        <a:t> &amp; Development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participants, courses; utilization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Talent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internal/external hires, acceptance rate, time to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Leadership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Span of control, tenure, % of positions filled internally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Performance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performance discussions, % of employees with goals, % of employees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dirty="0"/>
                        <a:t>with performance reviews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Capability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promotions, number of transfers, average time in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Total Rewards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Average benefit cost, variable compensation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903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Measures</a:t>
            </a:r>
            <a:br>
              <a:rPr lang="en-US" dirty="0"/>
            </a:b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79F991-FB57-4EC0-AF44-31A23DC2D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C7BFC8-141E-4CAC-85DD-2C604D155B25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803936"/>
              </p:ext>
            </p:extLst>
          </p:nvPr>
        </p:nvGraphicFramePr>
        <p:xfrm>
          <a:off x="381000" y="1757961"/>
          <a:ext cx="8534400" cy="3672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Effectiveness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Learning</a:t>
                      </a:r>
                      <a:r>
                        <a:rPr lang="en-US" sz="1800" b="0" baseline="0" dirty="0"/>
                        <a:t> &amp; Development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Reaction, learning, application, impact, ROI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Talent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Quality of hire, hiring process effectiveness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Leadership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Bench strength, Succession planning success 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Performance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% of employees with improved ratings, % of employees with rating turnaround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Capability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% of employees with career discussion, % career movement, % of positions with ready replacement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Total Rewards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High performers salary differential, compa ratio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95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Common Outcome Measures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3657600"/>
          </a:xfrm>
        </p:spPr>
        <p:txBody>
          <a:bodyPr/>
          <a:lstStyle/>
          <a:p>
            <a:r>
              <a:rPr lang="en-US" sz="1800" dirty="0"/>
              <a:t>Impact of learning on sales, revenue, or budget</a:t>
            </a:r>
          </a:p>
          <a:p>
            <a:r>
              <a:rPr lang="en-US" sz="1800" dirty="0"/>
              <a:t>Impact of learning on productivity, quality or efficiency</a:t>
            </a:r>
          </a:p>
          <a:p>
            <a:r>
              <a:rPr lang="en-US" sz="1800" dirty="0"/>
              <a:t>Impact of learning on customer, patient, or student satisfaction</a:t>
            </a:r>
          </a:p>
          <a:p>
            <a:r>
              <a:rPr lang="en-US" sz="1800" dirty="0"/>
              <a:t>Impact of learning on accidents or injuries</a:t>
            </a:r>
          </a:p>
          <a:p>
            <a:r>
              <a:rPr lang="en-US" sz="1800" dirty="0"/>
              <a:t>Impact of learning on number of customers, students, market share</a:t>
            </a:r>
          </a:p>
          <a:p>
            <a:r>
              <a:rPr lang="en-US" sz="1800" dirty="0"/>
              <a:t>Impact of learning on employee engagement</a:t>
            </a:r>
          </a:p>
          <a:p>
            <a:r>
              <a:rPr lang="en-US" sz="1800" dirty="0"/>
              <a:t>Impact of learning on leadership score on employee engagement survey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02384-FD6E-48F1-BE2E-48506D885A62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790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Categorize Your Measures by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2571750"/>
            <a:ext cx="7284013" cy="2914650"/>
          </a:xfrm>
        </p:spPr>
        <p:txBody>
          <a:bodyPr/>
          <a:lstStyle/>
          <a:p>
            <a:r>
              <a:rPr lang="en-US" sz="2000" dirty="0"/>
              <a:t>How would you categorize your measures by type?</a:t>
            </a:r>
          </a:p>
          <a:p>
            <a:r>
              <a:rPr lang="en-US" sz="2000" dirty="0"/>
              <a:t>Are some hard to categorize?</a:t>
            </a:r>
          </a:p>
          <a:p>
            <a:r>
              <a:rPr lang="en-US" sz="2000" dirty="0"/>
              <a:t>Do you have a balance?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4-May-2019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                                                                                   www.centerfortalentreporting.org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B94A5B6-A587-BD47-8B1E-DC3DA0554FCF}" type="slidenum">
              <a:rPr lang="en-US">
                <a:solidFill>
                  <a:prstClr val="white"/>
                </a:solidFill>
              </a:rPr>
              <a:pPr defTabSz="685800"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2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Reporting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9E0DF09-BEA2-4610-B881-7617288AE386}" type="datetime5">
              <a:rPr lang="en-US" smtClean="0"/>
              <a:t>10-Oct-23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3523706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 Are the Connection Between Measures and the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critical role of reports</a:t>
            </a:r>
          </a:p>
          <a:p>
            <a:pPr lvl="1"/>
            <a:r>
              <a:rPr lang="en-US" dirty="0"/>
              <a:t>Measures =&gt; Reports =&gt; User </a:t>
            </a:r>
          </a:p>
          <a:p>
            <a:r>
              <a:rPr lang="en-US" dirty="0"/>
              <a:t>Reports should be designed to provide the user with the information they want</a:t>
            </a:r>
          </a:p>
          <a:p>
            <a:pPr lvl="1"/>
            <a:r>
              <a:rPr lang="en-US" dirty="0"/>
              <a:t>Single piece of information probably does not require a report</a:t>
            </a:r>
          </a:p>
          <a:p>
            <a:pPr lvl="1"/>
            <a:r>
              <a:rPr lang="en-US" dirty="0"/>
              <a:t>Multiple data elements generally will</a:t>
            </a:r>
          </a:p>
          <a:p>
            <a:pPr lvl="1"/>
            <a:r>
              <a:rPr lang="en-US" dirty="0"/>
              <a:t>Written report or PPT may be preferred over a table or in addition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3D98-9AD1-48EA-B456-6924FDE4804E}" type="datetime5">
              <a:rPr lang="en-US" smtClean="0"/>
              <a:t>10-Oct-23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9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Facilitator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62FC3-316B-4E22-BF26-B0AC1EA5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99" y="1371600"/>
            <a:ext cx="8439101" cy="4845766"/>
          </a:xfrm>
        </p:spPr>
        <p:txBody>
          <a:bodyPr/>
          <a:lstStyle/>
          <a:p>
            <a:r>
              <a:rPr lang="en-US" sz="1600" dirty="0"/>
              <a:t>Executive Director, Center for Talent Reporting</a:t>
            </a:r>
          </a:p>
          <a:p>
            <a:r>
              <a:rPr lang="en-US" sz="1600" dirty="0"/>
              <a:t>Founder and Former President, Caterpillar University</a:t>
            </a:r>
          </a:p>
          <a:p>
            <a:pPr lvl="1"/>
            <a:r>
              <a:rPr lang="en-US" sz="1200" dirty="0"/>
              <a:t>2005 1st Place in ATD BEST Awards</a:t>
            </a:r>
          </a:p>
          <a:p>
            <a:pPr lvl="1"/>
            <a:r>
              <a:rPr lang="en-US" sz="1200" dirty="0"/>
              <a:t>2006 CLO of the Year</a:t>
            </a:r>
          </a:p>
          <a:p>
            <a:r>
              <a:rPr lang="en-US" sz="1600" dirty="0"/>
              <a:t>Former Chief Economist, Caterpillar Inc.</a:t>
            </a:r>
          </a:p>
          <a:p>
            <a:pPr lvl="1"/>
            <a:r>
              <a:rPr lang="en-US" sz="1200" dirty="0"/>
              <a:t>Ph.D. in Economics, Masters in Business Administration</a:t>
            </a:r>
          </a:p>
          <a:p>
            <a:r>
              <a:rPr lang="en-US" sz="1600" dirty="0"/>
              <a:t>Author, </a:t>
            </a:r>
            <a:r>
              <a:rPr lang="en-US" sz="1600" i="1" dirty="0"/>
              <a:t>The Business of Learning </a:t>
            </a:r>
            <a:r>
              <a:rPr lang="en-US" sz="1600" dirty="0"/>
              <a:t>(second edition), and </a:t>
            </a:r>
            <a:r>
              <a:rPr lang="en-US" sz="1600" i="1" dirty="0"/>
              <a:t>Measurement Demystified (2021) &amp; Measurement Demystified Field Guide (2022) </a:t>
            </a:r>
            <a:r>
              <a:rPr lang="en-US" sz="1600" dirty="0"/>
              <a:t>with Peggy Parskey  (ATD Press)                                                             </a:t>
            </a:r>
          </a:p>
          <a:p>
            <a:r>
              <a:rPr lang="en-US" sz="1600" dirty="0"/>
              <a:t>Adjunct Professor in Human Capital Development </a:t>
            </a:r>
          </a:p>
          <a:p>
            <a:pPr lvl="1"/>
            <a:r>
              <a:rPr lang="en-US" sz="1200" dirty="0"/>
              <a:t>Bellevue University (PhD program)</a:t>
            </a:r>
          </a:p>
          <a:p>
            <a:pPr lvl="1"/>
            <a:r>
              <a:rPr lang="en-US" sz="1200" dirty="0"/>
              <a:t>George Mason University (Executive Education program)</a:t>
            </a:r>
          </a:p>
          <a:p>
            <a:r>
              <a:rPr lang="en-US" sz="1600" dirty="0"/>
              <a:t>Member, ISO Working Group on Metrics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81A20-8605-48E3-8B1E-28FC5D376983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98474" y="1885950"/>
            <a:ext cx="6988176" cy="3657600"/>
          </a:xfrm>
          <a:prstGeom prst="rect">
            <a:avLst/>
          </a:prstGeom>
        </p:spPr>
        <p:txBody>
          <a:bodyPr lIns="68576" tIns="34289" rIns="68576" bIns="34289"/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9" name="Picture 6" descr="The Business of Learning - Second Edition: How to Manage Corporate Training to Improve Your Bottom Line by [Vance, David L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58" y="4324135"/>
            <a:ext cx="968853" cy="12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.i4cp.com/l/11852/2013-02-12/ql38d/11852/86411/DaveVanceHead.jpg">
            <a:extLst>
              <a:ext uri="{FF2B5EF4-FFF2-40B4-BE49-F238E27FC236}">
                <a16:creationId xmlns:a16="http://schemas.microsoft.com/office/drawing/2014/main" id="{12C9AA62-EDA6-4A39-B8B1-98089644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10" y="1580973"/>
            <a:ext cx="1131413" cy="174063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30330-E248-4792-94CE-98E4110EB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30" y="4814425"/>
            <a:ext cx="838201" cy="119743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DC5207-5569-42DA-AF2A-250BF5DE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23" y="4324135"/>
            <a:ext cx="1218127" cy="10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8179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15F4-DB26-4C69-97EB-D9383B75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Requirements by Reason to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D449-813C-4CB6-819B-72D64C884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     </a:t>
            </a:r>
          </a:p>
          <a:p>
            <a:pPr marL="0" indent="0">
              <a:buNone/>
            </a:pPr>
            <a:r>
              <a:rPr lang="en-US" dirty="0"/>
              <a:t>            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FA248-9686-4521-A0BA-D3F7ECEF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A1D10-8131-4170-A714-6DCF63E8E5E8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10-Oct-23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14CE5-5651-41A4-A9EA-4EBF38CCB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66776-7542-4007-A105-D723B001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DD0C8-CD4C-4499-86C0-E49DF7E045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4" y="2000249"/>
            <a:ext cx="7502526" cy="3569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630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Reports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Scorecard or Dashboard to </a:t>
            </a:r>
            <a:r>
              <a:rPr lang="en-US" sz="2400" b="1" dirty="0"/>
              <a:t>inform or monitor</a:t>
            </a:r>
          </a:p>
          <a:p>
            <a:pPr lvl="1"/>
            <a:r>
              <a:rPr lang="en-US" sz="1600" dirty="0"/>
              <a:t>Many varieties. Some include a visual display</a:t>
            </a:r>
          </a:p>
          <a:p>
            <a:pPr lvl="1"/>
            <a:r>
              <a:rPr lang="en-US" sz="1600" dirty="0"/>
              <a:t>Typically shows only historical data </a:t>
            </a:r>
          </a:p>
          <a:p>
            <a:pPr lvl="1"/>
            <a:r>
              <a:rPr lang="en-US" sz="1600" dirty="0"/>
              <a:t>Frequency of data may be monthly, quarterly or annual</a:t>
            </a:r>
          </a:p>
          <a:p>
            <a:pPr lvl="1"/>
            <a:r>
              <a:rPr lang="en-US" sz="1600" dirty="0"/>
              <a:t>May also contain year-to-date (YTD) information</a:t>
            </a:r>
          </a:p>
          <a:p>
            <a:pPr lvl="1"/>
            <a:r>
              <a:rPr lang="en-US" sz="1600" dirty="0"/>
              <a:t>Good for sharing history and identifying trends</a:t>
            </a:r>
          </a:p>
          <a:p>
            <a:r>
              <a:rPr lang="en-US" sz="2400" dirty="0"/>
              <a:t>Program Evaluation Report to share </a:t>
            </a:r>
            <a:r>
              <a:rPr lang="en-US" sz="2400" b="1" dirty="0"/>
              <a:t>evaluation</a:t>
            </a:r>
            <a:r>
              <a:rPr lang="en-US" sz="2400" dirty="0"/>
              <a:t> results</a:t>
            </a:r>
          </a:p>
          <a:p>
            <a:pPr lvl="1"/>
            <a:r>
              <a:rPr lang="en-US" sz="1600" dirty="0"/>
              <a:t>A one-off report to share results at the end of a program</a:t>
            </a:r>
          </a:p>
          <a:p>
            <a:pPr lvl="2"/>
            <a:r>
              <a:rPr lang="en-US" sz="1600" dirty="0"/>
              <a:t>Many varieties. May be PPT or text</a:t>
            </a:r>
          </a:p>
          <a:p>
            <a:pPr lvl="1"/>
            <a:r>
              <a:rPr lang="en-US" sz="1600" dirty="0"/>
              <a:t>Excellent for project wrap up, identifying opportunities for improvement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2327-55B6-499E-BE42-8A44C5D8E227}" type="datetime5">
              <a:rPr lang="en-US" smtClean="0"/>
              <a:t>10-Oct-23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6450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Reports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Custom Analysis Report to share </a:t>
            </a:r>
            <a:r>
              <a:rPr lang="en-US" sz="2400" b="1" dirty="0"/>
              <a:t>analysis</a:t>
            </a:r>
            <a:r>
              <a:rPr lang="en-US" sz="2400" dirty="0"/>
              <a:t> results</a:t>
            </a:r>
          </a:p>
          <a:p>
            <a:pPr lvl="1"/>
            <a:r>
              <a:rPr lang="en-US" dirty="0"/>
              <a:t>A one-off report to share results at the end of a research project</a:t>
            </a:r>
          </a:p>
          <a:p>
            <a:pPr lvl="2"/>
            <a:r>
              <a:rPr lang="en-US" dirty="0"/>
              <a:t>Many varieties. May be PPT or text</a:t>
            </a:r>
          </a:p>
          <a:p>
            <a:r>
              <a:rPr lang="en-US" sz="2400" dirty="0"/>
              <a:t>Reports to </a:t>
            </a:r>
            <a:r>
              <a:rPr lang="en-US" sz="2400" b="1" dirty="0"/>
              <a:t>manage</a:t>
            </a:r>
          </a:p>
          <a:p>
            <a:pPr lvl="1"/>
            <a:r>
              <a:rPr lang="en-US" dirty="0"/>
              <a:t>Shows plan and progress compared to plan</a:t>
            </a:r>
          </a:p>
          <a:p>
            <a:pPr lvl="2"/>
            <a:r>
              <a:rPr lang="en-US" dirty="0"/>
              <a:t>Use a forecast to determine if you are on track to make plan</a:t>
            </a:r>
          </a:p>
          <a:p>
            <a:pPr lvl="1"/>
            <a:r>
              <a:rPr lang="en-US" dirty="0"/>
              <a:t>Three types</a:t>
            </a:r>
          </a:p>
          <a:p>
            <a:pPr lvl="2"/>
            <a:r>
              <a:rPr lang="en-US" dirty="0"/>
              <a:t>Operations report to manage department improvement initiatives</a:t>
            </a:r>
          </a:p>
          <a:p>
            <a:pPr lvl="2"/>
            <a:r>
              <a:rPr lang="en-US" dirty="0"/>
              <a:t>Program report to manage strategic and non-strategic programs</a:t>
            </a:r>
          </a:p>
          <a:p>
            <a:pPr lvl="2"/>
            <a:r>
              <a:rPr lang="en-US" dirty="0"/>
              <a:t>Summary report to share with senior leaders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2327-55B6-499E-BE42-8A44C5D8E227}" type="datetime5">
              <a:rPr lang="en-US" smtClean="0"/>
              <a:t>10-Oct-23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38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B47D-641C-4D8E-8FCD-9F0ED519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Complete TDRp Framework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DAB719-8559-4D4A-84FC-52A3026D4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336" y="1081768"/>
            <a:ext cx="7210514" cy="50904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5C165-9EB4-471F-9C0F-82A18EF4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2AA43-AB0F-4973-B4EC-0AC53374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73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TDRP Designed to Meet Your Measurement and Reporting Needs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82225" y="2015571"/>
            <a:ext cx="8354173" cy="3393413"/>
          </a:xfrm>
        </p:spPr>
        <p:txBody>
          <a:bodyPr/>
          <a:lstStyle/>
          <a:p>
            <a:r>
              <a:rPr lang="en-US" dirty="0"/>
              <a:t>Simple, consistent approach with a common language</a:t>
            </a:r>
          </a:p>
          <a:p>
            <a:r>
              <a:rPr lang="en-US" dirty="0"/>
              <a:t>Start with the reasons to measure. Know your users</a:t>
            </a:r>
          </a:p>
          <a:p>
            <a:r>
              <a:rPr lang="en-US" dirty="0"/>
              <a:t>Use standard definitions to extract and convert data into three types of measures</a:t>
            </a:r>
          </a:p>
          <a:p>
            <a:r>
              <a:rPr lang="en-US" dirty="0"/>
              <a:t>Use in scorecards, dashboards, program evaluation reports, custom analysis reports, or management reports depending on their purpose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22-May-2017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6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Measurement &amp; Reporting, TDRp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A7D26-8621-4041-B7FA-B2410B19D1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D94BB1-E107-46B5-825F-42383FA7CC67}" type="datetime5">
              <a:rPr lang="en-US" smtClean="0"/>
              <a:t>10-Oct-23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2CF3F-E6E7-483B-A225-27C70DAD82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228850"/>
            <a:ext cx="4416425" cy="3604532"/>
          </a:xfrm>
        </p:spPr>
        <p:txBody>
          <a:bodyPr>
            <a:normAutofit lnSpcReduction="10000"/>
          </a:bodyPr>
          <a:lstStyle/>
          <a:p>
            <a:r>
              <a:rPr lang="en-US" sz="1800" b="1" i="1" dirty="0"/>
              <a:t>Measurement Demystified: Creating Your L&amp;D Measurement, Analytics and Reporting Strategy</a:t>
            </a:r>
            <a:r>
              <a:rPr lang="en-US" sz="1800" dirty="0"/>
              <a:t> (ATD Press, 2021)</a:t>
            </a:r>
          </a:p>
          <a:p>
            <a:pPr lvl="1"/>
            <a:r>
              <a:rPr lang="en-US" sz="1500" dirty="0"/>
              <a:t>By David Vance and Peggy Parskey</a:t>
            </a:r>
          </a:p>
          <a:p>
            <a:pPr lvl="1"/>
            <a:r>
              <a:rPr lang="en-US" sz="1500" dirty="0"/>
              <a:t>The definitive work on TDRp</a:t>
            </a:r>
          </a:p>
          <a:p>
            <a:r>
              <a:rPr lang="en-US" sz="1700" dirty="0"/>
              <a:t>Companion </a:t>
            </a:r>
            <a:r>
              <a:rPr lang="en-US" sz="1700" b="1" i="1" dirty="0"/>
              <a:t>Measurement Demystified Field Guide </a:t>
            </a:r>
            <a:r>
              <a:rPr lang="en-US" sz="1700" i="1" dirty="0"/>
              <a:t>(ATD Press, 2022) </a:t>
            </a:r>
            <a:r>
              <a:rPr lang="en-US" sz="1700" dirty="0"/>
              <a:t> </a:t>
            </a:r>
          </a:p>
          <a:p>
            <a:r>
              <a:rPr lang="en-US" sz="1700" dirty="0"/>
              <a:t>Get both on </a:t>
            </a:r>
            <a:r>
              <a:rPr lang="en-US" sz="1700" dirty="0">
                <a:hlinkClick r:id="rId2"/>
              </a:rPr>
              <a:t>Amazon</a:t>
            </a:r>
            <a:r>
              <a:rPr lang="en-US" sz="1700" dirty="0"/>
              <a:t> </a:t>
            </a:r>
          </a:p>
          <a:p>
            <a:pPr lvl="1"/>
            <a:r>
              <a:rPr lang="en-US" sz="1500" dirty="0"/>
              <a:t>And a guide to reading both simultaneously at TD.org under Measurement Demystified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1ED28-6B69-4EB3-AB94-A412375C375D}"/>
              </a:ext>
            </a:extLst>
          </p:cNvPr>
          <p:cNvSpPr txBox="1"/>
          <p:nvPr/>
        </p:nvSpPr>
        <p:spPr>
          <a:xfrm>
            <a:off x="4396310" y="5715000"/>
            <a:ext cx="3513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DV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B5FF-ADC6-42FC-BAB3-2702AB9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79" y="4033157"/>
            <a:ext cx="2205264" cy="197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AA776-C84A-4B6E-87C1-3C38C6B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87" y="1587207"/>
            <a:ext cx="1548047" cy="22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30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Accelerate Your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181600" cy="4416552"/>
          </a:xfrm>
        </p:spPr>
        <p:txBody>
          <a:bodyPr>
            <a:normAutofit/>
          </a:bodyPr>
          <a:lstStyle/>
          <a:p>
            <a:r>
              <a:rPr lang="en-US" sz="2400" dirty="0"/>
              <a:t>Webinars 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TDRp Webinar Series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Introduction to Measurement, Reporting, and TDR (10/11)</a:t>
            </a:r>
          </a:p>
          <a:p>
            <a:pPr lvl="2"/>
            <a:r>
              <a:rPr lang="en-US" sz="1200" b="1" dirty="0">
                <a:solidFill>
                  <a:srgbClr val="FF0000"/>
                </a:solidFill>
              </a:rPr>
              <a:t>Focus on Efficiency Measures (11/15)  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Focus on Effectiveness and Outcome Measures (12/6)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Selecting Your Measures (Jan)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&amp; Running Learning Like a Business (Feb)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The Three TDRp Management Reports (Mar)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Plan Numbers (Apr)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YTD Results and Creating Forecasts (May)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Your Measurement &amp; Reporting Strategy (Jun)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New ISO Standard for L&amp;D Metrics (TBD)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Public Reporting: Are You Ready? (TBD)</a:t>
            </a:r>
          </a:p>
          <a:p>
            <a:pPr lvl="1"/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5257800" y="1755647"/>
            <a:ext cx="3733800" cy="4416552"/>
          </a:xfrm>
        </p:spPr>
        <p:txBody>
          <a:bodyPr>
            <a:normAutofit/>
          </a:bodyPr>
          <a:lstStyle/>
          <a:p>
            <a:r>
              <a:rPr lang="en-US" sz="2400" dirty="0"/>
              <a:t>Virtual workshops 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Measurement Demystified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Sep – Dec: Ongoing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The New ISO Standard on L&amp;D Metrics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October 25: Registration open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Custom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1, 2, or 3-day workshops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Virtual coaching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8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 More about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and get implementation guidance at </a:t>
            </a:r>
            <a:r>
              <a:rPr lang="en-US" dirty="0">
                <a:hlinkClick r:id="rId2"/>
              </a:rPr>
              <a:t>www.CenterforTalentReporting.org</a:t>
            </a:r>
            <a:endParaRPr lang="en-US" dirty="0"/>
          </a:p>
          <a:p>
            <a:pPr lvl="1"/>
            <a:r>
              <a:rPr lang="en-US" dirty="0"/>
              <a:t>Introduction to TDRp whitepapers</a:t>
            </a:r>
          </a:p>
          <a:p>
            <a:pPr lvl="1"/>
            <a:r>
              <a:rPr lang="en-US" dirty="0"/>
              <a:t>Over 700 measures (170 for L&amp;D)</a:t>
            </a:r>
          </a:p>
          <a:p>
            <a:pPr lvl="1"/>
            <a:r>
              <a:rPr lang="en-US" dirty="0"/>
              <a:t>More than 50 sample lists, statements and reports</a:t>
            </a:r>
          </a:p>
          <a:p>
            <a:pPr lvl="1"/>
            <a:r>
              <a:rPr lang="en-US" dirty="0"/>
              <a:t>Guidance on implementation</a:t>
            </a:r>
          </a:p>
          <a:p>
            <a:pPr lvl="1"/>
            <a:r>
              <a:rPr lang="en-US" dirty="0"/>
              <a:t>Workshop, webinar and conference registration</a:t>
            </a:r>
          </a:p>
          <a:p>
            <a:pPr lvl="1"/>
            <a:endParaRPr lang="en-US" dirty="0"/>
          </a:p>
          <a:p>
            <a:r>
              <a:rPr lang="en-US" dirty="0"/>
              <a:t>Contact Dave Vance for more information: </a:t>
            </a:r>
            <a:r>
              <a:rPr lang="en-US" dirty="0">
                <a:hlinkClick r:id="rId3"/>
              </a:rPr>
              <a:t>DVance@CenterforTalentReporting.org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22-May-2017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fotolia_3347718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154" y="2362200"/>
            <a:ext cx="205784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81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21A29-ED57-4315-B8DF-06F47266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Standard on L&amp;D Metrics and Related Standards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0DEC5B-85EE-431E-A0DA-6EDA7ACAA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1CAB8-05C8-464B-8B52-0B1842FD781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2512400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F38C894-783C-68AD-8707-A76AD62BE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ISO Standard on L&amp;D Metrics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E28D2B-527A-38B9-80A2-15874D21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657350"/>
            <a:ext cx="8354173" cy="3829050"/>
          </a:xfrm>
        </p:spPr>
        <p:txBody>
          <a:bodyPr/>
          <a:lstStyle/>
          <a:p>
            <a:r>
              <a:rPr lang="en-US" i="1" dirty="0"/>
              <a:t>ISO TS 30437 Human resource development – Learning and development metrics </a:t>
            </a:r>
            <a:r>
              <a:rPr lang="en-US" dirty="0"/>
              <a:t>is the name of the standard</a:t>
            </a:r>
          </a:p>
          <a:p>
            <a:pPr lvl="1"/>
            <a:r>
              <a:rPr lang="en-US" sz="1800" dirty="0"/>
              <a:t>The “TS” denotes a Technical Specification which will be reviewed every three years</a:t>
            </a:r>
          </a:p>
          <a:p>
            <a:pPr lvl="1"/>
            <a:r>
              <a:rPr lang="en-US" sz="1800" dirty="0"/>
              <a:t>“30437” is the number of this standard</a:t>
            </a:r>
          </a:p>
          <a:p>
            <a:r>
              <a:rPr lang="en-US" dirty="0"/>
              <a:t>Created to support </a:t>
            </a:r>
            <a:r>
              <a:rPr lang="en-US" i="1" dirty="0"/>
              <a:t>ISO 30422 – Human resource management – </a:t>
            </a:r>
            <a:r>
              <a:rPr lang="en-US" sz="1800" i="1" dirty="0"/>
              <a:t>Learning and development </a:t>
            </a:r>
            <a:r>
              <a:rPr lang="en-US" sz="1800" dirty="0"/>
              <a:t>published in 2022 </a:t>
            </a:r>
          </a:p>
          <a:p>
            <a:r>
              <a:rPr lang="en-US" dirty="0"/>
              <a:t>The result of two years work by ISO Technical Committee (TC) 260 on Human Resource Development, Working Group 2 Metrics</a:t>
            </a:r>
          </a:p>
          <a:p>
            <a:pPr lvl="1"/>
            <a:r>
              <a:rPr lang="en-US" sz="1800" dirty="0"/>
              <a:t>Members from many countries including US, Canada, UK, and Australia</a:t>
            </a:r>
          </a:p>
          <a:p>
            <a:pPr lvl="1"/>
            <a:r>
              <a:rPr lang="en-US" sz="1800" dirty="0"/>
              <a:t>With input from Germany and France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7A7BBC-692B-4A60-80BD-4FC3821C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0ECB13-79EB-E48F-0D27-F5A0124A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9839A26-2E62-4332-8381-306FE67E17B4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39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for Talent Reporting:</a:t>
            </a:r>
            <a:br>
              <a:rPr lang="en-US" dirty="0"/>
            </a:br>
            <a:r>
              <a:rPr lang="en-US" dirty="0"/>
              <a:t>The Home of TDRp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October 2012</a:t>
            </a:r>
          </a:p>
          <a:p>
            <a:pPr lvl="1"/>
            <a:r>
              <a:rPr lang="en-US" dirty="0"/>
              <a:t>Nonprofit, member-based professional association (like ATD)</a:t>
            </a:r>
          </a:p>
          <a:p>
            <a:r>
              <a:rPr lang="en-US" dirty="0"/>
              <a:t>Mission</a:t>
            </a:r>
          </a:p>
          <a:p>
            <a:pPr lvl="1"/>
            <a:r>
              <a:rPr lang="en-US" dirty="0"/>
              <a:t>Improve and standardize the </a:t>
            </a:r>
            <a:r>
              <a:rPr lang="en-US" dirty="0">
                <a:solidFill>
                  <a:srgbClr val="FF0000"/>
                </a:solidFill>
              </a:rPr>
              <a:t>measurement, reporting, and management </a:t>
            </a:r>
            <a:r>
              <a:rPr lang="en-US" dirty="0"/>
              <a:t>of human capital to deliver significant business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Offerings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Measurement and Reporting Workshops</a:t>
            </a:r>
          </a:p>
          <a:p>
            <a:pPr lvl="1"/>
            <a:r>
              <a:rPr lang="en-US" dirty="0"/>
              <a:t>ISO Workshops</a:t>
            </a:r>
          </a:p>
          <a:p>
            <a:pPr lvl="1"/>
            <a:r>
              <a:rPr lang="en-US" dirty="0"/>
              <a:t>Coaching</a:t>
            </a:r>
          </a:p>
          <a:p>
            <a:pPr lvl="1"/>
            <a:r>
              <a:rPr lang="en-US" dirty="0"/>
              <a:t>Corporate memberships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05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9213-C62C-F8B0-12E5-919BE14F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to Other Related ISO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1E61C-4209-E336-06B6-9FBF7AAEB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all" dirty="0"/>
              <a:t>ISO 30414:2018 </a:t>
            </a:r>
            <a:r>
              <a:rPr lang="en-US" dirty="0"/>
              <a:t>Human resource management — Guidelines for internal and external human capital reporting </a:t>
            </a:r>
          </a:p>
          <a:p>
            <a:pPr lvl="1"/>
            <a:r>
              <a:rPr lang="en-US" sz="1800" dirty="0"/>
              <a:t>Contains 60 metrics for human capital reporting</a:t>
            </a:r>
          </a:p>
          <a:p>
            <a:pPr lvl="1"/>
            <a:r>
              <a:rPr lang="en-US" sz="1800" dirty="0"/>
              <a:t>Recommends 23 for public disclosure by large organizations</a:t>
            </a:r>
          </a:p>
          <a:p>
            <a:pPr lvl="1"/>
            <a:r>
              <a:rPr lang="en-US" sz="1800" dirty="0"/>
              <a:t>Recommends10 for public disclosure by small/medium-sized organizations</a:t>
            </a:r>
          </a:p>
          <a:p>
            <a:pPr lvl="1"/>
            <a:r>
              <a:rPr lang="en-US" sz="1800" dirty="0"/>
              <a:t>Includes seven related to L&amp;D</a:t>
            </a:r>
          </a:p>
          <a:p>
            <a:pPr lvl="2"/>
            <a:r>
              <a:rPr lang="en-US" sz="1600" dirty="0"/>
              <a:t>Public disclosure: Cost, Percentage of ee’s who have completed training on compliance and ethics</a:t>
            </a:r>
          </a:p>
          <a:p>
            <a:r>
              <a:rPr lang="en-US" dirty="0"/>
              <a:t>ISO TS 30428:2021 Human resource management – Skills and capabilities metrics cluster </a:t>
            </a:r>
          </a:p>
          <a:p>
            <a:pPr lvl="1"/>
            <a:r>
              <a:rPr lang="en-US" dirty="0"/>
              <a:t>In-depth discussion of five L&amp;D metrics from 30414</a:t>
            </a:r>
            <a:r>
              <a:rPr lang="en-US" i="1" dirty="0"/>
              <a:t>, </a:t>
            </a:r>
            <a:r>
              <a:rPr lang="en-US" dirty="0"/>
              <a:t>including cost</a:t>
            </a:r>
          </a:p>
          <a:p>
            <a:r>
              <a:rPr lang="en-US" dirty="0"/>
              <a:t>ISO 30437 includes all the L&amp;D-related metrics from 30414</a:t>
            </a:r>
          </a:p>
          <a:p>
            <a:pPr marL="0" indent="0">
              <a:buNone/>
            </a:pPr>
            <a:endParaRPr lang="en-US" dirty="0"/>
          </a:p>
          <a:p>
            <a:pPr marL="171450" lvl="1" indent="0">
              <a:buNone/>
            </a:pPr>
            <a:endParaRPr lang="en-US" dirty="0"/>
          </a:p>
          <a:p>
            <a:pPr lvl="1"/>
            <a:endParaRPr lang="en-US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59161-30AD-DD59-776A-4677CAF7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88EA8-872E-5015-71F4-4BC187D90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40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024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5100C-5BAD-6BB4-12BB-2B7EBBAD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Standard Designed to Provide Much Needed International Guidance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96EB4-1D0D-0056-DC7E-72FF59A58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The need</a:t>
            </a:r>
          </a:p>
          <a:p>
            <a:pPr lvl="1"/>
            <a:r>
              <a:rPr lang="en-US" dirty="0"/>
              <a:t>Explain how to create a measurement and reporting strategy for L&amp;D metrics</a:t>
            </a:r>
          </a:p>
          <a:p>
            <a:pPr lvl="1"/>
            <a:r>
              <a:rPr lang="en-US" dirty="0"/>
              <a:t>Classification framework for measures and reports</a:t>
            </a:r>
          </a:p>
          <a:p>
            <a:pPr lvl="1"/>
            <a:r>
              <a:rPr lang="en-US" dirty="0"/>
              <a:t>Names, definitions and formulas for metrics</a:t>
            </a:r>
          </a:p>
          <a:p>
            <a:pPr lvl="1"/>
            <a:r>
              <a:rPr lang="en-US" dirty="0"/>
              <a:t>Starting list of metrics for consideration</a:t>
            </a:r>
          </a:p>
          <a:p>
            <a:r>
              <a:rPr lang="en-US" sz="1800" dirty="0"/>
              <a:t>The benefit</a:t>
            </a:r>
          </a:p>
          <a:p>
            <a:pPr lvl="1"/>
            <a:r>
              <a:rPr lang="en-US" dirty="0"/>
              <a:t>Move toward a common language and framework</a:t>
            </a:r>
          </a:p>
          <a:p>
            <a:pPr lvl="1"/>
            <a:r>
              <a:rPr lang="en-US" dirty="0"/>
              <a:t>Should make it easier to select, define and calculate appropriate L&amp;D metrics</a:t>
            </a:r>
          </a:p>
          <a:p>
            <a:pPr lvl="1"/>
            <a:r>
              <a:rPr lang="en-US" dirty="0"/>
              <a:t>Provide guidance on sharing the metrics</a:t>
            </a:r>
          </a:p>
          <a:p>
            <a:pPr lvl="1"/>
            <a:r>
              <a:rPr lang="en-US" dirty="0"/>
              <a:t>Improve quality of benchmarking</a:t>
            </a:r>
          </a:p>
          <a:p>
            <a:pPr lvl="1"/>
            <a:endParaRPr lang="en-US" sz="165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E9C74-A9A5-2CD5-1566-FF0CEBCC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A6C849-3AD7-59BD-57AA-052BD193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B94A5B6-A587-BD47-8B1E-DC3DA0554FCF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41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655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233A-20D0-074D-6D08-398423A9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TS30437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4B5DC-E5F6-3EC9-EA15-30DEA54A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621536"/>
            <a:ext cx="8354173" cy="4550664"/>
          </a:xfrm>
        </p:spPr>
        <p:txBody>
          <a:bodyPr/>
          <a:lstStyle/>
          <a:p>
            <a:r>
              <a:rPr lang="en-US" dirty="0"/>
              <a:t>52 metrics recommended for large organizations</a:t>
            </a:r>
          </a:p>
          <a:p>
            <a:r>
              <a:rPr lang="en-US" dirty="0"/>
              <a:t>19 metrics recommended for small/medium organizations</a:t>
            </a:r>
          </a:p>
          <a:p>
            <a:r>
              <a:rPr lang="en-US" dirty="0"/>
              <a:t>Recommendations made by type of user and type of metric</a:t>
            </a:r>
          </a:p>
          <a:p>
            <a:pPr lvl="1"/>
            <a:r>
              <a:rPr lang="en-US" dirty="0"/>
              <a:t>For example, eight effectiveness metrics for the head of learning for a large organization</a:t>
            </a:r>
          </a:p>
          <a:p>
            <a:r>
              <a:rPr lang="en-US" dirty="0"/>
              <a:t>Recommendations also made for formal and informal learning metrics</a:t>
            </a:r>
          </a:p>
          <a:p>
            <a:r>
              <a:rPr lang="en-US" dirty="0"/>
              <a:t>Definitions provided for all 52 metrics</a:t>
            </a:r>
          </a:p>
          <a:p>
            <a:pPr lvl="1"/>
            <a:r>
              <a:rPr lang="en-US" dirty="0"/>
              <a:t>Examples of use in a table provided for many  </a:t>
            </a:r>
          </a:p>
          <a:p>
            <a:r>
              <a:rPr lang="en-US" dirty="0"/>
              <a:t>Sample reports using the recommended 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99E1B-3EAA-A251-F98C-E982D66B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F8BB8-565B-F0F0-32B2-B091E816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B94A5B6-A587-BD47-8B1E-DC3DA0554FCF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42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072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582CF-CAEB-1B57-5258-F7C4A70DD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TS30437 Key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62E4-D1D3-11F5-69A9-98D9732D4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framework </a:t>
            </a:r>
          </a:p>
          <a:p>
            <a:pPr lvl="1"/>
            <a:r>
              <a:rPr lang="en-US" dirty="0"/>
              <a:t>Five categories of users</a:t>
            </a:r>
          </a:p>
          <a:p>
            <a:pPr lvl="1"/>
            <a:r>
              <a:rPr lang="en-US" dirty="0"/>
              <a:t>Four broad reasons to measure</a:t>
            </a:r>
          </a:p>
          <a:p>
            <a:pPr lvl="1"/>
            <a:r>
              <a:rPr lang="en-US" dirty="0"/>
              <a:t>Three types of measures</a:t>
            </a:r>
          </a:p>
          <a:p>
            <a:pPr lvl="1"/>
            <a:r>
              <a:rPr lang="en-US" dirty="0"/>
              <a:t>Four types of reports</a:t>
            </a:r>
          </a:p>
          <a:p>
            <a:r>
              <a:rPr lang="en-US" dirty="0"/>
              <a:t>Recommendation of metrics by user, type of metric, and size of organization</a:t>
            </a:r>
          </a:p>
          <a:p>
            <a:r>
              <a:rPr lang="en-US" dirty="0"/>
              <a:t>Definitions and formulas with examples of usage</a:t>
            </a:r>
          </a:p>
          <a:p>
            <a:r>
              <a:rPr lang="en-US" dirty="0"/>
              <a:t>Sample reports using the recommend metrics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AAA7C-2E72-DE2B-7646-B23471C98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8C547-FAEE-1AEC-1878-19FCFD1B1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B94A5B6-A587-BD47-8B1E-DC3DA0554FCF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43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8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DF15-D791-9B57-6DB7-1D502869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4DD56-73DA-5B6A-FB9C-223EE4213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reasons to measure</a:t>
            </a:r>
          </a:p>
          <a:p>
            <a:pPr lvl="1"/>
            <a:r>
              <a:rPr lang="en-US" dirty="0"/>
              <a:t>Inform, monitor, evaluate, manage</a:t>
            </a:r>
          </a:p>
          <a:p>
            <a:r>
              <a:rPr lang="en-US" dirty="0"/>
              <a:t>Five types of users</a:t>
            </a:r>
          </a:p>
          <a:p>
            <a:pPr lvl="1"/>
            <a:r>
              <a:rPr lang="en-US" dirty="0"/>
              <a:t>Sr leader, group leader, head of learning, program manager, individual learner</a:t>
            </a:r>
          </a:p>
          <a:p>
            <a:r>
              <a:rPr lang="en-US" dirty="0"/>
              <a:t>Three types of metrics</a:t>
            </a:r>
          </a:p>
          <a:p>
            <a:pPr lvl="1"/>
            <a:r>
              <a:rPr lang="en-US" dirty="0"/>
              <a:t>Efficiency, effectiveness, outcome</a:t>
            </a:r>
          </a:p>
          <a:p>
            <a:r>
              <a:rPr lang="en-US" dirty="0"/>
              <a:t>Four types of reports</a:t>
            </a:r>
          </a:p>
          <a:p>
            <a:pPr lvl="1"/>
            <a:r>
              <a:rPr lang="en-US" dirty="0"/>
              <a:t>Scorecards, dashboards, program evaluation reports, management reports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AC4C8-118E-5BD6-4DF3-34502CE9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64CBD-4205-FAD4-0093-10330DE23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B94A5B6-A587-BD47-8B1E-DC3DA0554FCF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44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897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A95B-66E7-7913-6F7E-C93764B2C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942092"/>
            <a:ext cx="7556313" cy="710545"/>
          </a:xfrm>
        </p:spPr>
        <p:txBody>
          <a:bodyPr/>
          <a:lstStyle/>
          <a:p>
            <a:r>
              <a:rPr lang="en-US" sz="3000" dirty="0"/>
              <a:t>ISO TS30437 Sample Reports for Each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5486F-7B2B-6F83-FED6-319ECE4E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1652637"/>
            <a:ext cx="8354173" cy="38337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EA7764-8E3F-6931-3668-E91D22D94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58B7AB-20B1-E87C-EB6F-5319373DC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B94A5B6-A587-BD47-8B1E-DC3DA0554FCF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45</a:t>
            </a:fld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C1693-75DB-D357-C9C6-DA246ADD2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142" y="1733943"/>
            <a:ext cx="4643438" cy="37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60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E43B18-ADA5-FB20-CDA7-E18E3262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 Metrics Are Recommended for Small/Medium -Sized Organizations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27603-48E3-216C-E2D7-EABBB9D41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50B7-AA29-3FFE-C4FD-666ABD320F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D3A66-AA91-2DCD-2A9C-92A44382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user</a:t>
            </a:r>
          </a:p>
          <a:p>
            <a:pPr lvl="1"/>
            <a:r>
              <a:rPr lang="en-US" dirty="0"/>
              <a:t>Senior leader: 8 metrics</a:t>
            </a:r>
          </a:p>
          <a:p>
            <a:pPr lvl="1"/>
            <a:r>
              <a:rPr lang="en-US" dirty="0"/>
              <a:t>Group leader: 5 metrics</a:t>
            </a:r>
          </a:p>
          <a:p>
            <a:pPr lvl="1"/>
            <a:r>
              <a:rPr lang="en-US" dirty="0"/>
              <a:t>Head of learning: 13 metrics</a:t>
            </a:r>
          </a:p>
          <a:p>
            <a:pPr lvl="1"/>
            <a:r>
              <a:rPr lang="en-US" dirty="0"/>
              <a:t>Program manager: 7 metrics</a:t>
            </a:r>
          </a:p>
          <a:p>
            <a:pPr lvl="1"/>
            <a:r>
              <a:rPr lang="en-US" dirty="0"/>
              <a:t>Learner: 4 metrics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B3E21-ADF9-0034-5BC4-F3D80E26E09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By type of metric</a:t>
            </a:r>
          </a:p>
          <a:p>
            <a:pPr lvl="1"/>
            <a:r>
              <a:rPr lang="en-US" dirty="0"/>
              <a:t>Outcome metrics: 0</a:t>
            </a:r>
          </a:p>
          <a:p>
            <a:pPr lvl="1"/>
            <a:r>
              <a:rPr lang="en-US" dirty="0"/>
              <a:t>Efficiency metrics: 15</a:t>
            </a:r>
          </a:p>
          <a:p>
            <a:pPr lvl="2"/>
            <a:r>
              <a:rPr lang="en-US" dirty="0"/>
              <a:t>All learning: 6</a:t>
            </a:r>
          </a:p>
          <a:p>
            <a:pPr lvl="2"/>
            <a:r>
              <a:rPr lang="en-US" dirty="0"/>
              <a:t>Formal learning: 9</a:t>
            </a:r>
          </a:p>
          <a:p>
            <a:pPr lvl="2"/>
            <a:r>
              <a:rPr lang="en-US" dirty="0"/>
              <a:t>Informal learning: 0</a:t>
            </a:r>
          </a:p>
          <a:p>
            <a:pPr lvl="1"/>
            <a:r>
              <a:rPr lang="en-US" dirty="0"/>
              <a:t>Effectiveness metrics: 4</a:t>
            </a:r>
          </a:p>
          <a:p>
            <a:pPr lvl="2"/>
            <a:r>
              <a:rPr lang="en-US" dirty="0"/>
              <a:t>Formal learning: 4</a:t>
            </a:r>
          </a:p>
          <a:p>
            <a:pPr lvl="2"/>
            <a:r>
              <a:rPr lang="en-US" dirty="0"/>
              <a:t>Informal learning: 0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6415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E43B18-ADA5-FB20-CDA7-E18E3262B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 Metrics Are Recommended for Large Organizations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27603-48E3-216C-E2D7-EABBB9D41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A50B7-AA29-3FFE-C4FD-666ABD320F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3D3A66-AA91-2DCD-2A9C-92A443820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user</a:t>
            </a:r>
          </a:p>
          <a:p>
            <a:pPr lvl="1"/>
            <a:r>
              <a:rPr lang="en-US" dirty="0"/>
              <a:t>Senior leader: 19 metrics</a:t>
            </a:r>
          </a:p>
          <a:p>
            <a:pPr lvl="1"/>
            <a:r>
              <a:rPr lang="en-US" dirty="0"/>
              <a:t>Group leader: 12 metrics</a:t>
            </a:r>
          </a:p>
          <a:p>
            <a:pPr lvl="1"/>
            <a:r>
              <a:rPr lang="en-US" dirty="0"/>
              <a:t>Head of learning: 47 metrics</a:t>
            </a:r>
          </a:p>
          <a:p>
            <a:pPr lvl="1"/>
            <a:r>
              <a:rPr lang="en-US" dirty="0"/>
              <a:t>Program manager: 11 metrics</a:t>
            </a:r>
          </a:p>
          <a:p>
            <a:pPr lvl="1"/>
            <a:r>
              <a:rPr lang="en-US" dirty="0"/>
              <a:t>Learner: 12 metrics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DB3E21-ADF9-0034-5BC4-F3D80E26E09D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By type of metric</a:t>
            </a:r>
          </a:p>
          <a:p>
            <a:pPr lvl="1"/>
            <a:r>
              <a:rPr lang="en-US" dirty="0"/>
              <a:t>Outcome metrics: 3</a:t>
            </a:r>
          </a:p>
          <a:p>
            <a:pPr lvl="1"/>
            <a:r>
              <a:rPr lang="en-US" dirty="0"/>
              <a:t>Efficiency metrics: 40</a:t>
            </a:r>
          </a:p>
          <a:p>
            <a:pPr lvl="2"/>
            <a:r>
              <a:rPr lang="en-US" dirty="0"/>
              <a:t>All learning: 6</a:t>
            </a:r>
          </a:p>
          <a:p>
            <a:pPr lvl="2"/>
            <a:r>
              <a:rPr lang="en-US" dirty="0"/>
              <a:t>Formal learning: 22</a:t>
            </a:r>
          </a:p>
          <a:p>
            <a:pPr lvl="2"/>
            <a:r>
              <a:rPr lang="en-US" dirty="0"/>
              <a:t>Informal learning: 12</a:t>
            </a:r>
          </a:p>
          <a:p>
            <a:pPr lvl="1"/>
            <a:r>
              <a:rPr lang="en-US" dirty="0"/>
              <a:t>Effectiveness metrics: 9</a:t>
            </a:r>
          </a:p>
          <a:p>
            <a:pPr lvl="2"/>
            <a:r>
              <a:rPr lang="en-US" dirty="0"/>
              <a:t>Formal learning: 6</a:t>
            </a:r>
          </a:p>
          <a:p>
            <a:pPr lvl="2"/>
            <a:r>
              <a:rPr lang="en-US" dirty="0"/>
              <a:t>Informal learning: 3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49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4D92F-12CD-5AEE-1C9B-E4B75EFA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 of Recommended Metrics Withheld from Shared PPT </a:t>
            </a:r>
            <a:r>
              <a:rPr lang="en-US" sz="1800" dirty="0"/>
              <a:t>(will be shared with the audience on screen)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3020B2-500E-8900-50C4-57529615F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2208438"/>
            <a:ext cx="8354173" cy="3963761"/>
          </a:xfrm>
        </p:spPr>
        <p:txBody>
          <a:bodyPr/>
          <a:lstStyle/>
          <a:p>
            <a:r>
              <a:rPr lang="en-US" dirty="0"/>
              <a:t>Copyrighted by ISO</a:t>
            </a:r>
          </a:p>
          <a:p>
            <a:r>
              <a:rPr lang="en-US" dirty="0"/>
              <a:t>Sales of standards is an important source of revenue for them</a:t>
            </a:r>
          </a:p>
          <a:p>
            <a:r>
              <a:rPr lang="en-US" dirty="0"/>
              <a:t>Please buy the standard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EA115-E78D-0F89-527D-F5CCBC15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7270F8-B981-184E-66F8-D7D38D4F3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839A26-2E62-4332-8381-306FE67E17B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8D5D8A-06B9-CE51-1FAD-E67CD5BC01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70873" y="2174082"/>
            <a:ext cx="4073128" cy="33123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92539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74AF9-78E3-0493-2F4D-562027E82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2A9FB-4C0F-3354-1CBC-E78069E3D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494064"/>
            <a:ext cx="8354173" cy="4678136"/>
          </a:xfrm>
        </p:spPr>
        <p:txBody>
          <a:bodyPr/>
          <a:lstStyle/>
          <a:p>
            <a:r>
              <a:rPr lang="en-US" dirty="0"/>
              <a:t>ISO TS30437 provides a framework for measurement and reporting as well as  recommended metrics by user, type of metric, and size of organization</a:t>
            </a:r>
          </a:p>
          <a:p>
            <a:r>
              <a:rPr lang="en-US" dirty="0"/>
              <a:t>The standard also provides definitions, examples, and sample reports.</a:t>
            </a:r>
          </a:p>
          <a:p>
            <a:r>
              <a:rPr lang="en-US" dirty="0"/>
              <a:t>Our hope is that this technical specification will provide the guidance and standardization necessary for organizations to significantly improve their L&amp;D measurement and reporting.</a:t>
            </a:r>
          </a:p>
          <a:p>
            <a:r>
              <a:rPr lang="en-US" dirty="0"/>
              <a:t>Published in June 2023. </a:t>
            </a:r>
          </a:p>
          <a:p>
            <a:pPr lvl="1"/>
            <a:r>
              <a:rPr lang="en-US" dirty="0"/>
              <a:t> Available at </a:t>
            </a:r>
            <a:r>
              <a:rPr lang="en-US" dirty="0">
                <a:hlinkClick r:id="rId2"/>
              </a:rPr>
              <a:t>https://www.iso.org/standard/68714.html</a:t>
            </a:r>
            <a:r>
              <a:rPr lang="en-US" dirty="0"/>
              <a:t>  for CHF166</a:t>
            </a:r>
          </a:p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DVance@CenterforTalentReporting.org</a:t>
            </a:r>
            <a:r>
              <a:rPr lang="en-US" dirty="0"/>
              <a:t> with questions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175F7-C337-27F5-E517-233ED928B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sz="825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A9237-CED8-C22A-8427-4055A163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CB94A5B6-A587-BD47-8B1E-DC3DA0554FCF}" type="slidenum">
              <a:rPr lang="en-US" sz="1050">
                <a:solidFill>
                  <a:prstClr val="white"/>
                </a:solidFill>
              </a:rPr>
              <a:pPr defTabSz="685800">
                <a:defRPr/>
              </a:pPr>
              <a:t>49</a:t>
            </a:fld>
            <a:endParaRPr lang="en-US" sz="105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2" y="990600"/>
            <a:ext cx="7209601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thank the following partners for their support of the Center for Talent Reporting.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3" y="6423585"/>
            <a:ext cx="4742789" cy="365760"/>
          </a:xfrm>
        </p:spPr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75" y="1828800"/>
            <a:ext cx="3082926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692" y="3191254"/>
            <a:ext cx="7556313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6996" y="2267387"/>
            <a:ext cx="2853418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525456">
                    <a:lumMod val="75000"/>
                  </a:srgbClr>
                </a:solidFill>
                <a:latin typeface="Arial"/>
                <a:cs typeface="Arial"/>
              </a:rPr>
              <a:t>BRONZE</a:t>
            </a:r>
            <a:r>
              <a:rPr lang="en-US" sz="1800" b="1" dirty="0">
                <a:solidFill>
                  <a:srgbClr val="292929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92929"/>
                </a:solidFill>
                <a:latin typeface="Arial"/>
                <a:cs typeface="Arial"/>
              </a:rPr>
              <a:t>PARTNERS</a:t>
            </a:r>
          </a:p>
        </p:txBody>
      </p:sp>
      <p:pic>
        <p:nvPicPr>
          <p:cNvPr id="25" name="Picture 2" descr="http://www.knowledgeadvisors.com/wp-content/uploads/2012/08/ro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771" b="24641"/>
          <a:stretch/>
        </p:blipFill>
        <p:spPr bwMode="auto">
          <a:xfrm>
            <a:off x="605175" y="3200824"/>
            <a:ext cx="3538200" cy="63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C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47" y="2782009"/>
            <a:ext cx="3217323" cy="1352212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648200" y="1983924"/>
            <a:ext cx="3091249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CTR-sponsor-seals-bronze_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39" y="2104534"/>
            <a:ext cx="887185" cy="887185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5943600"/>
            <a:ext cx="83820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100000"/>
              <a:buFont typeface="Arial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100000"/>
              <a:buFont typeface="Lucida Grande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§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>
                <a:solidFill>
                  <a:srgbClr val="525456">
                    <a:lumMod val="50000"/>
                  </a:srgbClr>
                </a:solidFill>
              </a:rPr>
              <a:t>All are Founding Partners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005AB3-AAC9-03D8-9914-8BDB4524CD16}"/>
              </a:ext>
            </a:extLst>
          </p:cNvPr>
          <p:cNvSpPr txBox="1"/>
          <p:nvPr/>
        </p:nvSpPr>
        <p:spPr>
          <a:xfrm>
            <a:off x="3726996" y="4543917"/>
            <a:ext cx="4612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525456">
                    <a:lumMod val="75000"/>
                  </a:srgbClr>
                </a:solidFill>
                <a:latin typeface="Arial"/>
                <a:cs typeface="Arial"/>
              </a:rPr>
              <a:t>SUSTAINING</a:t>
            </a:r>
            <a:r>
              <a:rPr lang="en-US" sz="1800" b="1" dirty="0">
                <a:solidFill>
                  <a:srgbClr val="292929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92929"/>
                </a:solidFill>
                <a:latin typeface="Arial"/>
                <a:cs typeface="Arial"/>
              </a:rPr>
              <a:t>PARTNER</a:t>
            </a:r>
          </a:p>
        </p:txBody>
      </p:sp>
      <p:pic>
        <p:nvPicPr>
          <p:cNvPr id="10" name="Picture 9" descr="CTR-sponsor-seals-bronze_13.png">
            <a:extLst>
              <a:ext uri="{FF2B5EF4-FFF2-40B4-BE49-F238E27FC236}">
                <a16:creationId xmlns:a16="http://schemas.microsoft.com/office/drawing/2014/main" id="{9ABC9F07-084C-382F-73CF-EEAF367EE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16" y="4415285"/>
            <a:ext cx="887185" cy="887185"/>
          </a:xfrm>
          <a:prstGeom prst="rect">
            <a:avLst/>
          </a:prstGeom>
        </p:spPr>
      </p:pic>
      <p:pic>
        <p:nvPicPr>
          <p:cNvPr id="1026" name="Picture 2" descr="Caveo Learning Logo">
            <a:hlinkClick r:id="rId5" tooltip="Caveo Learning - Home"/>
            <a:extLst>
              <a:ext uri="{FF2B5EF4-FFF2-40B4-BE49-F238E27FC236}">
                <a16:creationId xmlns:a16="http://schemas.microsoft.com/office/drawing/2014/main" id="{70ECD594-76B2-1471-F72D-2F5DB65D2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46" y="5372111"/>
            <a:ext cx="4095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75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4459"/>
            <a:ext cx="4648199" cy="4252933"/>
          </a:xfrm>
        </p:spPr>
        <p:txBody>
          <a:bodyPr>
            <a:normAutofit fontScale="85000" lnSpcReduction="20000"/>
          </a:bodyPr>
          <a:lstStyle/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Why Have a Measurement and Reporting Strategy?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The Nine-part Series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TDRp Framework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Reasons to Measure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Three Types of Measures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Five Types of Reports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Recent Events in Human Capital Reporting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Conclusion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29000"/>
            <a:ext cx="2311400" cy="121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a Measurement and Reporting Strategy?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22-May-2017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339715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C4C23-5B63-B5D8-5911-480F1E75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a Measurement and Reporting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F4344-7F84-0880-0136-F95797A6A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disciplined approach to answer questions about your activities and program value</a:t>
            </a:r>
          </a:p>
          <a:p>
            <a:pPr lvl="1"/>
            <a:r>
              <a:rPr lang="en-US" dirty="0"/>
              <a:t>Prove your worth</a:t>
            </a:r>
          </a:p>
          <a:p>
            <a:pPr lvl="1"/>
            <a:r>
              <a:rPr lang="en-US" dirty="0"/>
              <a:t>Make a stronger case for budget and staff</a:t>
            </a:r>
          </a:p>
          <a:p>
            <a:r>
              <a:rPr lang="en-US" dirty="0"/>
              <a:t>Allows you to run learning like a business to deliver greater value</a:t>
            </a:r>
          </a:p>
          <a:p>
            <a:r>
              <a:rPr lang="en-US" dirty="0"/>
              <a:t>Identify opportunities for continuous improvement</a:t>
            </a:r>
          </a:p>
          <a:p>
            <a:r>
              <a:rPr lang="en-US" dirty="0"/>
              <a:t>Helps you become a better business partner and speak the language of business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B438A-F4CD-268A-0F42-CB48957B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5216A-8B2D-0F67-9F80-5D5C5B1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38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Nine-part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22-May-2017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</p:spTree>
    <p:extLst>
      <p:ext uri="{BB962C8B-B14F-4D97-AF65-F5344CB8AC3E}">
        <p14:creationId xmlns:p14="http://schemas.microsoft.com/office/powerpoint/2010/main" val="3840858220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10676</TotalTime>
  <Words>3020</Words>
  <Application>Microsoft Office PowerPoint</Application>
  <PresentationFormat>On-screen Show (4:3)</PresentationFormat>
  <Paragraphs>499</Paragraphs>
  <Slides>49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Lucida Grande</vt:lpstr>
      <vt:lpstr>Times New Roman</vt:lpstr>
      <vt:lpstr>Wingdings</vt:lpstr>
      <vt:lpstr>Advantage</vt:lpstr>
      <vt:lpstr>Introduction to Measurement, Reporting, and the TDRp Framework and the new ISO Standard for L&amp;D Metrics   #1 in the Nine-part Series    #1  </vt:lpstr>
      <vt:lpstr>Logistics for Today’s Webinar</vt:lpstr>
      <vt:lpstr>Your Facilitator</vt:lpstr>
      <vt:lpstr>The Center for Talent Reporting: The Home of TDRp</vt:lpstr>
      <vt:lpstr>Our Partners </vt:lpstr>
      <vt:lpstr>Today’s Discussion</vt:lpstr>
      <vt:lpstr>Why Have a Measurement and Reporting Strategy?</vt:lpstr>
      <vt:lpstr>The Benefits of a Measurement and Reporting Strategy</vt:lpstr>
      <vt:lpstr>The Nine-part Series</vt:lpstr>
      <vt:lpstr>TDRP Nine-part Series</vt:lpstr>
      <vt:lpstr>TDRp Framework</vt:lpstr>
      <vt:lpstr>Frameworks Are Helpful</vt:lpstr>
      <vt:lpstr>Talent Development Reporting Principles (TDRp)</vt:lpstr>
      <vt:lpstr>Talent Development Reporting Principles (TDRp) continued</vt:lpstr>
      <vt:lpstr>What TDRp Offers</vt:lpstr>
      <vt:lpstr>Common Language and Framework</vt:lpstr>
      <vt:lpstr> </vt:lpstr>
      <vt:lpstr>Reasons to Measure</vt:lpstr>
      <vt:lpstr>Why Do We Measure? </vt:lpstr>
      <vt:lpstr>Reasons to Measure</vt:lpstr>
      <vt:lpstr>Measurement Hierarchy</vt:lpstr>
      <vt:lpstr>The Three Types of TDRp Measures</vt:lpstr>
      <vt:lpstr>The Three Types of TDRp Measures</vt:lpstr>
      <vt:lpstr>Efficiency Measures                                             </vt:lpstr>
      <vt:lpstr>Effectiveness Measures </vt:lpstr>
      <vt:lpstr>Most Common Outcome Measures </vt:lpstr>
      <vt:lpstr>Categorize Your Measures by Type</vt:lpstr>
      <vt:lpstr>Reporting  </vt:lpstr>
      <vt:lpstr>Reports Are the Connection Between Measures and the Users</vt:lpstr>
      <vt:lpstr>Measurement Requirements by Reason to Measure</vt:lpstr>
      <vt:lpstr>Different Types of Reports</vt:lpstr>
      <vt:lpstr>Different Types of Reports</vt:lpstr>
      <vt:lpstr>The Complete TDRp Framework</vt:lpstr>
      <vt:lpstr>TDRP Designed to Meet Your Measurement and Reporting Needs</vt:lpstr>
      <vt:lpstr>Learn More about Measurement &amp; Reporting, TDRp</vt:lpstr>
      <vt:lpstr>Ways to Accelerate Your Mastery</vt:lpstr>
      <vt:lpstr>Learn More about TDRP</vt:lpstr>
      <vt:lpstr>The New Standard on L&amp;D Metrics and Related Standards</vt:lpstr>
      <vt:lpstr>The New ISO Standard on L&amp;D Metrics</vt:lpstr>
      <vt:lpstr>Relationship to Other Related ISO Standards</vt:lpstr>
      <vt:lpstr>New Standard Designed to Provide Much Needed International Guidance </vt:lpstr>
      <vt:lpstr>ISO TS30437 Highlights</vt:lpstr>
      <vt:lpstr>ISO TS30437 Key Components</vt:lpstr>
      <vt:lpstr>Framework</vt:lpstr>
      <vt:lpstr>ISO TS30437 Sample Reports for Each User</vt:lpstr>
      <vt:lpstr>19 Metrics Are Recommended for Small/Medium -Sized Organizations</vt:lpstr>
      <vt:lpstr>52 Metrics Are Recommended for Large Organizations</vt:lpstr>
      <vt:lpstr>Tables of Recommended Metrics Withheld from Shared PPT (will be shared with the audience on screen)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Vance</dc:creator>
  <cp:lastModifiedBy>David Vance</cp:lastModifiedBy>
  <cp:revision>103</cp:revision>
  <dcterms:created xsi:type="dcterms:W3CDTF">2020-02-14T20:52:19Z</dcterms:created>
  <dcterms:modified xsi:type="dcterms:W3CDTF">2023-10-11T15:44:54Z</dcterms:modified>
</cp:coreProperties>
</file>