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1"/>
  </p:notesMasterIdLst>
  <p:sldIdLst>
    <p:sldId id="818" r:id="rId2"/>
    <p:sldId id="626" r:id="rId3"/>
    <p:sldId id="1702" r:id="rId4"/>
    <p:sldId id="723" r:id="rId5"/>
    <p:sldId id="1705" r:id="rId6"/>
    <p:sldId id="704" r:id="rId7"/>
    <p:sldId id="560" r:id="rId8"/>
    <p:sldId id="772" r:id="rId9"/>
    <p:sldId id="778" r:id="rId10"/>
    <p:sldId id="777" r:id="rId11"/>
    <p:sldId id="779" r:id="rId12"/>
    <p:sldId id="793" r:id="rId13"/>
    <p:sldId id="781" r:id="rId14"/>
    <p:sldId id="817" r:id="rId15"/>
    <p:sldId id="792" r:id="rId16"/>
    <p:sldId id="811" r:id="rId17"/>
    <p:sldId id="1686" r:id="rId18"/>
    <p:sldId id="1687" r:id="rId19"/>
    <p:sldId id="705" r:id="rId20"/>
    <p:sldId id="782" r:id="rId21"/>
    <p:sldId id="732" r:id="rId22"/>
    <p:sldId id="301" r:id="rId23"/>
    <p:sldId id="302" r:id="rId24"/>
    <p:sldId id="783" r:id="rId25"/>
    <p:sldId id="737" r:id="rId26"/>
    <p:sldId id="785" r:id="rId27"/>
    <p:sldId id="738" r:id="rId28"/>
    <p:sldId id="787" r:id="rId29"/>
    <p:sldId id="321" r:id="rId30"/>
    <p:sldId id="333" r:id="rId31"/>
    <p:sldId id="334" r:id="rId32"/>
    <p:sldId id="335" r:id="rId33"/>
    <p:sldId id="336" r:id="rId34"/>
    <p:sldId id="337" r:id="rId35"/>
    <p:sldId id="813" r:id="rId36"/>
    <p:sldId id="814" r:id="rId37"/>
    <p:sldId id="719" r:id="rId38"/>
    <p:sldId id="311" r:id="rId39"/>
    <p:sldId id="1680" r:id="rId40"/>
    <p:sldId id="1681" r:id="rId41"/>
    <p:sldId id="1682" r:id="rId42"/>
    <p:sldId id="816" r:id="rId43"/>
    <p:sldId id="307" r:id="rId44"/>
    <p:sldId id="734" r:id="rId45"/>
    <p:sldId id="346" r:id="rId46"/>
    <p:sldId id="735" r:id="rId47"/>
    <p:sldId id="1706" r:id="rId48"/>
    <p:sldId id="1707" r:id="rId49"/>
    <p:sldId id="1719" r:id="rId50"/>
    <p:sldId id="1720" r:id="rId51"/>
    <p:sldId id="1718" r:id="rId52"/>
    <p:sldId id="1679" r:id="rId53"/>
    <p:sldId id="815" r:id="rId54"/>
    <p:sldId id="341" r:id="rId55"/>
    <p:sldId id="342" r:id="rId56"/>
    <p:sldId id="714" r:id="rId57"/>
    <p:sldId id="713" r:id="rId58"/>
    <p:sldId id="715" r:id="rId59"/>
    <p:sldId id="716" r:id="rId6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p:cViewPr varScale="1">
        <p:scale>
          <a:sx n="117" d="100"/>
          <a:sy n="117" d="100"/>
        </p:scale>
        <p:origin x="729" y="54"/>
      </p:cViewPr>
      <p:guideLst/>
    </p:cSldViewPr>
  </p:slideViewPr>
  <p:notesTextViewPr>
    <p:cViewPr>
      <p:scale>
        <a:sx n="1" d="1"/>
        <a:sy n="1" d="1"/>
      </p:scale>
      <p:origin x="0" y="0"/>
    </p:cViewPr>
  </p:notesTextViewPr>
  <p:sorterViewPr>
    <p:cViewPr>
      <p:scale>
        <a:sx n="100" d="100"/>
        <a:sy n="100" d="100"/>
      </p:scale>
      <p:origin x="0" y="-334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426324-1A8C-41F7-AD70-2729B4450DDF}" type="datetimeFigureOut">
              <a:rPr lang="en-US" smtClean="0"/>
              <a:t>9/5/2023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50902B-5803-4466-B967-F293B3A44EF5}" type="slidenum">
              <a:rPr lang="en-US" smtClean="0"/>
              <a:t>‹#›</a:t>
            </a:fld>
            <a:endParaRPr lang="en-US" dirty="0"/>
          </a:p>
        </p:txBody>
      </p:sp>
    </p:spTree>
    <p:extLst>
      <p:ext uri="{BB962C8B-B14F-4D97-AF65-F5344CB8AC3E}">
        <p14:creationId xmlns:p14="http://schemas.microsoft.com/office/powerpoint/2010/main" val="554429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3B8F3C-3DB4-8849-BEE5-29187FCFA79E}"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896172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CB237-2281-46B9-A09A-1F3A1B324147}" type="slidenum">
              <a:rPr lang="en-US" smtClean="0"/>
              <a:t>2</a:t>
            </a:fld>
            <a:endParaRPr lang="en-US" dirty="0"/>
          </a:p>
        </p:txBody>
      </p:sp>
    </p:spTree>
    <p:extLst>
      <p:ext uri="{BB962C8B-B14F-4D97-AF65-F5344CB8AC3E}">
        <p14:creationId xmlns:p14="http://schemas.microsoft.com/office/powerpoint/2010/main" val="2964736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latin typeface="Arial" panose="020B0604020202020204" pitchFamily="34" charset="0"/>
                <a:cs typeface="Arial" panose="020B0604020202020204" pitchFamily="34" charset="0"/>
              </a:rPr>
              <a:t>POLL #1: What is your HR Function (check all that apply)</a:t>
            </a:r>
          </a:p>
          <a:p>
            <a:pPr marL="171697" indent="-171697">
              <a:buFont typeface="Arial" panose="020B0604020202020204" pitchFamily="34" charset="0"/>
              <a:buChar char="•"/>
            </a:pPr>
            <a:r>
              <a:rPr lang="en-US" sz="1100" dirty="0">
                <a:latin typeface="Arial" panose="020B0604020202020204" pitchFamily="34" charset="0"/>
                <a:cs typeface="Arial" panose="020B0604020202020204" pitchFamily="34" charset="0"/>
              </a:rPr>
              <a:t>Learning &amp; Development</a:t>
            </a:r>
          </a:p>
          <a:p>
            <a:pPr marL="171697" indent="-171697">
              <a:buFont typeface="Arial" panose="020B0604020202020204" pitchFamily="34" charset="0"/>
              <a:buChar char="•"/>
            </a:pPr>
            <a:r>
              <a:rPr lang="en-US" sz="1100" dirty="0">
                <a:latin typeface="Arial" panose="020B0604020202020204" pitchFamily="34" charset="0"/>
                <a:cs typeface="Arial" panose="020B0604020202020204" pitchFamily="34" charset="0"/>
              </a:rPr>
              <a:t>Leadership Development</a:t>
            </a:r>
          </a:p>
          <a:p>
            <a:pPr marL="171697" indent="-171697">
              <a:buFont typeface="Arial" panose="020B0604020202020204" pitchFamily="34" charset="0"/>
              <a:buChar char="•"/>
            </a:pPr>
            <a:r>
              <a:rPr lang="en-US" sz="1100" dirty="0">
                <a:latin typeface="Arial" panose="020B0604020202020204" pitchFamily="34" charset="0"/>
                <a:cs typeface="Arial" panose="020B0604020202020204" pitchFamily="34" charset="0"/>
              </a:rPr>
              <a:t>Capability Development (career planning and progression)</a:t>
            </a:r>
          </a:p>
          <a:p>
            <a:pPr marL="171697" indent="-171697">
              <a:buFont typeface="Arial" panose="020B0604020202020204" pitchFamily="34" charset="0"/>
              <a:buChar char="•"/>
            </a:pPr>
            <a:r>
              <a:rPr lang="en-US" sz="1100" dirty="0">
                <a:latin typeface="Arial" panose="020B0604020202020204" pitchFamily="34" charset="0"/>
                <a:cs typeface="Arial" panose="020B0604020202020204" pitchFamily="34" charset="0"/>
              </a:rPr>
              <a:t>Talent Acquisition</a:t>
            </a:r>
          </a:p>
          <a:p>
            <a:pPr marL="171697" indent="-171697">
              <a:buFont typeface="Arial" panose="020B0604020202020204" pitchFamily="34" charset="0"/>
              <a:buChar char="•"/>
            </a:pPr>
            <a:r>
              <a:rPr lang="en-US" sz="1100" dirty="0">
                <a:latin typeface="Arial" panose="020B0604020202020204" pitchFamily="34" charset="0"/>
                <a:cs typeface="Arial" panose="020B0604020202020204" pitchFamily="34" charset="0"/>
              </a:rPr>
              <a:t>Other</a:t>
            </a:r>
          </a:p>
        </p:txBody>
      </p:sp>
      <p:sp>
        <p:nvSpPr>
          <p:cNvPr id="4" name="Slide Number Placeholder 3"/>
          <p:cNvSpPr>
            <a:spLocks noGrp="1"/>
          </p:cNvSpPr>
          <p:nvPr>
            <p:ph type="sldNum" sz="quarter" idx="10"/>
          </p:nvPr>
        </p:nvSpPr>
        <p:spPr/>
        <p:txBody>
          <a:bodyPr/>
          <a:lstStyle/>
          <a:p>
            <a:pPr marL="0" marR="0" lvl="0" indent="0" algn="r" defTabSz="942289" rtl="0" eaLnBrk="1" fontAlgn="auto" latinLnBrk="0" hangingPunct="1">
              <a:lnSpc>
                <a:spcPct val="100000"/>
              </a:lnSpc>
              <a:spcBef>
                <a:spcPts val="0"/>
              </a:spcBef>
              <a:spcAft>
                <a:spcPts val="0"/>
              </a:spcAft>
              <a:buClrTx/>
              <a:buSzTx/>
              <a:buFontTx/>
              <a:buNone/>
              <a:tabLst/>
              <a:defRPr/>
            </a:pPr>
            <a:fld id="{5A3B8F3C-3DB4-8849-BEE5-29187FCFA79E}" type="slidenum">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42289" rtl="0" eaLnBrk="1" fontAlgn="auto" latinLnBrk="0" hangingPunct="1">
                <a:lnSpc>
                  <a:spcPct val="100000"/>
                </a:lnSpc>
                <a:spcBef>
                  <a:spcPts val="0"/>
                </a:spcBef>
                <a:spcAft>
                  <a:spcPts val="0"/>
                </a:spcAft>
                <a:buClrTx/>
                <a:buSzTx/>
                <a:buFontTx/>
                <a:buNone/>
                <a:tabLst/>
                <a:defRPr/>
              </a:pPr>
              <a:t>6</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44874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80%-90% of value being created (GDP) results                                               from investments not on the balance sheet</a:t>
            </a:r>
          </a:p>
          <a:p>
            <a:pPr lvl="1"/>
            <a:r>
              <a:rPr lang="en-US" dirty="0"/>
              <a:t>Only 15% of US corporate market value accounted for by tangible assets on balance sheet</a:t>
            </a:r>
          </a:p>
          <a:p>
            <a:pPr defTabSz="456933">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3B8F3C-3DB4-8849-BEE5-29187FCFA79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87893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10" name="Picture 9" descr="cover-image.jpg"/>
          <p:cNvPicPr>
            <a:picLocks noChangeAspect="1"/>
          </p:cNvPicPr>
          <p:nvPr userDrawn="1"/>
        </p:nvPicPr>
        <p:blipFill rotWithShape="1">
          <a:blip r:embed="rId2" cstate="screen">
            <a:alphaModFix amt="86000"/>
            <a:extLst>
              <a:ext uri="{28A0092B-C50C-407E-A947-70E740481C1C}">
                <a14:useLocalDpi xmlns:a14="http://schemas.microsoft.com/office/drawing/2010/main"/>
              </a:ext>
            </a:extLst>
          </a:blip>
          <a:srcRect/>
          <a:stretch/>
        </p:blipFill>
        <p:spPr>
          <a:xfrm>
            <a:off x="4660620" y="228600"/>
            <a:ext cx="4178579" cy="4191000"/>
          </a:xfrm>
          <a:prstGeom prst="rect">
            <a:avLst/>
          </a:prstGeom>
        </p:spPr>
      </p:pic>
      <p:sp>
        <p:nvSpPr>
          <p:cNvPr id="3" name="Subtitle 2"/>
          <p:cNvSpPr>
            <a:spLocks noGrp="1"/>
          </p:cNvSpPr>
          <p:nvPr>
            <p:ph type="subTitle" idx="1" hasCustomPrompt="1"/>
          </p:nvPr>
        </p:nvSpPr>
        <p:spPr>
          <a:xfrm>
            <a:off x="4817534" y="5206999"/>
            <a:ext cx="4038600" cy="748553"/>
          </a:xfrm>
        </p:spPr>
        <p:txBody>
          <a:bodyPr>
            <a:normAutofit/>
          </a:bodyPr>
          <a:lstStyle>
            <a:lvl1pPr marL="0" indent="0" algn="l">
              <a:spcBef>
                <a:spcPts val="300"/>
              </a:spcBef>
              <a:buNone/>
              <a:defRPr sz="1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First Last</a:t>
            </a:r>
          </a:p>
          <a:p>
            <a:r>
              <a:rPr lang="en-US" dirty="0"/>
              <a:t>2.6.12</a:t>
            </a:r>
            <a:endParaRPr dirty="0"/>
          </a:p>
        </p:txBody>
      </p:sp>
      <p:sp>
        <p:nvSpPr>
          <p:cNvPr id="7" name="Rectangle 6"/>
          <p:cNvSpPr/>
          <p:nvPr userDrawn="1"/>
        </p:nvSpPr>
        <p:spPr>
          <a:xfrm>
            <a:off x="282575" y="228600"/>
            <a:ext cx="4235450" cy="4187952"/>
          </a:xfrm>
          <a:prstGeom prst="rect">
            <a:avLst/>
          </a:prstGeom>
          <a:solidFill>
            <a:srgbClr val="ED1C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2" name="Title 1"/>
          <p:cNvSpPr>
            <a:spLocks noGrp="1"/>
          </p:cNvSpPr>
          <p:nvPr>
            <p:ph type="ctrTitle"/>
          </p:nvPr>
        </p:nvSpPr>
        <p:spPr>
          <a:xfrm>
            <a:off x="533400" y="1828800"/>
            <a:ext cx="3657600" cy="1295400"/>
          </a:xfrm>
        </p:spPr>
        <p:txBody>
          <a:bodyPr>
            <a:normAutofit/>
          </a:bodyPr>
          <a:lstStyle>
            <a:lvl1pPr>
              <a:defRPr sz="2800">
                <a:solidFill>
                  <a:schemeClr val="bg1"/>
                </a:solidFill>
              </a:defRPr>
            </a:lvl1pPr>
          </a:lstStyle>
          <a:p>
            <a:r>
              <a:rPr lang="en-US" dirty="0"/>
              <a:t>Click to edit Master title style</a:t>
            </a:r>
            <a:endParaRPr dirty="0"/>
          </a:p>
        </p:txBody>
      </p:sp>
      <p:sp>
        <p:nvSpPr>
          <p:cNvPr id="13" name="Rectangle 12"/>
          <p:cNvSpPr/>
          <p:nvPr userDrawn="1"/>
        </p:nvSpPr>
        <p:spPr>
          <a:xfrm>
            <a:off x="6629400" y="152400"/>
            <a:ext cx="152400" cy="4267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4" name="Rectangle 13"/>
          <p:cNvSpPr/>
          <p:nvPr userDrawn="1"/>
        </p:nvSpPr>
        <p:spPr>
          <a:xfrm rot="16200000">
            <a:off x="6629400" y="152400"/>
            <a:ext cx="152400" cy="4267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4" name="Picture 3"/>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04825" y="4724398"/>
            <a:ext cx="3790950" cy="1685925"/>
          </a:xfrm>
          <a:prstGeom prst="rect">
            <a:avLst/>
          </a:prstGeom>
        </p:spPr>
      </p:pic>
    </p:spTree>
    <p:extLst>
      <p:ext uri="{BB962C8B-B14F-4D97-AF65-F5344CB8AC3E}">
        <p14:creationId xmlns:p14="http://schemas.microsoft.com/office/powerpoint/2010/main" val="1124698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9839A26-2E62-4332-8381-306FE67E17B4}"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
        <p:nvSpPr>
          <p:cNvPr id="4" name="Date Placeholder 3"/>
          <p:cNvSpPr>
            <a:spLocks noGrp="1"/>
          </p:cNvSpPr>
          <p:nvPr>
            <p:ph type="dt" sz="half"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August 19, 2015</a:t>
            </a:r>
          </a:p>
        </p:txBody>
      </p:sp>
      <p:sp>
        <p:nvSpPr>
          <p:cNvPr id="5" name="Footer Placeholder 4"/>
          <p:cNvSpPr>
            <a:spLocks noGrp="1"/>
          </p:cNvSpPr>
          <p:nvPr>
            <p:ph type="ftr" sz="quarter" idx="12"/>
          </p:nvPr>
        </p:nvSpPr>
        <p:spPr/>
        <p:txBody>
          <a:bodyPr/>
          <a:lstStyle>
            <a:lvl1pPr>
              <a:defRPr>
                <a:solidFill>
                  <a:schemeClr val="tx1">
                    <a:lumMod val="75000"/>
                    <a:lumOff val="2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6" name="Content Placeholder 2"/>
          <p:cNvSpPr>
            <a:spLocks noGrp="1"/>
          </p:cNvSpPr>
          <p:nvPr>
            <p:ph idx="1"/>
          </p:nvPr>
        </p:nvSpPr>
        <p:spPr>
          <a:xfrm>
            <a:off x="498475" y="1755647"/>
            <a:ext cx="4073526" cy="4416552"/>
          </a:xfrm>
        </p:spPr>
        <p:txBody>
          <a:bodyPr/>
          <a:lstStyle>
            <a:lvl1pPr marL="228600" indent="-228600">
              <a:buClr>
                <a:srgbClr val="ED1C29"/>
              </a:buClr>
              <a:buFont typeface="Arial"/>
              <a:buChar char="•"/>
              <a:defRPr>
                <a:latin typeface="Arial" pitchFamily="34" charset="0"/>
                <a:cs typeface="Arial" pitchFamily="34" charset="0"/>
              </a:defRPr>
            </a:lvl1pPr>
            <a:lvl2pPr>
              <a:buClr>
                <a:schemeClr val="tx2"/>
              </a:buClr>
              <a:defRPr>
                <a:latin typeface="Arial" pitchFamily="34" charset="0"/>
                <a:cs typeface="Arial" pitchFamily="34" charset="0"/>
              </a:defRPr>
            </a:lvl2pPr>
            <a:lvl3pPr marL="685800" indent="-228600">
              <a:buClr>
                <a:srgbClr val="ED1C29"/>
              </a:buClr>
              <a:buFont typeface="Lucida Grande"/>
              <a:buChar char="-"/>
              <a:defRPr>
                <a:latin typeface="Arial" pitchFamily="34" charset="0"/>
                <a:cs typeface="Arial" pitchFamily="34" charset="0"/>
              </a:defRPr>
            </a:lvl3pPr>
            <a:lvl4pPr marL="914400" indent="-228600">
              <a:buClr>
                <a:schemeClr val="tx2"/>
              </a:buClr>
              <a:buFont typeface="Wingdings" pitchFamily="2" charset="2"/>
              <a:buChar char="§"/>
              <a:defRPr>
                <a:latin typeface="Arial" pitchFamily="34" charset="0"/>
                <a:cs typeface="Arial" pitchFamily="34" charset="0"/>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Content Placeholder 2"/>
          <p:cNvSpPr>
            <a:spLocks noGrp="1"/>
          </p:cNvSpPr>
          <p:nvPr>
            <p:ph idx="13"/>
          </p:nvPr>
        </p:nvSpPr>
        <p:spPr>
          <a:xfrm>
            <a:off x="4800600" y="1755647"/>
            <a:ext cx="4073526" cy="4416552"/>
          </a:xfrm>
        </p:spPr>
        <p:txBody>
          <a:bodyPr/>
          <a:lstStyle>
            <a:lvl1pPr marL="228600" indent="-228600">
              <a:buClr>
                <a:srgbClr val="ED1C29"/>
              </a:buClr>
              <a:buFont typeface="Arial"/>
              <a:buChar char="•"/>
              <a:defRPr>
                <a:latin typeface="Arial" pitchFamily="34" charset="0"/>
                <a:cs typeface="Arial" pitchFamily="34" charset="0"/>
              </a:defRPr>
            </a:lvl1pPr>
            <a:lvl2pPr>
              <a:buClr>
                <a:schemeClr val="tx2"/>
              </a:buClr>
              <a:defRPr>
                <a:latin typeface="Arial" pitchFamily="34" charset="0"/>
                <a:cs typeface="Arial" pitchFamily="34" charset="0"/>
              </a:defRPr>
            </a:lvl2pPr>
            <a:lvl3pPr marL="685800" indent="-228600">
              <a:buClr>
                <a:srgbClr val="ED1C29"/>
              </a:buClr>
              <a:buFont typeface="Lucida Grande"/>
              <a:buChar char="-"/>
              <a:defRPr>
                <a:latin typeface="Arial" pitchFamily="34" charset="0"/>
                <a:cs typeface="Arial" pitchFamily="34" charset="0"/>
              </a:defRPr>
            </a:lvl3pPr>
            <a:lvl4pPr marL="914400" indent="-228600">
              <a:buClr>
                <a:schemeClr val="tx2"/>
              </a:buClr>
              <a:buFont typeface="Wingdings" pitchFamily="2" charset="2"/>
              <a:buChar char="§"/>
              <a:defRPr>
                <a:latin typeface="Arial" pitchFamily="34" charset="0"/>
                <a:cs typeface="Arial" pitchFamily="34" charset="0"/>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152388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eparator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3124200"/>
            <a:ext cx="7556313" cy="1317626"/>
          </a:xfrm>
        </p:spPr>
        <p:txBody>
          <a:bodyPr/>
          <a:lstStyle>
            <a:lvl1pPr algn="r">
              <a:defRPr b="1"/>
            </a:lvl1pPr>
          </a:lstStyle>
          <a:p>
            <a:r>
              <a:rPr lang="en-US" dirty="0"/>
              <a:t>Click to edit Master title style</a:t>
            </a:r>
          </a:p>
        </p:txBody>
      </p:sp>
      <p:sp>
        <p:nvSpPr>
          <p:cNvPr id="3" name="Slide Number Placehold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9839A26-2E62-4332-8381-306FE67E17B4}"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
        <p:nvSpPr>
          <p:cNvPr id="4" name="Date Placeholder 3"/>
          <p:cNvSpPr>
            <a:spLocks noGrp="1"/>
          </p:cNvSpPr>
          <p:nvPr>
            <p:ph type="dt" sz="half"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August 19, 2015</a:t>
            </a:r>
          </a:p>
        </p:txBody>
      </p:sp>
      <p:sp>
        <p:nvSpPr>
          <p:cNvPr id="5" name="Footer Placeholder 4"/>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Tree>
    <p:extLst>
      <p:ext uri="{BB962C8B-B14F-4D97-AF65-F5344CB8AC3E}">
        <p14:creationId xmlns:p14="http://schemas.microsoft.com/office/powerpoint/2010/main" val="3010303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304800"/>
            <a:ext cx="7556313" cy="1316736"/>
          </a:xfrm>
        </p:spPr>
        <p:txBody>
          <a:bodyPr/>
          <a:lstStyle>
            <a:lvl1pPr>
              <a:defRPr>
                <a:solidFill>
                  <a:srgbClr val="ED1C29"/>
                </a:solidFill>
                <a:latin typeface="Times New Roman" pitchFamily="18" charset="0"/>
                <a:cs typeface="Times New Roman" pitchFamily="18" charset="0"/>
              </a:defRPr>
            </a:lvl1pPr>
          </a:lstStyle>
          <a:p>
            <a:r>
              <a:rPr lang="en-US" dirty="0"/>
              <a:t>Click to edit Master title style</a:t>
            </a:r>
            <a:endParaRPr dirty="0"/>
          </a:p>
        </p:txBody>
      </p:sp>
      <p:sp>
        <p:nvSpPr>
          <p:cNvPr id="3" name="Content Placeholder 2"/>
          <p:cNvSpPr>
            <a:spLocks noGrp="1"/>
          </p:cNvSpPr>
          <p:nvPr>
            <p:ph idx="1"/>
          </p:nvPr>
        </p:nvSpPr>
        <p:spPr>
          <a:xfrm>
            <a:off x="498474" y="1752600"/>
            <a:ext cx="8354173" cy="4419600"/>
          </a:xfrm>
        </p:spPr>
        <p:txBody>
          <a:bodyPr>
            <a:noAutofit/>
          </a:bodyPr>
          <a:lstStyle>
            <a:lvl1pPr marL="228600" indent="-228600">
              <a:buClr>
                <a:srgbClr val="ED1C29"/>
              </a:buClr>
              <a:buFont typeface="Arial"/>
              <a:buChar char="•"/>
              <a:defRPr>
                <a:latin typeface="Arial" pitchFamily="34" charset="0"/>
                <a:cs typeface="Arial" pitchFamily="34" charset="0"/>
              </a:defRPr>
            </a:lvl1pPr>
            <a:lvl2pPr>
              <a:buClr>
                <a:schemeClr val="tx2"/>
              </a:buClr>
              <a:defRPr>
                <a:latin typeface="Arial" pitchFamily="34" charset="0"/>
                <a:cs typeface="Arial" pitchFamily="34" charset="0"/>
              </a:defRPr>
            </a:lvl2pPr>
            <a:lvl3pPr marL="685800" indent="-228600">
              <a:buClr>
                <a:srgbClr val="ED1C29"/>
              </a:buClr>
              <a:buFont typeface="Lucida Grande"/>
              <a:buChar char="-"/>
              <a:defRPr>
                <a:latin typeface="Arial" pitchFamily="34" charset="0"/>
                <a:cs typeface="Arial" pitchFamily="34" charset="0"/>
              </a:defRPr>
            </a:lvl3pPr>
            <a:lvl4pPr marL="914400" indent="-228600">
              <a:buClr>
                <a:schemeClr val="tx2"/>
              </a:buClr>
              <a:buFont typeface="Wingdings" pitchFamily="2" charset="2"/>
              <a:buChar char="§"/>
              <a:defRPr>
                <a:latin typeface="Arial" pitchFamily="34" charset="0"/>
                <a:cs typeface="Arial" pitchFamily="34" charset="0"/>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10"/>
          </p:nvPr>
        </p:nvSpPr>
        <p:spPr>
          <a:xfrm>
            <a:off x="6719047" y="6423585"/>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August 19, 2015</a:t>
            </a:r>
          </a:p>
        </p:txBody>
      </p:sp>
      <p:sp>
        <p:nvSpPr>
          <p:cNvPr id="5" name="Footer Placeholder 4"/>
          <p:cNvSpPr>
            <a:spLocks noGrp="1"/>
          </p:cNvSpPr>
          <p:nvPr>
            <p:ph type="ftr" sz="quarter" idx="11"/>
          </p:nvPr>
        </p:nvSpPr>
        <p:spPr>
          <a:xfrm>
            <a:off x="498474" y="6423585"/>
            <a:ext cx="6053328" cy="365760"/>
          </a:xfrm>
          <a:prstGeom prst="rect">
            <a:avLst/>
          </a:prstGeom>
        </p:spPr>
        <p:txBody>
          <a:bodyPr/>
          <a:lstStyle>
            <a:lvl1pPr>
              <a:defRPr>
                <a:solidFill>
                  <a:schemeClr val="tx1">
                    <a:lumMod val="75000"/>
                    <a:lumOff val="2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
        <p:nvSpPr>
          <p:cNvPr id="10" name="Rectangle 9"/>
          <p:cNvSpPr/>
          <p:nvPr/>
        </p:nvSpPr>
        <p:spPr>
          <a:xfrm>
            <a:off x="8068235" y="282574"/>
            <a:ext cx="85165" cy="131762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3573290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gradFill>
            <a:gsLst>
              <a:gs pos="0">
                <a:srgbClr val="BDBDBD"/>
              </a:gs>
              <a:gs pos="35000">
                <a:schemeClr val="accent1">
                  <a:shade val="93000"/>
                  <a:satMod val="130000"/>
                </a:schemeClr>
              </a:gs>
              <a:gs pos="100000">
                <a:srgbClr val="F8F8F8"/>
              </a:gs>
            </a:gsLst>
            <a:lin ang="54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p:nvPr userDrawn="1"/>
        </p:nvSpPr>
        <p:spPr>
          <a:xfrm>
            <a:off x="8219067" y="282574"/>
            <a:ext cx="642097" cy="594360"/>
          </a:xfrm>
          <a:prstGeom prst="rect">
            <a:avLst/>
          </a:prstGeom>
          <a:solidFill>
            <a:srgbClr val="ED1C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8" name="Rectangle 7"/>
          <p:cNvSpPr/>
          <p:nvPr userDrawn="1"/>
        </p:nvSpPr>
        <p:spPr>
          <a:xfrm>
            <a:off x="8068235" y="282574"/>
            <a:ext cx="85166" cy="131762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2" name="Title Placeholder 1"/>
          <p:cNvSpPr>
            <a:spLocks noGrp="1"/>
          </p:cNvSpPr>
          <p:nvPr>
            <p:ph type="title"/>
          </p:nvPr>
        </p:nvSpPr>
        <p:spPr>
          <a:xfrm>
            <a:off x="498474" y="282574"/>
            <a:ext cx="7556313" cy="1317626"/>
          </a:xfrm>
          <a:prstGeom prst="rect">
            <a:avLst/>
          </a:prstGeom>
        </p:spPr>
        <p:txBody>
          <a:bodyPr vert="horz" lIns="91440" tIns="45720" rIns="91440" bIns="45720" rtlCol="0" anchor="t" anchorCtr="0">
            <a:noAutofit/>
          </a:bodyPr>
          <a:lstStyle/>
          <a:p>
            <a:r>
              <a:rPr lang="en-US" dirty="0"/>
              <a:t>Click to edit Master title style</a:t>
            </a:r>
            <a:endParaRPr dirty="0"/>
          </a:p>
        </p:txBody>
      </p:sp>
      <p:sp>
        <p:nvSpPr>
          <p:cNvPr id="3" name="Text Placeholder 2"/>
          <p:cNvSpPr>
            <a:spLocks noGrp="1"/>
          </p:cNvSpPr>
          <p:nvPr>
            <p:ph type="body" idx="1"/>
          </p:nvPr>
        </p:nvSpPr>
        <p:spPr>
          <a:xfrm>
            <a:off x="498474" y="1752600"/>
            <a:ext cx="8354173" cy="4419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Placeholder 5"/>
          <p:cNvSpPr>
            <a:spLocks noGrp="1"/>
          </p:cNvSpPr>
          <p:nvPr>
            <p:ph type="sldNum" sz="quarter" idx="4"/>
          </p:nvPr>
        </p:nvSpPr>
        <p:spPr>
          <a:xfrm>
            <a:off x="8226798" y="381000"/>
            <a:ext cx="609600" cy="365125"/>
          </a:xfrm>
          <a:prstGeom prst="rect">
            <a:avLst/>
          </a:prstGeom>
        </p:spPr>
        <p:txBody>
          <a:bodyPr vert="horz" lIns="91440" tIns="45720" rIns="91440" bIns="45720" rtlCol="0" anchor="ctr"/>
          <a:lstStyle>
            <a:lvl1pPr algn="ctr">
              <a:defRPr sz="1400" b="1">
                <a:solidFill>
                  <a:schemeClr val="bg1"/>
                </a:solidFill>
                <a:latin typeface="Times New Roman" pitchFamily="18" charset="0"/>
                <a:cs typeface="Times New Roman" pitchFamily="18" charset="0"/>
              </a:defRPr>
            </a:lvl1pPr>
          </a:lstStyle>
          <a:p>
            <a:fld id="{A9839A26-2E62-4332-8381-306FE67E17B4}" type="slidenum">
              <a:rPr lang="en-US" smtClean="0">
                <a:solidFill>
                  <a:prstClr val="white"/>
                </a:solidFill>
              </a:rPr>
              <a:pPr/>
              <a:t>‹#›</a:t>
            </a:fld>
            <a:endParaRPr lang="en-US" dirty="0">
              <a:solidFill>
                <a:prstClr val="white"/>
              </a:solidFill>
            </a:endParaRPr>
          </a:p>
        </p:txBody>
      </p:sp>
      <p:cxnSp>
        <p:nvCxnSpPr>
          <p:cNvPr id="10" name="Straight Connector 9"/>
          <p:cNvCxnSpPr/>
          <p:nvPr userDrawn="1"/>
        </p:nvCxnSpPr>
        <p:spPr>
          <a:xfrm>
            <a:off x="498474" y="6324600"/>
            <a:ext cx="8357616" cy="0"/>
          </a:xfrm>
          <a:prstGeom prst="line">
            <a:avLst/>
          </a:prstGeom>
          <a:ln>
            <a:solidFill>
              <a:srgbClr val="ED1C29"/>
            </a:solidFill>
          </a:ln>
        </p:spPr>
        <p:style>
          <a:lnRef idx="2">
            <a:schemeClr val="accent1"/>
          </a:lnRef>
          <a:fillRef idx="0">
            <a:schemeClr val="accent1"/>
          </a:fillRef>
          <a:effectRef idx="1">
            <a:schemeClr val="accent1"/>
          </a:effectRef>
          <a:fontRef idx="minor">
            <a:schemeClr val="tx1"/>
          </a:fontRef>
        </p:style>
      </p:cxnSp>
      <p:sp>
        <p:nvSpPr>
          <p:cNvPr id="11" name="Date Placeholder 3"/>
          <p:cNvSpPr>
            <a:spLocks noGrp="1"/>
          </p:cNvSpPr>
          <p:nvPr>
            <p:ph type="dt" sz="half" idx="2"/>
          </p:nvPr>
        </p:nvSpPr>
        <p:spPr>
          <a:xfrm>
            <a:off x="6719047" y="6423585"/>
            <a:ext cx="2133600" cy="365125"/>
          </a:xfrm>
          <a:prstGeom prst="rect">
            <a:avLst/>
          </a:prstGeom>
        </p:spPr>
        <p:txBody>
          <a:bodyPr vert="horz" lIns="91440" tIns="45720" rIns="91440" bIns="45720" rtlCol="0" anchor="ctr"/>
          <a:lstStyle>
            <a:lvl1pPr algn="r">
              <a:defRPr sz="1100" b="1">
                <a:solidFill>
                  <a:schemeClr val="tx1">
                    <a:lumMod val="75000"/>
                    <a:lumOff val="25000"/>
                  </a:schemeClr>
                </a:solidFill>
                <a:latin typeface="Times New Roman" pitchFamily="18" charset="0"/>
                <a:cs typeface="Times New Roman" pitchFamily="18" charset="0"/>
              </a:defRPr>
            </a:lvl1pPr>
          </a:lstStyle>
          <a:p>
            <a:r>
              <a:rPr lang="en-US" dirty="0">
                <a:solidFill>
                  <a:srgbClr val="292929">
                    <a:lumMod val="75000"/>
                    <a:lumOff val="25000"/>
                  </a:srgbClr>
                </a:solidFill>
              </a:rPr>
              <a:t>August 19, 2015</a:t>
            </a:r>
          </a:p>
        </p:txBody>
      </p:sp>
      <p:sp>
        <p:nvSpPr>
          <p:cNvPr id="12" name="Footer Placeholder 4"/>
          <p:cNvSpPr>
            <a:spLocks noGrp="1"/>
          </p:cNvSpPr>
          <p:nvPr>
            <p:ph type="ftr" sz="quarter" idx="3"/>
          </p:nvPr>
        </p:nvSpPr>
        <p:spPr>
          <a:xfrm>
            <a:off x="498474" y="6423586"/>
            <a:ext cx="6054726" cy="366682"/>
          </a:xfrm>
          <a:prstGeom prst="rect">
            <a:avLst/>
          </a:prstGeom>
        </p:spPr>
        <p:txBody>
          <a:bodyPr vert="horz" lIns="91440" tIns="45720" rIns="91440" bIns="45720" rtlCol="0" anchor="ctr"/>
          <a:lstStyle>
            <a:lvl1pPr algn="l">
              <a:defRPr sz="1100">
                <a:solidFill>
                  <a:schemeClr val="tx1">
                    <a:lumMod val="75000"/>
                    <a:lumOff val="25000"/>
                  </a:schemeClr>
                </a:solidFill>
                <a:latin typeface="Times New Roman" pitchFamily="18" charset="0"/>
                <a:cs typeface="Times New Roman" pitchFamily="18" charset="0"/>
              </a:defRPr>
            </a:lvl1pPr>
          </a:lstStyle>
          <a:p>
            <a:r>
              <a:rPr lang="en-US" dirty="0">
                <a:solidFill>
                  <a:srgbClr val="292929">
                    <a:lumMod val="75000"/>
                    <a:lumOff val="25000"/>
                  </a:srgbClr>
                </a:solidFill>
              </a:rPr>
              <a:t>Center for Talent Reporting</a:t>
            </a:r>
          </a:p>
        </p:txBody>
      </p:sp>
      <p:pic>
        <p:nvPicPr>
          <p:cNvPr id="15" name="Picture 3"/>
          <p:cNvPicPr>
            <a:picLocks noChangeAspect="1" noChangeArrowheads="1"/>
          </p:cNvPicPr>
          <p:nvPr userDrawn="1"/>
        </p:nvPicPr>
        <p:blipFill>
          <a:blip r:embed="rId6" cstate="screen">
            <a:extLst>
              <a:ext uri="{28A0092B-C50C-407E-A947-70E740481C1C}">
                <a14:useLocalDpi xmlns:a14="http://schemas.microsoft.com/office/drawing/2010/main"/>
              </a:ext>
            </a:extLst>
          </a:blip>
          <a:srcRect/>
          <a:stretch>
            <a:fillRect/>
          </a:stretch>
        </p:blipFill>
        <p:spPr bwMode="auto">
          <a:xfrm>
            <a:off x="8246991" y="983162"/>
            <a:ext cx="586249" cy="594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9329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dt="0"/>
  <p:txStyles>
    <p:titleStyle>
      <a:lvl1pPr algn="l" defTabSz="914400" rtl="0" eaLnBrk="1" latinLnBrk="0" hangingPunct="1">
        <a:spcBef>
          <a:spcPct val="0"/>
        </a:spcBef>
        <a:buNone/>
        <a:defRPr sz="3600" b="0" i="1" kern="1200">
          <a:solidFill>
            <a:srgbClr val="ED1C29"/>
          </a:solidFill>
          <a:latin typeface="Times New Roman" pitchFamily="18" charset="0"/>
          <a:ea typeface="+mj-ea"/>
          <a:cs typeface="Times New Roman" pitchFamily="18" charset="0"/>
        </a:defRPr>
      </a:lvl1pPr>
    </p:titleStyle>
    <p:bodyStyle>
      <a:lvl1pPr marL="228600" indent="-228600" algn="l" defTabSz="914400" rtl="0" eaLnBrk="1" latinLnBrk="0" hangingPunct="1">
        <a:spcBef>
          <a:spcPts val="2000"/>
        </a:spcBef>
        <a:buClr>
          <a:srgbClr val="ED1C29"/>
        </a:buClr>
        <a:buSzPct val="100000"/>
        <a:buFont typeface="Arial"/>
        <a:buChar char="•"/>
        <a:defRPr sz="2200" kern="1200">
          <a:solidFill>
            <a:schemeClr val="bg2">
              <a:lumMod val="50000"/>
            </a:schemeClr>
          </a:solidFill>
          <a:latin typeface="Arial" pitchFamily="34" charset="0"/>
          <a:ea typeface="+mn-ea"/>
          <a:cs typeface="Arial" pitchFamily="34" charset="0"/>
        </a:defRPr>
      </a:lvl1pPr>
      <a:lvl2pPr marL="457200" indent="-228600" algn="l" defTabSz="914400" rtl="0" eaLnBrk="1" latinLnBrk="0" hangingPunct="1">
        <a:spcBef>
          <a:spcPts val="600"/>
        </a:spcBef>
        <a:buClr>
          <a:schemeClr val="tx2"/>
        </a:buClr>
        <a:buSzPct val="100000"/>
        <a:buFont typeface="Lucida Grande"/>
        <a:buChar char="»"/>
        <a:defRPr sz="2000" kern="1200">
          <a:solidFill>
            <a:schemeClr val="bg2">
              <a:lumMod val="50000"/>
            </a:schemeClr>
          </a:solidFill>
          <a:latin typeface="Arial" pitchFamily="34" charset="0"/>
          <a:ea typeface="+mn-ea"/>
          <a:cs typeface="Arial" pitchFamily="34" charset="0"/>
        </a:defRPr>
      </a:lvl2pPr>
      <a:lvl3pPr marL="685800" indent="-228600" algn="l" defTabSz="914400" rtl="0" eaLnBrk="1" latinLnBrk="0" hangingPunct="1">
        <a:spcBef>
          <a:spcPts val="600"/>
        </a:spcBef>
        <a:buClr>
          <a:schemeClr val="tx2"/>
        </a:buClr>
        <a:buSzPct val="100000"/>
        <a:buFont typeface="Lucida Grande"/>
        <a:buChar char="-"/>
        <a:defRPr sz="1800" kern="1200">
          <a:solidFill>
            <a:schemeClr val="bg2">
              <a:lumMod val="50000"/>
            </a:schemeClr>
          </a:solidFill>
          <a:latin typeface="Arial" pitchFamily="34" charset="0"/>
          <a:ea typeface="+mn-ea"/>
          <a:cs typeface="Arial" pitchFamily="34" charset="0"/>
        </a:defRPr>
      </a:lvl3pPr>
      <a:lvl4pPr marL="914400" indent="-228600" algn="l" defTabSz="914400" rtl="0" eaLnBrk="1" latinLnBrk="0" hangingPunct="1">
        <a:spcBef>
          <a:spcPts val="600"/>
        </a:spcBef>
        <a:buClr>
          <a:schemeClr val="tx2"/>
        </a:buClr>
        <a:buSzPct val="50000"/>
        <a:buFont typeface="Wingdings" pitchFamily="2" charset="2"/>
        <a:buChar char=""/>
        <a:defRPr sz="1800" kern="1200" baseline="0">
          <a:solidFill>
            <a:schemeClr val="bg2">
              <a:lumMod val="50000"/>
            </a:schemeClr>
          </a:solidFill>
          <a:latin typeface="Arial" pitchFamily="34" charset="0"/>
          <a:ea typeface="+mn-ea"/>
          <a:cs typeface="Arial" pitchFamily="34" charset="0"/>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hyperlink" Target="https://webstore.ansi.org/Standards/ISO/ISO30414HumanResource-2448613" TargetMode="External"/><Relationship Id="rId2" Type="http://schemas.openxmlformats.org/officeDocument/2006/relationships/hyperlink" Target="https://www.iso.org/committee/628737/x/catalogue/" TargetMode="Externa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hyperlink" Target="https://www.sec.gov/rules/final/2020/33-10825.pdf" TargetMode="External"/><Relationship Id="rId2" Type="http://schemas.openxmlformats.org/officeDocument/2006/relationships/hyperlink" Target="https://www.centerfortalentreporting.org/sec-publishes-final-rule-on-human-capital-reporting/" TargetMode="External"/><Relationship Id="rId1" Type="http://schemas.openxmlformats.org/officeDocument/2006/relationships/slideLayout" Target="../slideLayouts/slideLayout4.xml"/><Relationship Id="rId4" Type="http://schemas.openxmlformats.org/officeDocument/2006/relationships/hyperlink" Target="https://www.iso.org/standard/69338.html"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hyperlink" Target="https://www.caveolearning.com/" TargetMode="External"/><Relationship Id="rId4" Type="http://schemas.openxmlformats.org/officeDocument/2006/relationships/image" Target="../media/image10.png"/></Relationships>
</file>

<file path=ppt/slides/_rels/slide50.xml.rels><?xml version="1.0" encoding="UTF-8" standalone="yes"?>
<Relationships xmlns="http://schemas.openxmlformats.org/package/2006/relationships"><Relationship Id="rId2" Type="http://schemas.openxmlformats.org/officeDocument/2006/relationships/hyperlink" Target="https://centerfortalentreporting.org/product/new-iso-standard-for-ld-metrics-workshop/" TargetMode="Externa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mailto:DVance@CenterforTalentReporting.org" TargetMode="External"/><Relationship Id="rId2" Type="http://schemas.openxmlformats.org/officeDocument/2006/relationships/hyperlink" Target="http://www.centerfortalentreporting.org/" TargetMode="External"/><Relationship Id="rId1" Type="http://schemas.openxmlformats.org/officeDocument/2006/relationships/slideLayout" Target="../slideLayouts/slideLayout4.xml"/><Relationship Id="rId4" Type="http://schemas.openxmlformats.org/officeDocument/2006/relationships/image" Target="../media/image15.jpe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03083"/>
            <a:ext cx="3979190" cy="2141882"/>
          </a:xfrm>
        </p:spPr>
        <p:txBody>
          <a:bodyPr>
            <a:noAutofit/>
          </a:bodyPr>
          <a:lstStyle/>
          <a:p>
            <a:r>
              <a:rPr lang="en-US" sz="3200" b="1" dirty="0"/>
              <a:t>The SEC Has Mandated Public Reporting of Key Human Capital Measures:</a:t>
            </a:r>
            <a:br>
              <a:rPr lang="en-US" sz="3200" b="1" dirty="0"/>
            </a:br>
            <a:r>
              <a:rPr lang="en-US" sz="3200" b="1" dirty="0"/>
              <a:t>Are You  Ready? </a:t>
            </a:r>
            <a:br>
              <a:rPr lang="en-US" dirty="0"/>
            </a:br>
            <a:endParaRPr lang="en-US" dirty="0"/>
          </a:p>
        </p:txBody>
      </p:sp>
      <p:sp>
        <p:nvSpPr>
          <p:cNvPr id="3" name="Subtitle 2"/>
          <p:cNvSpPr>
            <a:spLocks noGrp="1"/>
          </p:cNvSpPr>
          <p:nvPr>
            <p:ph type="subTitle" idx="1"/>
          </p:nvPr>
        </p:nvSpPr>
        <p:spPr>
          <a:xfrm>
            <a:off x="4800600" y="4953000"/>
            <a:ext cx="4038600" cy="1219200"/>
          </a:xfrm>
        </p:spPr>
        <p:txBody>
          <a:bodyPr>
            <a:noAutofit/>
          </a:bodyPr>
          <a:lstStyle/>
          <a:p>
            <a:r>
              <a:rPr lang="en-US" sz="2400" b="1" dirty="0">
                <a:solidFill>
                  <a:schemeClr val="tx1">
                    <a:lumMod val="90000"/>
                    <a:lumOff val="10000"/>
                  </a:schemeClr>
                </a:solidFill>
              </a:rPr>
              <a:t>David Vance</a:t>
            </a:r>
          </a:p>
          <a:p>
            <a:r>
              <a:rPr lang="en-US" sz="2400" b="1" dirty="0">
                <a:solidFill>
                  <a:schemeClr val="tx1">
                    <a:lumMod val="90000"/>
                    <a:lumOff val="10000"/>
                  </a:schemeClr>
                </a:solidFill>
              </a:rPr>
              <a:t>Executive Director</a:t>
            </a:r>
          </a:p>
        </p:txBody>
      </p:sp>
      <p:sp>
        <p:nvSpPr>
          <p:cNvPr id="6" name="Title 1"/>
          <p:cNvSpPr txBox="1">
            <a:spLocks/>
          </p:cNvSpPr>
          <p:nvPr/>
        </p:nvSpPr>
        <p:spPr>
          <a:xfrm>
            <a:off x="533400" y="3124200"/>
            <a:ext cx="3657600" cy="68580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2800" b="0" kern="1200">
                <a:solidFill>
                  <a:schemeClr val="bg1"/>
                </a:solidFill>
                <a:latin typeface="Calibri"/>
                <a:ea typeface="+mj-ea"/>
                <a:cs typeface="Calibri"/>
              </a:defRPr>
            </a:lvl1pPr>
          </a:lstStyle>
          <a:p>
            <a:endParaRPr lang="en-US" sz="2000"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3571570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B7E53-72BA-44B1-83C3-D214F90B87B1}"/>
              </a:ext>
            </a:extLst>
          </p:cNvPr>
          <p:cNvSpPr>
            <a:spLocks noGrp="1"/>
          </p:cNvSpPr>
          <p:nvPr>
            <p:ph type="title"/>
          </p:nvPr>
        </p:nvSpPr>
        <p:spPr/>
        <p:txBody>
          <a:bodyPr/>
          <a:lstStyle/>
          <a:p>
            <a:r>
              <a:rPr lang="en-US" b="1" dirty="0"/>
              <a:t>The SEC Proposal to Fundamentally Change Reporting</a:t>
            </a:r>
            <a:endParaRPr lang="en-US" dirty="0"/>
          </a:p>
        </p:txBody>
      </p:sp>
      <p:sp>
        <p:nvSpPr>
          <p:cNvPr id="3" name="Content Placeholder 2">
            <a:extLst>
              <a:ext uri="{FF2B5EF4-FFF2-40B4-BE49-F238E27FC236}">
                <a16:creationId xmlns:a16="http://schemas.microsoft.com/office/drawing/2014/main" id="{2271A9D5-D201-48AA-8C8D-8BC06C105384}"/>
              </a:ext>
            </a:extLst>
          </p:cNvPr>
          <p:cNvSpPr>
            <a:spLocks noGrp="1"/>
          </p:cNvSpPr>
          <p:nvPr>
            <p:ph idx="1"/>
          </p:nvPr>
        </p:nvSpPr>
        <p:spPr>
          <a:xfrm>
            <a:off x="498474" y="2592124"/>
            <a:ext cx="8354173" cy="3580075"/>
          </a:xfrm>
        </p:spPr>
        <p:txBody>
          <a:bodyPr/>
          <a:lstStyle/>
          <a:p>
            <a:r>
              <a:rPr lang="en-US" dirty="0"/>
              <a:t>Adopt a principles-based approach where </a:t>
            </a:r>
            <a:r>
              <a:rPr lang="en-US" b="1" i="1" dirty="0">
                <a:solidFill>
                  <a:srgbClr val="0070C0"/>
                </a:solidFill>
              </a:rPr>
              <a:t>material</a:t>
            </a:r>
            <a:r>
              <a:rPr lang="en-US" dirty="0"/>
              <a:t> information must be disclosed</a:t>
            </a:r>
          </a:p>
          <a:p>
            <a:pPr lvl="1"/>
            <a:r>
              <a:rPr lang="en-US" dirty="0"/>
              <a:t>Contrasts with old prescriptive approach to disclose 12 items</a:t>
            </a:r>
          </a:p>
          <a:p>
            <a:pPr lvl="1"/>
            <a:r>
              <a:rPr lang="en-US" dirty="0"/>
              <a:t>Reflects rapid pace of change</a:t>
            </a:r>
          </a:p>
          <a:p>
            <a:r>
              <a:rPr lang="en-US" dirty="0"/>
              <a:t>For the first time, disclose material information on human capital beyond number of employees</a:t>
            </a:r>
          </a:p>
          <a:p>
            <a:pPr lvl="1"/>
            <a:r>
              <a:rPr lang="en-US" dirty="0"/>
              <a:t>Attraction, development and retention, are provided as examples</a:t>
            </a:r>
          </a:p>
        </p:txBody>
      </p:sp>
      <p:sp>
        <p:nvSpPr>
          <p:cNvPr id="4" name="Footer Placeholder 3">
            <a:extLst>
              <a:ext uri="{FF2B5EF4-FFF2-40B4-BE49-F238E27FC236}">
                <a16:creationId xmlns:a16="http://schemas.microsoft.com/office/drawing/2014/main" id="{BCA76C2E-C89A-4B3E-BA30-2CF17D9463C5}"/>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586786BA-8BE5-498E-9151-3CAFC363EBB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518617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D3FD7-9FCD-409C-97ED-654F849C3AE1}"/>
              </a:ext>
            </a:extLst>
          </p:cNvPr>
          <p:cNvSpPr>
            <a:spLocks noGrp="1"/>
          </p:cNvSpPr>
          <p:nvPr>
            <p:ph type="title"/>
          </p:nvPr>
        </p:nvSpPr>
        <p:spPr/>
        <p:txBody>
          <a:bodyPr/>
          <a:lstStyle/>
          <a:p>
            <a:r>
              <a:rPr lang="en-US" b="1" dirty="0"/>
              <a:t>The SEC Final Rule for Human Capital Disclosure</a:t>
            </a:r>
          </a:p>
        </p:txBody>
      </p:sp>
      <p:sp>
        <p:nvSpPr>
          <p:cNvPr id="3" name="Content Placeholder 2">
            <a:extLst>
              <a:ext uri="{FF2B5EF4-FFF2-40B4-BE49-F238E27FC236}">
                <a16:creationId xmlns:a16="http://schemas.microsoft.com/office/drawing/2014/main" id="{20C0A711-3902-477A-A1CB-D822DA139096}"/>
              </a:ext>
            </a:extLst>
          </p:cNvPr>
          <p:cNvSpPr>
            <a:spLocks noGrp="1"/>
          </p:cNvSpPr>
          <p:nvPr>
            <p:ph idx="1"/>
          </p:nvPr>
        </p:nvSpPr>
        <p:spPr>
          <a:xfrm>
            <a:off x="314778" y="2212308"/>
            <a:ext cx="8354173" cy="3878249"/>
          </a:xfrm>
        </p:spPr>
        <p:txBody>
          <a:bodyPr/>
          <a:lstStyle/>
          <a:p>
            <a:pPr marL="0" indent="0">
              <a:buNone/>
            </a:pP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17 CFR section 229.101(c) Description of business</a:t>
            </a:r>
          </a:p>
          <a:p>
            <a:pPr marL="0" indent="0">
              <a:buNone/>
            </a:pPr>
            <a:r>
              <a:rPr lang="en-US" sz="1800" dirty="0">
                <a:solidFill>
                  <a:srgbClr val="333333"/>
                </a:solidFill>
                <a:latin typeface="Verdana" panose="020B0604030504040204" pitchFamily="34" charset="0"/>
                <a:ea typeface="Times New Roman" panose="02020603050405020304" pitchFamily="18" charset="0"/>
                <a:cs typeface="Times New Roman" panose="02020603050405020304" pitchFamily="18" charset="0"/>
              </a:rPr>
              <a:t>(2) “Discuss the information specified (below) with respect to, and to the extent material to an understanding of, the registrant’s business taken as a whole…..”</a:t>
            </a:r>
            <a:endPar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endParaRPr>
          </a:p>
          <a:p>
            <a:pPr marL="228600" lvl="1" indent="0">
              <a:buNone/>
            </a:pPr>
            <a:r>
              <a:rPr lang="en-US" sz="16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(ii) “A description of the </a:t>
            </a:r>
            <a:r>
              <a:rPr lang="en-US" sz="16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registrant’s </a:t>
            </a:r>
            <a:r>
              <a:rPr lang="en-US" sz="16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human capital resources, including the number of persons employed by the </a:t>
            </a:r>
            <a:r>
              <a:rPr lang="en-US" sz="16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registrant,</a:t>
            </a:r>
            <a:r>
              <a:rPr lang="en-US" sz="16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and any human capital measures or objectives that the registrant focuses on in managing the business (such as, depending on the nature of the registrant’</a:t>
            </a:r>
            <a:r>
              <a:rPr lang="en-US" sz="16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s</a:t>
            </a:r>
            <a:r>
              <a:rPr lang="en-US" sz="16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business and workforce, measures or objectives that address the development, attraction and retention of personnel).”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Footer Placeholder 3">
            <a:extLst>
              <a:ext uri="{FF2B5EF4-FFF2-40B4-BE49-F238E27FC236}">
                <a16:creationId xmlns:a16="http://schemas.microsoft.com/office/drawing/2014/main" id="{219B840C-E5B0-44C5-B4DC-99E21457BAEC}"/>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endParaRPr>
          </a:p>
        </p:txBody>
      </p:sp>
      <p:sp>
        <p:nvSpPr>
          <p:cNvPr id="5" name="Slide Number Placeholder 4">
            <a:extLst>
              <a:ext uri="{FF2B5EF4-FFF2-40B4-BE49-F238E27FC236}">
                <a16:creationId xmlns:a16="http://schemas.microsoft.com/office/drawing/2014/main" id="{8DF4E5F8-E7A8-4DD4-85A0-C7241720E773}"/>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561232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01151-6638-4AE6-8C6F-D5E1BA7914BE}"/>
              </a:ext>
            </a:extLst>
          </p:cNvPr>
          <p:cNvSpPr>
            <a:spLocks noGrp="1"/>
          </p:cNvSpPr>
          <p:nvPr>
            <p:ph type="title"/>
          </p:nvPr>
        </p:nvSpPr>
        <p:spPr/>
        <p:txBody>
          <a:bodyPr/>
          <a:lstStyle/>
          <a:p>
            <a:r>
              <a:rPr lang="en-US" b="1" dirty="0"/>
              <a:t>Definition of Materiality</a:t>
            </a:r>
          </a:p>
        </p:txBody>
      </p:sp>
      <p:sp>
        <p:nvSpPr>
          <p:cNvPr id="3" name="Content Placeholder 2">
            <a:extLst>
              <a:ext uri="{FF2B5EF4-FFF2-40B4-BE49-F238E27FC236}">
                <a16:creationId xmlns:a16="http://schemas.microsoft.com/office/drawing/2014/main" id="{0A035B7A-A055-4CCE-BCA1-C76FFA52C3C3}"/>
              </a:ext>
            </a:extLst>
          </p:cNvPr>
          <p:cNvSpPr>
            <a:spLocks noGrp="1"/>
          </p:cNvSpPr>
          <p:nvPr>
            <p:ph idx="1"/>
          </p:nvPr>
        </p:nvSpPr>
        <p:spPr/>
        <p:txBody>
          <a:bodyPr/>
          <a:lstStyle/>
          <a:p>
            <a:r>
              <a:rPr lang="en-US" dirty="0"/>
              <a:t>“Information is material if there is a substantial likelihood that a reasonable investor would consider the information important in deciding how to vote or make an investment decision.” (Supreme Court)</a:t>
            </a:r>
          </a:p>
          <a:p>
            <a:r>
              <a:rPr lang="en-US" dirty="0"/>
              <a:t>“Financially material information is defined as information, if omitted, misstated, or obscured, could reasonable be expected to influence investment or lending decisions that users make on the basis of their assessment of short-,medium-, and long-term financial performance and enterprise value.” (SASB)</a:t>
            </a:r>
          </a:p>
        </p:txBody>
      </p:sp>
      <p:sp>
        <p:nvSpPr>
          <p:cNvPr id="4" name="Footer Placeholder 3">
            <a:extLst>
              <a:ext uri="{FF2B5EF4-FFF2-40B4-BE49-F238E27FC236}">
                <a16:creationId xmlns:a16="http://schemas.microsoft.com/office/drawing/2014/main" id="{8D6A1183-ED48-41AB-ABAB-5DC4EB067D4A}"/>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12FCCBBF-1915-489A-B65B-CFB238EDEA1E}"/>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9067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F1D3A-657A-4350-B1CA-16BF247D83C9}"/>
              </a:ext>
            </a:extLst>
          </p:cNvPr>
          <p:cNvSpPr>
            <a:spLocks noGrp="1"/>
          </p:cNvSpPr>
          <p:nvPr>
            <p:ph type="title"/>
          </p:nvPr>
        </p:nvSpPr>
        <p:spPr/>
        <p:txBody>
          <a:bodyPr/>
          <a:lstStyle/>
          <a:p>
            <a:r>
              <a:rPr lang="en-US" b="1" dirty="0"/>
              <a:t>From a Risk Mitigation Perspective</a:t>
            </a:r>
            <a:endParaRPr lang="en-US" dirty="0"/>
          </a:p>
        </p:txBody>
      </p:sp>
      <p:sp>
        <p:nvSpPr>
          <p:cNvPr id="3" name="Content Placeholder 2">
            <a:extLst>
              <a:ext uri="{FF2B5EF4-FFF2-40B4-BE49-F238E27FC236}">
                <a16:creationId xmlns:a16="http://schemas.microsoft.com/office/drawing/2014/main" id="{6CDFA90D-4A4D-4935-9541-710A0DDA0982}"/>
              </a:ext>
            </a:extLst>
          </p:cNvPr>
          <p:cNvSpPr>
            <a:spLocks noGrp="1"/>
          </p:cNvSpPr>
          <p:nvPr>
            <p:ph idx="1"/>
          </p:nvPr>
        </p:nvSpPr>
        <p:spPr>
          <a:xfrm>
            <a:off x="498474" y="2265589"/>
            <a:ext cx="8354173" cy="3906611"/>
          </a:xfrm>
        </p:spPr>
        <p:txBody>
          <a:bodyPr/>
          <a:lstStyle/>
          <a:p>
            <a:r>
              <a:rPr lang="en-US" dirty="0"/>
              <a:t>The primary risk is being sued by an investor for failure to disclose material information on human capital – the driving factor today in most companies performance and stock price</a:t>
            </a:r>
          </a:p>
          <a:p>
            <a:r>
              <a:rPr lang="en-US" dirty="0"/>
              <a:t>SEC can also take administrative action</a:t>
            </a:r>
          </a:p>
          <a:p>
            <a:r>
              <a:rPr lang="en-US" dirty="0"/>
              <a:t>But there is also a competitive risk from failing to disclose</a:t>
            </a:r>
          </a:p>
          <a:p>
            <a:pPr lvl="1"/>
            <a:r>
              <a:rPr lang="en-US" dirty="0"/>
              <a:t>And from disclosing incorrect or embarrassing data </a:t>
            </a:r>
          </a:p>
        </p:txBody>
      </p:sp>
      <p:sp>
        <p:nvSpPr>
          <p:cNvPr id="4" name="Footer Placeholder 3">
            <a:extLst>
              <a:ext uri="{FF2B5EF4-FFF2-40B4-BE49-F238E27FC236}">
                <a16:creationId xmlns:a16="http://schemas.microsoft.com/office/drawing/2014/main" id="{FC074AFD-B335-4283-A963-F143B7D939CF}"/>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747CDC61-C1E1-4978-98C7-FD2D4B0444D7}"/>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984448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E81EC-4D0E-4EDD-824C-30AD27FA1D4B}"/>
              </a:ext>
            </a:extLst>
          </p:cNvPr>
          <p:cNvSpPr>
            <a:spLocks noGrp="1"/>
          </p:cNvSpPr>
          <p:nvPr>
            <p:ph type="title"/>
          </p:nvPr>
        </p:nvSpPr>
        <p:spPr/>
        <p:txBody>
          <a:bodyPr/>
          <a:lstStyle/>
          <a:p>
            <a:r>
              <a:rPr lang="en-US" b="1" dirty="0"/>
              <a:t>Three Basic Strategies</a:t>
            </a:r>
          </a:p>
        </p:txBody>
      </p:sp>
      <p:sp>
        <p:nvSpPr>
          <p:cNvPr id="3" name="Content Placeholder 2">
            <a:extLst>
              <a:ext uri="{FF2B5EF4-FFF2-40B4-BE49-F238E27FC236}">
                <a16:creationId xmlns:a16="http://schemas.microsoft.com/office/drawing/2014/main" id="{D3AD94E4-58E2-4339-A272-43082D84E179}"/>
              </a:ext>
            </a:extLst>
          </p:cNvPr>
          <p:cNvSpPr>
            <a:spLocks noGrp="1"/>
          </p:cNvSpPr>
          <p:nvPr>
            <p:ph idx="1"/>
          </p:nvPr>
        </p:nvSpPr>
        <p:spPr/>
        <p:txBody>
          <a:bodyPr/>
          <a:lstStyle/>
          <a:p>
            <a:pPr marL="457200" indent="-457200">
              <a:buFont typeface="+mj-lt"/>
              <a:buAutoNum type="alphaUcPeriod"/>
            </a:pPr>
            <a:r>
              <a:rPr lang="en-US" dirty="0"/>
              <a:t>Do not incorporate human capital</a:t>
            </a:r>
          </a:p>
          <a:p>
            <a:pPr lvl="1"/>
            <a:r>
              <a:rPr lang="en-US" sz="1800" dirty="0"/>
              <a:t>Our human capital is not material</a:t>
            </a:r>
          </a:p>
          <a:p>
            <a:pPr lvl="1"/>
            <a:r>
              <a:rPr lang="en-US" sz="1800" dirty="0"/>
              <a:t>It is, but take a wait and see posture</a:t>
            </a:r>
          </a:p>
          <a:p>
            <a:pPr marL="457200" indent="-457200">
              <a:buFont typeface="+mj-lt"/>
              <a:buAutoNum type="alphaUcPeriod"/>
            </a:pPr>
            <a:r>
              <a:rPr lang="en-US" dirty="0"/>
              <a:t>Take small steps to start</a:t>
            </a:r>
          </a:p>
          <a:p>
            <a:pPr lvl="1"/>
            <a:r>
              <a:rPr lang="en-US" sz="1800" dirty="0"/>
              <a:t>Our human capital is material but we want to release as little information as possible for the time being</a:t>
            </a:r>
          </a:p>
          <a:p>
            <a:pPr lvl="2"/>
            <a:r>
              <a:rPr lang="en-US" sz="1600" dirty="0"/>
              <a:t>Don’t have the data, worried about reaction to it, want to see what others do</a:t>
            </a:r>
          </a:p>
          <a:p>
            <a:pPr lvl="2"/>
            <a:r>
              <a:rPr lang="en-US" sz="1600" dirty="0"/>
              <a:t>Focus on textual discussions, not metrics</a:t>
            </a:r>
          </a:p>
          <a:p>
            <a:pPr marL="457200" indent="-457200">
              <a:buFont typeface="+mj-lt"/>
              <a:buAutoNum type="alphaUcPeriod"/>
            </a:pPr>
            <a:r>
              <a:rPr lang="en-US" dirty="0"/>
              <a:t>Take big steps and fully embrace human capital disclosure</a:t>
            </a:r>
          </a:p>
          <a:p>
            <a:pPr lvl="1"/>
            <a:r>
              <a:rPr lang="en-US" sz="1800" dirty="0"/>
              <a:t>Use it to our competitive advantage</a:t>
            </a:r>
          </a:p>
          <a:p>
            <a:pPr lvl="2"/>
            <a:r>
              <a:rPr lang="en-US" sz="1600" dirty="0"/>
              <a:t>Have the data, believe it compares well to others</a:t>
            </a:r>
          </a:p>
          <a:p>
            <a:pPr lvl="2"/>
            <a:r>
              <a:rPr lang="en-US" sz="1600" dirty="0"/>
              <a:t>Share metrics as part of discission or in addition to it (tables, graphs, charts)</a:t>
            </a:r>
          </a:p>
        </p:txBody>
      </p:sp>
      <p:sp>
        <p:nvSpPr>
          <p:cNvPr id="4" name="Footer Placeholder 3">
            <a:extLst>
              <a:ext uri="{FF2B5EF4-FFF2-40B4-BE49-F238E27FC236}">
                <a16:creationId xmlns:a16="http://schemas.microsoft.com/office/drawing/2014/main" id="{DB9964E6-39D5-4545-8B04-176EAA48B535}"/>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60641700-72DF-470F-A6B9-F9BD1E00675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810252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5D674-AC16-439F-9697-69078AD6F8A4}"/>
              </a:ext>
            </a:extLst>
          </p:cNvPr>
          <p:cNvSpPr>
            <a:spLocks noGrp="1"/>
          </p:cNvSpPr>
          <p:nvPr>
            <p:ph type="title"/>
          </p:nvPr>
        </p:nvSpPr>
        <p:spPr/>
        <p:txBody>
          <a:bodyPr/>
          <a:lstStyle/>
          <a:p>
            <a:r>
              <a:rPr lang="en-US" b="1" dirty="0"/>
              <a:t>What Have Early Adopters Done?</a:t>
            </a:r>
          </a:p>
        </p:txBody>
      </p:sp>
      <p:sp>
        <p:nvSpPr>
          <p:cNvPr id="3" name="Content Placeholder 2">
            <a:extLst>
              <a:ext uri="{FF2B5EF4-FFF2-40B4-BE49-F238E27FC236}">
                <a16:creationId xmlns:a16="http://schemas.microsoft.com/office/drawing/2014/main" id="{4B10EE75-D210-4B78-A4A6-FF68C11796A1}"/>
              </a:ext>
            </a:extLst>
          </p:cNvPr>
          <p:cNvSpPr>
            <a:spLocks noGrp="1"/>
          </p:cNvSpPr>
          <p:nvPr>
            <p:ph idx="1"/>
          </p:nvPr>
        </p:nvSpPr>
        <p:spPr>
          <a:xfrm>
            <a:off x="498474" y="1522639"/>
            <a:ext cx="8354173" cy="4649561"/>
          </a:xfrm>
        </p:spPr>
        <p:txBody>
          <a:bodyPr/>
          <a:lstStyle/>
          <a:p>
            <a:r>
              <a:rPr lang="en-US" sz="2000" dirty="0"/>
              <a:t>Veritas analyzed the first 100 10-Ks filed after Nov 9</a:t>
            </a:r>
            <a:r>
              <a:rPr lang="en-US" sz="2000" baseline="30000" dirty="0"/>
              <a:t>th</a:t>
            </a:r>
            <a:r>
              <a:rPr lang="en-US" sz="2000" dirty="0"/>
              <a:t> by registrants with market capitalization &gt; $1 billion       </a:t>
            </a:r>
            <a:r>
              <a:rPr lang="en-US" sz="1800" dirty="0"/>
              <a:t>(published May 24)</a:t>
            </a:r>
          </a:p>
          <a:p>
            <a:pPr lvl="1"/>
            <a:r>
              <a:rPr lang="en-US" sz="1800" dirty="0"/>
              <a:t>Word length median was 782 words versus 84 words in previous year</a:t>
            </a:r>
          </a:p>
          <a:p>
            <a:pPr lvl="1"/>
            <a:r>
              <a:rPr lang="en-US" sz="1800" dirty="0"/>
              <a:t>17% did not increase disclosure at all from previous year</a:t>
            </a:r>
          </a:p>
          <a:p>
            <a:pPr lvl="1"/>
            <a:r>
              <a:rPr lang="en-US" sz="1800" dirty="0"/>
              <a:t>Focus areas for those who went significantly beyond previous reporting</a:t>
            </a:r>
          </a:p>
          <a:p>
            <a:pPr lvl="2"/>
            <a:r>
              <a:rPr lang="en-US" sz="1200" dirty="0">
                <a:solidFill>
                  <a:srgbClr val="7030A0"/>
                </a:solidFill>
              </a:rPr>
              <a:t>Diversity &amp; inclusion 61%</a:t>
            </a:r>
          </a:p>
          <a:p>
            <a:pPr lvl="2"/>
            <a:r>
              <a:rPr lang="en-US" sz="1200" dirty="0">
                <a:solidFill>
                  <a:srgbClr val="7030A0"/>
                </a:solidFill>
              </a:rPr>
              <a:t>Employee development and training 55%</a:t>
            </a:r>
          </a:p>
          <a:p>
            <a:pPr lvl="2"/>
            <a:r>
              <a:rPr lang="en-US" sz="1200" dirty="0">
                <a:solidFill>
                  <a:srgbClr val="7030A0"/>
                </a:solidFill>
              </a:rPr>
              <a:t>Safety 51%</a:t>
            </a:r>
          </a:p>
          <a:p>
            <a:pPr lvl="2"/>
            <a:r>
              <a:rPr lang="en-US" sz="1200" dirty="0"/>
              <a:t>Pay and benefits 37%</a:t>
            </a:r>
          </a:p>
          <a:p>
            <a:pPr lvl="2"/>
            <a:r>
              <a:rPr lang="en-US" sz="1200" dirty="0"/>
              <a:t>Employee engagement 25%</a:t>
            </a:r>
          </a:p>
          <a:p>
            <a:pPr lvl="2"/>
            <a:r>
              <a:rPr lang="en-US" sz="1200" dirty="0"/>
              <a:t>Tenure/promotion/turnover 22%</a:t>
            </a:r>
          </a:p>
          <a:p>
            <a:pPr lvl="2"/>
            <a:r>
              <a:rPr lang="en-US" sz="1200" dirty="0"/>
              <a:t>Culture/values/ethics 19%</a:t>
            </a:r>
          </a:p>
          <a:p>
            <a:pPr lvl="2"/>
            <a:r>
              <a:rPr lang="en-US" sz="1200" dirty="0"/>
              <a:t>Recruitment 12%</a:t>
            </a:r>
          </a:p>
          <a:p>
            <a:pPr lvl="2"/>
            <a:r>
              <a:rPr lang="en-US" sz="1200" dirty="0"/>
              <a:t>Mental health 7%</a:t>
            </a:r>
          </a:p>
          <a:p>
            <a:pPr lvl="2"/>
            <a:r>
              <a:rPr lang="en-US" sz="1200" dirty="0"/>
              <a:t>Pay equity 5%</a:t>
            </a:r>
            <a:endParaRPr lang="en-US" dirty="0"/>
          </a:p>
          <a:p>
            <a:pPr lvl="2"/>
            <a:r>
              <a:rPr lang="en-US" sz="1200" dirty="0"/>
              <a:t>Succession planning 5%</a:t>
            </a:r>
          </a:p>
        </p:txBody>
      </p:sp>
      <p:sp>
        <p:nvSpPr>
          <p:cNvPr id="4" name="Footer Placeholder 3">
            <a:extLst>
              <a:ext uri="{FF2B5EF4-FFF2-40B4-BE49-F238E27FC236}">
                <a16:creationId xmlns:a16="http://schemas.microsoft.com/office/drawing/2014/main" id="{6935C749-10A6-4798-B61E-EA3134EA5FAF}"/>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6761E51A-1A43-43DA-AC8E-575230EEF4EA}"/>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760548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CC923-DBFF-4014-BFC4-E47E4EBD8206}"/>
              </a:ext>
            </a:extLst>
          </p:cNvPr>
          <p:cNvSpPr>
            <a:spLocks noGrp="1"/>
          </p:cNvSpPr>
          <p:nvPr>
            <p:ph type="title"/>
          </p:nvPr>
        </p:nvSpPr>
        <p:spPr/>
        <p:txBody>
          <a:bodyPr/>
          <a:lstStyle/>
          <a:p>
            <a:r>
              <a:rPr lang="en-US" b="1" dirty="0"/>
              <a:t>What Have Recent Adopters Done? </a:t>
            </a:r>
            <a:r>
              <a:rPr lang="en-US" sz="2800" dirty="0"/>
              <a:t>(Continued) </a:t>
            </a:r>
          </a:p>
        </p:txBody>
      </p:sp>
      <p:sp>
        <p:nvSpPr>
          <p:cNvPr id="3" name="Content Placeholder 2">
            <a:extLst>
              <a:ext uri="{FF2B5EF4-FFF2-40B4-BE49-F238E27FC236}">
                <a16:creationId xmlns:a16="http://schemas.microsoft.com/office/drawing/2014/main" id="{5792285C-C54A-4257-BBC6-9CA1CEF591C6}"/>
              </a:ext>
            </a:extLst>
          </p:cNvPr>
          <p:cNvSpPr>
            <a:spLocks noGrp="1"/>
          </p:cNvSpPr>
          <p:nvPr>
            <p:ph idx="1"/>
          </p:nvPr>
        </p:nvSpPr>
        <p:spPr/>
        <p:txBody>
          <a:bodyPr/>
          <a:lstStyle/>
          <a:p>
            <a:r>
              <a:rPr lang="en-US" sz="2000" dirty="0"/>
              <a:t>Veritas first 100 filers continued</a:t>
            </a:r>
          </a:p>
          <a:p>
            <a:pPr lvl="1"/>
            <a:r>
              <a:rPr lang="en-US" sz="1800" dirty="0"/>
              <a:t>57% did not provide any metrics</a:t>
            </a:r>
          </a:p>
          <a:p>
            <a:pPr lvl="1"/>
            <a:r>
              <a:rPr lang="en-US" sz="1800" dirty="0"/>
              <a:t>For the 43% who did</a:t>
            </a:r>
          </a:p>
          <a:p>
            <a:pPr lvl="2"/>
            <a:r>
              <a:rPr lang="en-US" sz="1600" dirty="0">
                <a:solidFill>
                  <a:srgbClr val="7030A0"/>
                </a:solidFill>
              </a:rPr>
              <a:t>Diversity</a:t>
            </a:r>
          </a:p>
          <a:p>
            <a:pPr lvl="3"/>
            <a:r>
              <a:rPr lang="en-US" sz="1600" dirty="0">
                <a:solidFill>
                  <a:srgbClr val="7030A0"/>
                </a:solidFill>
              </a:rPr>
              <a:t>Gender 24%</a:t>
            </a:r>
          </a:p>
          <a:p>
            <a:pPr lvl="3"/>
            <a:r>
              <a:rPr lang="en-US" sz="1600" dirty="0"/>
              <a:t>Race 14%</a:t>
            </a:r>
          </a:p>
          <a:p>
            <a:pPr lvl="2"/>
            <a:r>
              <a:rPr lang="en-US" sz="1600" dirty="0"/>
              <a:t>Turnover or tenure 14%</a:t>
            </a:r>
          </a:p>
          <a:p>
            <a:pPr lvl="2"/>
            <a:r>
              <a:rPr lang="en-US" sz="1600" dirty="0"/>
              <a:t>Safety 12%</a:t>
            </a:r>
          </a:p>
          <a:p>
            <a:pPr lvl="2"/>
            <a:r>
              <a:rPr lang="en-US" sz="1600" dirty="0"/>
              <a:t>Engagement 6%</a:t>
            </a:r>
          </a:p>
          <a:p>
            <a:pPr lvl="2"/>
            <a:r>
              <a:rPr lang="en-US" sz="1600" dirty="0"/>
              <a:t>Talent development 4%</a:t>
            </a:r>
          </a:p>
          <a:p>
            <a:pPr lvl="2"/>
            <a:endParaRPr lang="en-US" sz="1600" dirty="0"/>
          </a:p>
          <a:p>
            <a:pPr lvl="1"/>
            <a:endParaRPr lang="en-US" sz="1800" dirty="0"/>
          </a:p>
          <a:p>
            <a:pPr lvl="2"/>
            <a:endParaRPr lang="en-US" sz="1600" dirty="0"/>
          </a:p>
          <a:p>
            <a:pPr lvl="1"/>
            <a:endParaRPr lang="en-US" sz="1800" dirty="0"/>
          </a:p>
          <a:p>
            <a:pPr lvl="1"/>
            <a:endParaRPr lang="en-US" sz="1400" dirty="0"/>
          </a:p>
        </p:txBody>
      </p:sp>
      <p:sp>
        <p:nvSpPr>
          <p:cNvPr id="4" name="Footer Placeholder 3">
            <a:extLst>
              <a:ext uri="{FF2B5EF4-FFF2-40B4-BE49-F238E27FC236}">
                <a16:creationId xmlns:a16="http://schemas.microsoft.com/office/drawing/2014/main" id="{17DFCF32-3CAC-4EC5-81EF-13A9BE247A2C}"/>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4B73FDF5-B9F0-4BDD-B3C0-B7426CDDA8A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4244760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CC923-DBFF-4014-BFC4-E47E4EBD8206}"/>
              </a:ext>
            </a:extLst>
          </p:cNvPr>
          <p:cNvSpPr>
            <a:spLocks noGrp="1"/>
          </p:cNvSpPr>
          <p:nvPr>
            <p:ph type="title"/>
          </p:nvPr>
        </p:nvSpPr>
        <p:spPr/>
        <p:txBody>
          <a:bodyPr/>
          <a:lstStyle/>
          <a:p>
            <a:r>
              <a:rPr lang="en-US" b="1" dirty="0"/>
              <a:t>What Have Recent Adopters Done? </a:t>
            </a:r>
            <a:r>
              <a:rPr lang="en-US" sz="2800" dirty="0"/>
              <a:t>(Continued) </a:t>
            </a:r>
          </a:p>
        </p:txBody>
      </p:sp>
      <p:sp>
        <p:nvSpPr>
          <p:cNvPr id="3" name="Content Placeholder 2">
            <a:extLst>
              <a:ext uri="{FF2B5EF4-FFF2-40B4-BE49-F238E27FC236}">
                <a16:creationId xmlns:a16="http://schemas.microsoft.com/office/drawing/2014/main" id="{5792285C-C54A-4257-BBC6-9CA1CEF591C6}"/>
              </a:ext>
            </a:extLst>
          </p:cNvPr>
          <p:cNvSpPr>
            <a:spLocks noGrp="1"/>
          </p:cNvSpPr>
          <p:nvPr>
            <p:ph idx="1"/>
          </p:nvPr>
        </p:nvSpPr>
        <p:spPr/>
        <p:txBody>
          <a:bodyPr/>
          <a:lstStyle/>
          <a:p>
            <a:r>
              <a:rPr lang="en-US" sz="2000" dirty="0"/>
              <a:t>Veritas first 100 filers continued</a:t>
            </a:r>
          </a:p>
          <a:p>
            <a:pPr lvl="1"/>
            <a:r>
              <a:rPr lang="en-US" sz="1800" dirty="0"/>
              <a:t>75% did not include any HCM metrics in the CEO incentive plan</a:t>
            </a:r>
          </a:p>
          <a:p>
            <a:pPr lvl="1"/>
            <a:r>
              <a:rPr lang="en-US" sz="1800" dirty="0"/>
              <a:t>For the 25% who did</a:t>
            </a:r>
          </a:p>
          <a:p>
            <a:pPr lvl="2"/>
            <a:r>
              <a:rPr lang="en-US" sz="1600" dirty="0"/>
              <a:t>Safety 12%</a:t>
            </a:r>
          </a:p>
          <a:p>
            <a:pPr lvl="2"/>
            <a:r>
              <a:rPr lang="en-US" sz="1600" dirty="0"/>
              <a:t>Diversity 8%</a:t>
            </a:r>
          </a:p>
          <a:p>
            <a:pPr lvl="2"/>
            <a:r>
              <a:rPr lang="en-US" sz="1600" dirty="0"/>
              <a:t>General 5%</a:t>
            </a:r>
          </a:p>
          <a:p>
            <a:pPr lvl="2"/>
            <a:r>
              <a:rPr lang="en-US" sz="1600" dirty="0"/>
              <a:t>Talent development 3%</a:t>
            </a:r>
          </a:p>
          <a:p>
            <a:pPr marL="0" indent="0">
              <a:buNone/>
            </a:pPr>
            <a:endParaRPr lang="en-US" sz="1800" dirty="0"/>
          </a:p>
          <a:p>
            <a:pPr lvl="1"/>
            <a:endParaRPr lang="en-US" sz="1800" dirty="0"/>
          </a:p>
          <a:p>
            <a:pPr lvl="1"/>
            <a:endParaRPr lang="en-US" sz="1400" dirty="0"/>
          </a:p>
        </p:txBody>
      </p:sp>
      <p:sp>
        <p:nvSpPr>
          <p:cNvPr id="4" name="Footer Placeholder 3">
            <a:extLst>
              <a:ext uri="{FF2B5EF4-FFF2-40B4-BE49-F238E27FC236}">
                <a16:creationId xmlns:a16="http://schemas.microsoft.com/office/drawing/2014/main" id="{17DFCF32-3CAC-4EC5-81EF-13A9BE247A2C}"/>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4B73FDF5-B9F0-4BDD-B3C0-B7426CDDA8A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496227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2BB49-D4FB-4DDF-B7D4-4A1C82213C48}"/>
              </a:ext>
            </a:extLst>
          </p:cNvPr>
          <p:cNvSpPr>
            <a:spLocks noGrp="1"/>
          </p:cNvSpPr>
          <p:nvPr>
            <p:ph type="title"/>
          </p:nvPr>
        </p:nvSpPr>
        <p:spPr/>
        <p:txBody>
          <a:bodyPr/>
          <a:lstStyle/>
          <a:p>
            <a:r>
              <a:rPr lang="en-US" b="1" dirty="0"/>
              <a:t>What Will the SEC Do?</a:t>
            </a:r>
          </a:p>
        </p:txBody>
      </p:sp>
      <p:sp>
        <p:nvSpPr>
          <p:cNvPr id="3" name="Content Placeholder 2">
            <a:extLst>
              <a:ext uri="{FF2B5EF4-FFF2-40B4-BE49-F238E27FC236}">
                <a16:creationId xmlns:a16="http://schemas.microsoft.com/office/drawing/2014/main" id="{8785D9B7-3B86-44E8-A16D-6853B893E734}"/>
              </a:ext>
            </a:extLst>
          </p:cNvPr>
          <p:cNvSpPr>
            <a:spLocks noGrp="1"/>
          </p:cNvSpPr>
          <p:nvPr>
            <p:ph idx="1"/>
          </p:nvPr>
        </p:nvSpPr>
        <p:spPr/>
        <p:txBody>
          <a:bodyPr/>
          <a:lstStyle/>
          <a:p>
            <a:r>
              <a:rPr lang="en-US" dirty="0"/>
              <a:t>Do nothing or</a:t>
            </a:r>
          </a:p>
          <a:p>
            <a:r>
              <a:rPr lang="en-US" dirty="0"/>
              <a:t>Publish prescriptive rules </a:t>
            </a:r>
          </a:p>
          <a:p>
            <a:pPr lvl="1"/>
            <a:r>
              <a:rPr lang="en-US" dirty="0"/>
              <a:t>May be based on WIDA: Workforce Investment Disclosure Act, pending in Congress</a:t>
            </a:r>
          </a:p>
          <a:p>
            <a:pPr lvl="1"/>
            <a:r>
              <a:rPr lang="en-US" dirty="0"/>
              <a:t>Probably will focus on a few areas to start such as </a:t>
            </a:r>
          </a:p>
          <a:p>
            <a:pPr lvl="2"/>
            <a:r>
              <a:rPr lang="en-US" sz="1400" dirty="0"/>
              <a:t>Workforce demographics: full-time, part-time, contingent</a:t>
            </a:r>
          </a:p>
          <a:p>
            <a:pPr lvl="2"/>
            <a:r>
              <a:rPr lang="en-US" sz="1400" dirty="0"/>
              <a:t>Voluntary turnover or retention rate, involuntary turnover rate, internal hire rate, internal promotion rate</a:t>
            </a:r>
          </a:p>
          <a:p>
            <a:pPr lvl="2"/>
            <a:r>
              <a:rPr lang="en-US" sz="1400" dirty="0"/>
              <a:t>Diversity metrics: gender, race, ethnicity</a:t>
            </a:r>
          </a:p>
          <a:p>
            <a:pPr lvl="2"/>
            <a:r>
              <a:rPr lang="en-US" sz="1400" dirty="0"/>
              <a:t>Development and training cost</a:t>
            </a:r>
          </a:p>
          <a:p>
            <a:pPr lvl="2"/>
            <a:r>
              <a:rPr lang="en-US" sz="1400" dirty="0"/>
              <a:t>Percentage of employees trained, average hours of formal training</a:t>
            </a:r>
          </a:p>
          <a:p>
            <a:pPr lvl="2"/>
            <a:r>
              <a:rPr lang="en-US" sz="1400" dirty="0"/>
              <a:t>Frequency, severity of injuries and illness</a:t>
            </a:r>
          </a:p>
          <a:p>
            <a:pPr lvl="2"/>
            <a:r>
              <a:rPr lang="en-US" sz="1400" dirty="0"/>
              <a:t>Dollar value of fines assessed under OSHA</a:t>
            </a:r>
          </a:p>
          <a:p>
            <a:pPr lvl="2"/>
            <a:r>
              <a:rPr lang="en-US" sz="1400" dirty="0"/>
              <a:t>Number of actions brought under OSHA</a:t>
            </a:r>
          </a:p>
          <a:p>
            <a:pPr lvl="2"/>
            <a:endParaRPr lang="en-US" dirty="0"/>
          </a:p>
        </p:txBody>
      </p:sp>
      <p:sp>
        <p:nvSpPr>
          <p:cNvPr id="4" name="Footer Placeholder 3">
            <a:extLst>
              <a:ext uri="{FF2B5EF4-FFF2-40B4-BE49-F238E27FC236}">
                <a16:creationId xmlns:a16="http://schemas.microsoft.com/office/drawing/2014/main" id="{B019C170-FA79-49E7-BB18-C42E23782EA5}"/>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7E5EF31B-2D17-4053-A13A-B56657F1761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79481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How the ISO Standard for Reporting Can Help</a:t>
            </a:r>
          </a:p>
        </p:txBody>
      </p:sp>
      <p:sp>
        <p:nvSpPr>
          <p:cNvPr id="2" name="Footer Placeholder 1"/>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3" name="Slide Number Placehold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9839A26-2E62-4332-8381-306FE67E17B4}"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26377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Logistics for Today’s Webinar</a:t>
            </a:r>
          </a:p>
        </p:txBody>
      </p:sp>
      <p:sp>
        <p:nvSpPr>
          <p:cNvPr id="9" name="Content Placeholder 8"/>
          <p:cNvSpPr>
            <a:spLocks noGrp="1"/>
          </p:cNvSpPr>
          <p:nvPr>
            <p:ph idx="1"/>
          </p:nvPr>
        </p:nvSpPr>
        <p:spPr>
          <a:xfrm>
            <a:off x="498474" y="2057400"/>
            <a:ext cx="8354173" cy="4114800"/>
          </a:xfrm>
        </p:spPr>
        <p:txBody>
          <a:bodyPr/>
          <a:lstStyle/>
          <a:p>
            <a:pPr marL="228600" lvl="1">
              <a:spcBef>
                <a:spcPts val="2000"/>
              </a:spcBef>
              <a:buClr>
                <a:srgbClr val="ED1C29"/>
              </a:buClr>
              <a:buFont typeface="Arial"/>
              <a:buChar char="•"/>
            </a:pPr>
            <a:r>
              <a:rPr lang="en-US" sz="1800" b="1" dirty="0"/>
              <a:t>Members can access All PPTs and Recordings anytime on the website at Members Resource Center page.</a:t>
            </a:r>
          </a:p>
          <a:p>
            <a:pPr marL="228600" lvl="1">
              <a:spcBef>
                <a:spcPts val="2000"/>
              </a:spcBef>
              <a:buClr>
                <a:srgbClr val="ED1C29"/>
              </a:buClr>
              <a:buFont typeface="Arial"/>
              <a:buChar char="•"/>
            </a:pPr>
            <a:r>
              <a:rPr lang="en-US" sz="1800" dirty="0"/>
              <a:t>Link will be sent to all for PowerPoint and recording within 48 hours. Active for 30 days</a:t>
            </a:r>
          </a:p>
          <a:p>
            <a:pPr marL="228600" lvl="1">
              <a:spcBef>
                <a:spcPts val="2000"/>
              </a:spcBef>
              <a:buClr>
                <a:srgbClr val="ED1C29"/>
              </a:buClr>
              <a:buFont typeface="Arial"/>
              <a:buChar char="•"/>
            </a:pPr>
            <a:r>
              <a:rPr lang="en-US" sz="1800" dirty="0"/>
              <a:t>To ask a question during the webinar, type a question in the Question box</a:t>
            </a:r>
          </a:p>
          <a:p>
            <a:r>
              <a:rPr lang="en-US" sz="1800" dirty="0"/>
              <a:t>We will take questions at the end, too</a:t>
            </a:r>
          </a:p>
        </p:txBody>
      </p:sp>
      <p:sp>
        <p:nvSpPr>
          <p:cNvPr id="5" name="Footer Placeholder 4"/>
          <p:cNvSpPr>
            <a:spLocks noGrp="1"/>
          </p:cNvSpPr>
          <p:nvPr>
            <p:ph type="ftr" sz="quarter" idx="11"/>
          </p:nvPr>
        </p:nvSpPr>
        <p:spPr/>
        <p:txBody>
          <a:bodyPr/>
          <a:lstStyle/>
          <a:p>
            <a:r>
              <a:rPr lang="en-US" b="1" dirty="0"/>
              <a:t>Center for Talent Reporting</a:t>
            </a:r>
            <a:endParaRPr lang="en-US" dirty="0"/>
          </a:p>
        </p:txBody>
      </p:sp>
      <p:sp>
        <p:nvSpPr>
          <p:cNvPr id="3" name="Slide Number Placeholder 2"/>
          <p:cNvSpPr>
            <a:spLocks noGrp="1"/>
          </p:cNvSpPr>
          <p:nvPr>
            <p:ph type="sldNum" sz="quarter" idx="12"/>
          </p:nvPr>
        </p:nvSpPr>
        <p:spPr/>
        <p:txBody>
          <a:bodyPr/>
          <a:lstStyle/>
          <a:p>
            <a:fld id="{A9839A26-2E62-4332-8381-306FE67E17B4}" type="slidenum">
              <a:rPr lang="en-US" smtClean="0"/>
              <a:pPr/>
              <a:t>2</a:t>
            </a:fld>
            <a:endParaRPr lang="en-US" dirty="0"/>
          </a:p>
        </p:txBody>
      </p:sp>
    </p:spTree>
    <p:extLst>
      <p:ext uri="{BB962C8B-B14F-4D97-AF65-F5344CB8AC3E}">
        <p14:creationId xmlns:p14="http://schemas.microsoft.com/office/powerpoint/2010/main" val="1089767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BFEA7-378D-4878-8ECF-3C9941440115}"/>
              </a:ext>
            </a:extLst>
          </p:cNvPr>
          <p:cNvSpPr>
            <a:spLocks noGrp="1"/>
          </p:cNvSpPr>
          <p:nvPr>
            <p:ph type="title"/>
          </p:nvPr>
        </p:nvSpPr>
        <p:spPr/>
        <p:txBody>
          <a:bodyPr/>
          <a:lstStyle/>
          <a:p>
            <a:r>
              <a:rPr lang="en-US" b="1" dirty="0"/>
              <a:t>How the ISO Standard Can Help</a:t>
            </a:r>
          </a:p>
        </p:txBody>
      </p:sp>
      <p:sp>
        <p:nvSpPr>
          <p:cNvPr id="3" name="Content Placeholder 2">
            <a:extLst>
              <a:ext uri="{FF2B5EF4-FFF2-40B4-BE49-F238E27FC236}">
                <a16:creationId xmlns:a16="http://schemas.microsoft.com/office/drawing/2014/main" id="{9DD6B8B0-0F68-4A8C-9DC4-4C1CCE54B300}"/>
              </a:ext>
            </a:extLst>
          </p:cNvPr>
          <p:cNvSpPr>
            <a:spLocks noGrp="1"/>
          </p:cNvSpPr>
          <p:nvPr>
            <p:ph idx="1"/>
          </p:nvPr>
        </p:nvSpPr>
        <p:spPr>
          <a:xfrm>
            <a:off x="498474" y="2504660"/>
            <a:ext cx="8354173" cy="3667539"/>
          </a:xfrm>
        </p:spPr>
        <p:txBody>
          <a:bodyPr/>
          <a:lstStyle/>
          <a:p>
            <a:r>
              <a:rPr lang="en-US" dirty="0"/>
              <a:t>The International Organization for Standardization (ISO) published the first Human Capital Reporting standard in December 2018</a:t>
            </a:r>
          </a:p>
          <a:p>
            <a:pPr lvl="1"/>
            <a:r>
              <a:rPr lang="en-US" sz="2000" i="1" cap="all" dirty="0"/>
              <a:t>ISO 30414:2018 </a:t>
            </a:r>
            <a:r>
              <a:rPr lang="en-US" sz="2000" i="1" dirty="0"/>
              <a:t>Human resource management — Guidelines for internal and external human capital reporting</a:t>
            </a:r>
            <a:endParaRPr lang="en-US" i="1" dirty="0"/>
          </a:p>
          <a:p>
            <a:r>
              <a:rPr lang="en-US" dirty="0"/>
              <a:t>Metrics chosen from both an investor and employee point of view</a:t>
            </a:r>
          </a:p>
          <a:p>
            <a:r>
              <a:rPr lang="en-US" dirty="0"/>
              <a:t>Reporting is voluntary although some countries will mandate it</a:t>
            </a:r>
          </a:p>
        </p:txBody>
      </p:sp>
      <p:sp>
        <p:nvSpPr>
          <p:cNvPr id="4" name="Footer Placeholder 3">
            <a:extLst>
              <a:ext uri="{FF2B5EF4-FFF2-40B4-BE49-F238E27FC236}">
                <a16:creationId xmlns:a16="http://schemas.microsoft.com/office/drawing/2014/main" id="{42BF2AF3-F5A8-4D98-8991-6046283EDFB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38606F79-3585-4370-A683-E5F7E65658F0}"/>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653773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537BE-C71A-4063-9E7A-80C72D7007C7}"/>
              </a:ext>
            </a:extLst>
          </p:cNvPr>
          <p:cNvSpPr>
            <a:spLocks noGrp="1"/>
          </p:cNvSpPr>
          <p:nvPr>
            <p:ph type="title"/>
          </p:nvPr>
        </p:nvSpPr>
        <p:spPr/>
        <p:txBody>
          <a:bodyPr/>
          <a:lstStyle/>
          <a:p>
            <a:r>
              <a:rPr lang="en-US" b="1" dirty="0"/>
              <a:t>The ISO Human Capital Reporting Standard</a:t>
            </a:r>
          </a:p>
        </p:txBody>
      </p:sp>
      <p:sp>
        <p:nvSpPr>
          <p:cNvPr id="3" name="Content Placeholder 2">
            <a:extLst>
              <a:ext uri="{FF2B5EF4-FFF2-40B4-BE49-F238E27FC236}">
                <a16:creationId xmlns:a16="http://schemas.microsoft.com/office/drawing/2014/main" id="{C6489633-277C-4B3E-97C6-CD689967E8B8}"/>
              </a:ext>
            </a:extLst>
          </p:cNvPr>
          <p:cNvSpPr>
            <a:spLocks noGrp="1"/>
          </p:cNvSpPr>
          <p:nvPr>
            <p:ph idx="1"/>
          </p:nvPr>
        </p:nvSpPr>
        <p:spPr>
          <a:xfrm>
            <a:off x="482225" y="2488758"/>
            <a:ext cx="8354173" cy="3683442"/>
          </a:xfrm>
        </p:spPr>
        <p:txBody>
          <a:bodyPr/>
          <a:lstStyle/>
          <a:p>
            <a:r>
              <a:rPr lang="en-US" sz="2400" dirty="0">
                <a:solidFill>
                  <a:schemeClr val="tx1"/>
                </a:solidFill>
                <a:latin typeface="+mn-lt"/>
                <a:cs typeface="Whitney HTF Regular"/>
              </a:rPr>
              <a:t>Sixty (60) metrics recommended for internal and external reporting by large organizations</a:t>
            </a:r>
          </a:p>
          <a:p>
            <a:pPr lvl="1"/>
            <a:r>
              <a:rPr lang="en-US" dirty="0">
                <a:solidFill>
                  <a:schemeClr val="tx1"/>
                </a:solidFill>
                <a:latin typeface="+mn-lt"/>
                <a:cs typeface="Whitney HTF Regular"/>
              </a:rPr>
              <a:t>23 for external reporting </a:t>
            </a:r>
          </a:p>
          <a:p>
            <a:r>
              <a:rPr lang="en-US" dirty="0">
                <a:solidFill>
                  <a:schemeClr val="tx1"/>
                </a:solidFill>
                <a:latin typeface="+mn-lt"/>
                <a:cs typeface="Whitney HTF Regular"/>
              </a:rPr>
              <a:t>Thirty-two (32) metrics recommended for internal and external reporting by small/medium organizations</a:t>
            </a:r>
          </a:p>
          <a:p>
            <a:pPr lvl="1"/>
            <a:r>
              <a:rPr lang="en-US" dirty="0">
                <a:solidFill>
                  <a:schemeClr val="tx1"/>
                </a:solidFill>
                <a:latin typeface="+mn-lt"/>
                <a:cs typeface="Whitney HTF Regular"/>
              </a:rPr>
              <a:t>10 for external reporting </a:t>
            </a:r>
          </a:p>
          <a:p>
            <a:endParaRPr lang="en-US" sz="2400" dirty="0">
              <a:solidFill>
                <a:schemeClr val="tx1"/>
              </a:solidFill>
              <a:latin typeface="+mn-lt"/>
              <a:cs typeface="Whitney HTF Regular"/>
            </a:endParaRPr>
          </a:p>
          <a:p>
            <a:endParaRPr lang="en-US" sz="2400" dirty="0">
              <a:solidFill>
                <a:schemeClr val="tx1"/>
              </a:solidFill>
              <a:latin typeface="Whitney HTF Regular"/>
              <a:cs typeface="Whitney HTF Regular"/>
            </a:endParaRPr>
          </a:p>
          <a:p>
            <a:pPr lvl="1"/>
            <a:endParaRPr lang="en-US" sz="1800" dirty="0">
              <a:solidFill>
                <a:schemeClr val="tx1"/>
              </a:solidFill>
              <a:latin typeface="Whitney HTF Regular"/>
              <a:cs typeface="Whitney HTF Regular"/>
            </a:endParaRPr>
          </a:p>
          <a:p>
            <a:r>
              <a:rPr lang="en-US" dirty="0"/>
              <a:t>`</a:t>
            </a:r>
          </a:p>
        </p:txBody>
      </p:sp>
      <p:sp>
        <p:nvSpPr>
          <p:cNvPr id="4" name="Footer Placeholder 3">
            <a:extLst>
              <a:ext uri="{FF2B5EF4-FFF2-40B4-BE49-F238E27FC236}">
                <a16:creationId xmlns:a16="http://schemas.microsoft.com/office/drawing/2014/main" id="{6FB5494C-38EE-4923-BEA9-9DD61329750A}"/>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5771FBB5-4B3F-4E4E-A323-A56E7A4D2480}"/>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057889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BA8CA-C67B-41D7-8180-58A9D9CF1533}"/>
              </a:ext>
            </a:extLst>
          </p:cNvPr>
          <p:cNvSpPr>
            <a:spLocks noGrp="1"/>
          </p:cNvSpPr>
          <p:nvPr>
            <p:ph type="title"/>
          </p:nvPr>
        </p:nvSpPr>
        <p:spPr/>
        <p:txBody>
          <a:bodyPr/>
          <a:lstStyle/>
          <a:p>
            <a:r>
              <a:rPr lang="en-US" b="1" dirty="0"/>
              <a:t>ISO Recommended Measures</a:t>
            </a:r>
          </a:p>
        </p:txBody>
      </p:sp>
      <p:sp>
        <p:nvSpPr>
          <p:cNvPr id="8" name="Content Placeholder 7">
            <a:extLst>
              <a:ext uri="{FF2B5EF4-FFF2-40B4-BE49-F238E27FC236}">
                <a16:creationId xmlns:a16="http://schemas.microsoft.com/office/drawing/2014/main" id="{83A317D0-A549-41EC-8541-26C2724F84D5}"/>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57B1DE2F-741F-4473-B6CB-610EE7CFC357}"/>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3CF13DA5-0D89-47DD-A4D3-3B7F9C4A79B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pic>
        <p:nvPicPr>
          <p:cNvPr id="3" name="Picture 2">
            <a:extLst>
              <a:ext uri="{FF2B5EF4-FFF2-40B4-BE49-F238E27FC236}">
                <a16:creationId xmlns:a16="http://schemas.microsoft.com/office/drawing/2014/main" id="{588C11A8-A2B0-46B2-953A-4BD966F8EC1C}"/>
              </a:ext>
            </a:extLst>
          </p:cNvPr>
          <p:cNvPicPr>
            <a:picLocks noChangeAspect="1"/>
          </p:cNvPicPr>
          <p:nvPr/>
        </p:nvPicPr>
        <p:blipFill>
          <a:blip r:embed="rId2"/>
          <a:stretch>
            <a:fillRect/>
          </a:stretch>
        </p:blipFill>
        <p:spPr>
          <a:xfrm>
            <a:off x="657224" y="2066924"/>
            <a:ext cx="7988301" cy="4090696"/>
          </a:xfrm>
          <a:prstGeom prst="rect">
            <a:avLst/>
          </a:prstGeom>
        </p:spPr>
      </p:pic>
    </p:spTree>
    <p:extLst>
      <p:ext uri="{BB962C8B-B14F-4D97-AF65-F5344CB8AC3E}">
        <p14:creationId xmlns:p14="http://schemas.microsoft.com/office/powerpoint/2010/main" val="2410771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7EF77-9F27-4E1C-BC41-335516F3C992}"/>
              </a:ext>
            </a:extLst>
          </p:cNvPr>
          <p:cNvSpPr>
            <a:spLocks noGrp="1"/>
          </p:cNvSpPr>
          <p:nvPr>
            <p:ph type="title"/>
          </p:nvPr>
        </p:nvSpPr>
        <p:spPr/>
        <p:txBody>
          <a:bodyPr/>
          <a:lstStyle/>
          <a:p>
            <a:r>
              <a:rPr lang="en-US" b="1" dirty="0"/>
              <a:t>Ten Measures for External Reporting by All Organizations</a:t>
            </a:r>
            <a:endParaRPr lang="en-US" sz="1800" b="1" dirty="0"/>
          </a:p>
        </p:txBody>
      </p:sp>
      <p:sp>
        <p:nvSpPr>
          <p:cNvPr id="5" name="Slide Number Placeholder 4">
            <a:extLst>
              <a:ext uri="{FF2B5EF4-FFF2-40B4-BE49-F238E27FC236}">
                <a16:creationId xmlns:a16="http://schemas.microsoft.com/office/drawing/2014/main" id="{4CDD1301-339A-4AF7-BDED-C42271367D50}"/>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
        <p:nvSpPr>
          <p:cNvPr id="4" name="Footer Placeholder 3">
            <a:extLst>
              <a:ext uri="{FF2B5EF4-FFF2-40B4-BE49-F238E27FC236}">
                <a16:creationId xmlns:a16="http://schemas.microsoft.com/office/drawing/2014/main" id="{F209449B-7D20-42AE-9C05-A10ED791F99F}"/>
              </a:ext>
            </a:extLst>
          </p:cNvPr>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3" name="Content Placeholder 2">
            <a:extLst>
              <a:ext uri="{FF2B5EF4-FFF2-40B4-BE49-F238E27FC236}">
                <a16:creationId xmlns:a16="http://schemas.microsoft.com/office/drawing/2014/main" id="{164F4CE2-9932-44D4-945F-BD0C36DD7313}"/>
              </a:ext>
            </a:extLst>
          </p:cNvPr>
          <p:cNvSpPr>
            <a:spLocks noGrp="1"/>
          </p:cNvSpPr>
          <p:nvPr>
            <p:ph idx="1"/>
          </p:nvPr>
        </p:nvSpPr>
        <p:spPr>
          <a:xfrm>
            <a:off x="498475" y="2179863"/>
            <a:ext cx="4073526" cy="3992335"/>
          </a:xfrm>
        </p:spPr>
        <p:txBody>
          <a:bodyPr>
            <a:normAutofit/>
          </a:bodyPr>
          <a:lstStyle/>
          <a:p>
            <a:pPr>
              <a:lnSpc>
                <a:spcPct val="150000"/>
              </a:lnSpc>
              <a:buClr>
                <a:srgbClr val="F83718"/>
              </a:buClr>
              <a:buFont typeface="Arial" panose="020B0604020202020204" pitchFamily="34" charset="0"/>
              <a:buChar char="•"/>
            </a:pPr>
            <a:r>
              <a:rPr lang="en-US" sz="2000" dirty="0">
                <a:solidFill>
                  <a:srgbClr val="FF0000"/>
                </a:solidFill>
              </a:rPr>
              <a:t>Total workforce cost</a:t>
            </a:r>
          </a:p>
          <a:p>
            <a:pPr defTabSz="457200">
              <a:lnSpc>
                <a:spcPct val="150000"/>
              </a:lnSpc>
              <a:spcBef>
                <a:spcPts val="0"/>
              </a:spcBef>
              <a:buClr>
                <a:srgbClr val="F83718"/>
              </a:buClr>
              <a:buSzTx/>
              <a:buFont typeface="Arial" panose="020B0604020202020204" pitchFamily="34" charset="0"/>
              <a:buChar char="•"/>
              <a:defRPr/>
            </a:pPr>
            <a:r>
              <a:rPr lang="en-US" sz="2000" dirty="0">
                <a:solidFill>
                  <a:srgbClr val="FF0000"/>
                </a:solidFill>
              </a:rPr>
              <a:t>Human capital ROI</a:t>
            </a:r>
          </a:p>
          <a:p>
            <a:pPr defTabSz="457200">
              <a:lnSpc>
                <a:spcPct val="150000"/>
              </a:lnSpc>
              <a:spcBef>
                <a:spcPts val="0"/>
              </a:spcBef>
              <a:buClr>
                <a:srgbClr val="F83718"/>
              </a:buClr>
              <a:buSzTx/>
              <a:buFont typeface="Arial" panose="020B0604020202020204" pitchFamily="34" charset="0"/>
              <a:buChar char="•"/>
              <a:defRPr/>
            </a:pPr>
            <a:r>
              <a:rPr lang="en-US" sz="2000" dirty="0">
                <a:solidFill>
                  <a:srgbClr val="FF0000"/>
                </a:solidFill>
              </a:rPr>
              <a:t>Turnover rate</a:t>
            </a:r>
          </a:p>
          <a:p>
            <a:pPr defTabSz="457200">
              <a:lnSpc>
                <a:spcPct val="150000"/>
              </a:lnSpc>
              <a:spcBef>
                <a:spcPts val="0"/>
              </a:spcBef>
              <a:buClr>
                <a:srgbClr val="F83718"/>
              </a:buClr>
              <a:buSzTx/>
              <a:buFont typeface="Arial" panose="020B0604020202020204" pitchFamily="34" charset="0"/>
              <a:buChar char="•"/>
              <a:defRPr/>
            </a:pPr>
            <a:r>
              <a:rPr lang="en-US" sz="2000" dirty="0">
                <a:solidFill>
                  <a:srgbClr val="FF0000"/>
                </a:solidFill>
              </a:rPr>
              <a:t>Development and training cost</a:t>
            </a:r>
          </a:p>
          <a:p>
            <a:pPr defTabSz="457200">
              <a:lnSpc>
                <a:spcPct val="150000"/>
              </a:lnSpc>
              <a:spcBef>
                <a:spcPts val="0"/>
              </a:spcBef>
              <a:buClr>
                <a:srgbClr val="F83718"/>
              </a:buClr>
              <a:buSzTx/>
              <a:buFont typeface="Arial" panose="020B0604020202020204" pitchFamily="34" charset="0"/>
              <a:buChar char="•"/>
              <a:defRPr/>
            </a:pPr>
            <a:r>
              <a:rPr lang="en-US" sz="2100" dirty="0">
                <a:solidFill>
                  <a:srgbClr val="FF0000"/>
                </a:solidFill>
              </a:rPr>
              <a:t>Percentage of employees who have completed training on compliance and ethics</a:t>
            </a:r>
          </a:p>
          <a:p>
            <a:pPr defTabSz="457200">
              <a:lnSpc>
                <a:spcPct val="150000"/>
              </a:lnSpc>
              <a:spcBef>
                <a:spcPts val="0"/>
              </a:spcBef>
              <a:buClr>
                <a:srgbClr val="F83718"/>
              </a:buClr>
              <a:buSzTx/>
              <a:buFont typeface="Arial" panose="020B0604020202020204" pitchFamily="34" charset="0"/>
              <a:buChar char="•"/>
              <a:defRPr/>
            </a:pPr>
            <a:r>
              <a:rPr lang="en-US" sz="2100" dirty="0">
                <a:solidFill>
                  <a:srgbClr val="FF0000"/>
                </a:solidFill>
              </a:rPr>
              <a:t>FTEs</a:t>
            </a:r>
            <a:endParaRPr lang="en-US" dirty="0"/>
          </a:p>
        </p:txBody>
      </p:sp>
      <p:sp>
        <p:nvSpPr>
          <p:cNvPr id="6" name="Content Placeholder 5">
            <a:extLst>
              <a:ext uri="{FF2B5EF4-FFF2-40B4-BE49-F238E27FC236}">
                <a16:creationId xmlns:a16="http://schemas.microsoft.com/office/drawing/2014/main" id="{8C964D29-0085-4149-B461-D447F2C35AD5}"/>
              </a:ext>
            </a:extLst>
          </p:cNvPr>
          <p:cNvSpPr>
            <a:spLocks noGrp="1"/>
          </p:cNvSpPr>
          <p:nvPr>
            <p:ph idx="13"/>
          </p:nvPr>
        </p:nvSpPr>
        <p:spPr>
          <a:xfrm>
            <a:off x="4800600" y="2179863"/>
            <a:ext cx="4073526" cy="3992336"/>
          </a:xfrm>
        </p:spPr>
        <p:txBody>
          <a:bodyPr>
            <a:normAutofit/>
          </a:bodyPr>
          <a:lstStyle/>
          <a:p>
            <a:pPr defTabSz="457200">
              <a:lnSpc>
                <a:spcPct val="150000"/>
              </a:lnSpc>
              <a:spcBef>
                <a:spcPts val="0"/>
              </a:spcBef>
              <a:buClr>
                <a:srgbClr val="F83718"/>
              </a:buClr>
              <a:buSzTx/>
              <a:buFont typeface="Arial" panose="020B0604020202020204" pitchFamily="34" charset="0"/>
              <a:buChar char="•"/>
              <a:defRPr/>
            </a:pPr>
            <a:r>
              <a:rPr lang="en-US" sz="2000" dirty="0">
                <a:solidFill>
                  <a:schemeClr val="tx1"/>
                </a:solidFill>
              </a:rPr>
              <a:t>Revenue or profit per employee</a:t>
            </a:r>
          </a:p>
          <a:p>
            <a:pPr defTabSz="457200">
              <a:lnSpc>
                <a:spcPct val="150000"/>
              </a:lnSpc>
              <a:spcBef>
                <a:spcPts val="0"/>
              </a:spcBef>
              <a:buClr>
                <a:srgbClr val="F83718"/>
              </a:buClr>
              <a:buSzTx/>
              <a:buFont typeface="Arial" panose="020B0604020202020204" pitchFamily="34" charset="0"/>
              <a:buChar char="•"/>
              <a:defRPr/>
            </a:pPr>
            <a:r>
              <a:rPr lang="en-US" sz="2000" dirty="0">
                <a:solidFill>
                  <a:schemeClr val="tx1"/>
                </a:solidFill>
              </a:rPr>
              <a:t>Number of accidents</a:t>
            </a:r>
          </a:p>
          <a:p>
            <a:pPr defTabSz="457200">
              <a:lnSpc>
                <a:spcPct val="150000"/>
              </a:lnSpc>
              <a:spcBef>
                <a:spcPts val="0"/>
              </a:spcBef>
              <a:buClr>
                <a:srgbClr val="F83718"/>
              </a:buClr>
              <a:buSzTx/>
              <a:buFont typeface="Arial" panose="020B0604020202020204" pitchFamily="34" charset="0"/>
              <a:buChar char="•"/>
              <a:defRPr/>
            </a:pPr>
            <a:r>
              <a:rPr lang="en-US" sz="2000" dirty="0">
                <a:solidFill>
                  <a:schemeClr val="tx1"/>
                </a:solidFill>
              </a:rPr>
              <a:t>Number killed during work</a:t>
            </a:r>
          </a:p>
          <a:p>
            <a:pPr defTabSz="457200">
              <a:lnSpc>
                <a:spcPct val="150000"/>
              </a:lnSpc>
              <a:spcBef>
                <a:spcPts val="0"/>
              </a:spcBef>
              <a:buClr>
                <a:srgbClr val="F83718"/>
              </a:buClr>
              <a:buSzTx/>
              <a:buFont typeface="Arial" panose="020B0604020202020204" pitchFamily="34" charset="0"/>
              <a:buChar char="•"/>
              <a:defRPr/>
            </a:pPr>
            <a:r>
              <a:rPr lang="en-US" sz="2000" dirty="0">
                <a:solidFill>
                  <a:schemeClr val="tx1"/>
                </a:solidFill>
              </a:rPr>
              <a:t>Number of employees</a:t>
            </a:r>
          </a:p>
          <a:p>
            <a:pPr marL="0" indent="0" defTabSz="457200">
              <a:lnSpc>
                <a:spcPct val="150000"/>
              </a:lnSpc>
              <a:spcBef>
                <a:spcPts val="0"/>
              </a:spcBef>
              <a:buClr>
                <a:srgbClr val="F83718"/>
              </a:buClr>
              <a:buSzTx/>
              <a:buNone/>
              <a:defRPr/>
            </a:pPr>
            <a:endParaRPr lang="en-US" sz="2000" dirty="0"/>
          </a:p>
          <a:p>
            <a:pPr marL="0" indent="0" defTabSz="457200">
              <a:lnSpc>
                <a:spcPct val="150000"/>
              </a:lnSpc>
              <a:spcBef>
                <a:spcPts val="0"/>
              </a:spcBef>
              <a:buClr>
                <a:srgbClr val="F83718"/>
              </a:buClr>
              <a:buSzTx/>
              <a:buNone/>
              <a:defRPr/>
            </a:pPr>
            <a:endParaRPr lang="en-US" sz="2000" dirty="0"/>
          </a:p>
          <a:p>
            <a:pPr marL="0" indent="0" defTabSz="457200">
              <a:lnSpc>
                <a:spcPct val="150000"/>
              </a:lnSpc>
              <a:spcBef>
                <a:spcPts val="0"/>
              </a:spcBef>
              <a:buClr>
                <a:srgbClr val="F83718"/>
              </a:buClr>
              <a:buSzTx/>
              <a:buNone/>
              <a:defRPr/>
            </a:pPr>
            <a:r>
              <a:rPr lang="en-US" sz="2000" dirty="0"/>
              <a:t>Note: Metrics in </a:t>
            </a:r>
            <a:r>
              <a:rPr lang="en-US" sz="2000" dirty="0">
                <a:solidFill>
                  <a:srgbClr val="FF0000"/>
                </a:solidFill>
              </a:rPr>
              <a:t>red</a:t>
            </a:r>
            <a:r>
              <a:rPr lang="en-US" sz="2000" dirty="0"/>
              <a:t> typically are not reported today</a:t>
            </a:r>
          </a:p>
          <a:p>
            <a:pPr defTabSz="457200">
              <a:lnSpc>
                <a:spcPct val="150000"/>
              </a:lnSpc>
              <a:spcBef>
                <a:spcPts val="0"/>
              </a:spcBef>
              <a:buClr>
                <a:srgbClr val="F83718"/>
              </a:buClr>
              <a:buSzTx/>
              <a:buFont typeface="Arial" panose="020B0604020202020204" pitchFamily="34" charset="0"/>
              <a:buChar char="•"/>
              <a:defRPr/>
            </a:pPr>
            <a:endParaRPr lang="en-US" sz="2000" dirty="0">
              <a:solidFill>
                <a:srgbClr val="FF0000"/>
              </a:solidFill>
            </a:endParaRPr>
          </a:p>
          <a:p>
            <a:endParaRPr lang="en-US" dirty="0"/>
          </a:p>
        </p:txBody>
      </p:sp>
    </p:spTree>
    <p:extLst>
      <p:ext uri="{BB962C8B-B14F-4D97-AF65-F5344CB8AC3E}">
        <p14:creationId xmlns:p14="http://schemas.microsoft.com/office/powerpoint/2010/main" val="1428822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AA8F8-93FF-4334-90CC-4E0C09D5F7D0}"/>
              </a:ext>
            </a:extLst>
          </p:cNvPr>
          <p:cNvSpPr>
            <a:spLocks noGrp="1"/>
          </p:cNvSpPr>
          <p:nvPr>
            <p:ph type="title"/>
          </p:nvPr>
        </p:nvSpPr>
        <p:spPr/>
        <p:txBody>
          <a:bodyPr/>
          <a:lstStyle/>
          <a:p>
            <a:r>
              <a:rPr lang="en-US" sz="3200" b="1" dirty="0"/>
              <a:t>Thirteen Additional Measures for External Reporting by Large Organizations</a:t>
            </a:r>
          </a:p>
        </p:txBody>
      </p:sp>
      <p:sp>
        <p:nvSpPr>
          <p:cNvPr id="5" name="Slide Number Placeholder 4">
            <a:extLst>
              <a:ext uri="{FF2B5EF4-FFF2-40B4-BE49-F238E27FC236}">
                <a16:creationId xmlns:a16="http://schemas.microsoft.com/office/drawing/2014/main" id="{E73FA5A4-1F98-445B-AFE5-4AB5A67FCF8E}"/>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
        <p:nvSpPr>
          <p:cNvPr id="6" name="Date Placeholder 5">
            <a:extLst>
              <a:ext uri="{FF2B5EF4-FFF2-40B4-BE49-F238E27FC236}">
                <a16:creationId xmlns:a16="http://schemas.microsoft.com/office/drawing/2014/main" id="{67F957E2-3393-4BB5-B2C6-D101C9073B26}"/>
              </a:ext>
            </a:extLst>
          </p:cNvPr>
          <p:cNvSpPr>
            <a:spLocks noGrp="1"/>
          </p:cNvSpPr>
          <p:nvPr>
            <p:ph type="dt" sz="half"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28-Oct-20</a:t>
            </a:r>
          </a:p>
        </p:txBody>
      </p:sp>
      <p:sp>
        <p:nvSpPr>
          <p:cNvPr id="4" name="Footer Placeholder 3">
            <a:extLst>
              <a:ext uri="{FF2B5EF4-FFF2-40B4-BE49-F238E27FC236}">
                <a16:creationId xmlns:a16="http://schemas.microsoft.com/office/drawing/2014/main" id="{304CEB51-3DD6-4D72-8FC2-79747984A968}"/>
              </a:ext>
            </a:extLst>
          </p:cNvPr>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3" name="Content Placeholder 2">
            <a:extLst>
              <a:ext uri="{FF2B5EF4-FFF2-40B4-BE49-F238E27FC236}">
                <a16:creationId xmlns:a16="http://schemas.microsoft.com/office/drawing/2014/main" id="{6D0F144A-6561-4176-B12B-512A4C7D8B66}"/>
              </a:ext>
            </a:extLst>
          </p:cNvPr>
          <p:cNvSpPr>
            <a:spLocks noGrp="1"/>
          </p:cNvSpPr>
          <p:nvPr>
            <p:ph idx="1"/>
          </p:nvPr>
        </p:nvSpPr>
        <p:spPr/>
        <p:txBody>
          <a:bodyPr>
            <a:normAutofit lnSpcReduction="10000"/>
          </a:bodyPr>
          <a:lstStyle/>
          <a:p>
            <a:r>
              <a:rPr lang="en-US" sz="2000" dirty="0">
                <a:solidFill>
                  <a:srgbClr val="FF0000"/>
                </a:solidFill>
              </a:rPr>
              <a:t>Workforce diversity                   (4 measures) </a:t>
            </a:r>
          </a:p>
          <a:p>
            <a:pPr lvl="1"/>
            <a:r>
              <a:rPr lang="en-US" sz="1900" dirty="0">
                <a:solidFill>
                  <a:srgbClr val="FF0000"/>
                </a:solidFill>
              </a:rPr>
              <a:t>Age</a:t>
            </a:r>
          </a:p>
          <a:p>
            <a:pPr lvl="1"/>
            <a:r>
              <a:rPr lang="en-US" sz="1900" dirty="0">
                <a:solidFill>
                  <a:srgbClr val="FF0000"/>
                </a:solidFill>
              </a:rPr>
              <a:t>Gender</a:t>
            </a:r>
          </a:p>
          <a:p>
            <a:pPr lvl="1"/>
            <a:r>
              <a:rPr lang="en-US" sz="1900" dirty="0">
                <a:solidFill>
                  <a:srgbClr val="FF0000"/>
                </a:solidFill>
              </a:rPr>
              <a:t>Disability</a:t>
            </a:r>
          </a:p>
          <a:p>
            <a:pPr lvl="1"/>
            <a:r>
              <a:rPr lang="en-US" sz="1900" dirty="0">
                <a:solidFill>
                  <a:srgbClr val="FF0000"/>
                </a:solidFill>
              </a:rPr>
              <a:t>Other</a:t>
            </a:r>
          </a:p>
          <a:p>
            <a:r>
              <a:rPr lang="en-US" sz="2000" dirty="0">
                <a:solidFill>
                  <a:srgbClr val="FF0000"/>
                </a:solidFill>
              </a:rPr>
              <a:t>Diversity of leadership team</a:t>
            </a:r>
          </a:p>
          <a:p>
            <a:r>
              <a:rPr lang="en-US" sz="2000" dirty="0">
                <a:solidFill>
                  <a:srgbClr val="FF0000"/>
                </a:solidFill>
              </a:rPr>
              <a:t>Leadership trust</a:t>
            </a:r>
          </a:p>
          <a:p>
            <a:r>
              <a:rPr lang="en-US" sz="2000" dirty="0">
                <a:solidFill>
                  <a:srgbClr val="FF0000"/>
                </a:solidFill>
              </a:rPr>
              <a:t>Time to fill vacant positions</a:t>
            </a:r>
          </a:p>
          <a:p>
            <a:r>
              <a:rPr lang="en-US" sz="2000" dirty="0">
                <a:solidFill>
                  <a:srgbClr val="FF0000"/>
                </a:solidFill>
              </a:rPr>
              <a:t>Time to fill critical vacant positions</a:t>
            </a:r>
          </a:p>
          <a:p>
            <a:endParaRPr lang="en-US" dirty="0">
              <a:solidFill>
                <a:srgbClr val="FF0000"/>
              </a:solidFill>
            </a:endParaRPr>
          </a:p>
        </p:txBody>
      </p:sp>
      <p:sp>
        <p:nvSpPr>
          <p:cNvPr id="7" name="Content Placeholder 6">
            <a:extLst>
              <a:ext uri="{FF2B5EF4-FFF2-40B4-BE49-F238E27FC236}">
                <a16:creationId xmlns:a16="http://schemas.microsoft.com/office/drawing/2014/main" id="{9BC7F840-1A87-4EC6-B4CB-F53BA40DD1CE}"/>
              </a:ext>
            </a:extLst>
          </p:cNvPr>
          <p:cNvSpPr>
            <a:spLocks noGrp="1"/>
          </p:cNvSpPr>
          <p:nvPr>
            <p:ph idx="13"/>
          </p:nvPr>
        </p:nvSpPr>
        <p:spPr/>
        <p:txBody>
          <a:bodyPr/>
          <a:lstStyle/>
          <a:p>
            <a:r>
              <a:rPr lang="en-US" sz="2000" dirty="0">
                <a:solidFill>
                  <a:srgbClr val="FF0000"/>
                </a:solidFill>
              </a:rPr>
              <a:t>Percentage of positions filled internally</a:t>
            </a:r>
          </a:p>
          <a:p>
            <a:r>
              <a:rPr lang="en-US" sz="2000" dirty="0">
                <a:solidFill>
                  <a:srgbClr val="FF0000"/>
                </a:solidFill>
              </a:rPr>
              <a:t>Percentage of critical positions filled internally</a:t>
            </a:r>
          </a:p>
          <a:p>
            <a:r>
              <a:rPr lang="en-US" sz="2000" dirty="0"/>
              <a:t>Number and type of grievance filed</a:t>
            </a:r>
          </a:p>
          <a:p>
            <a:r>
              <a:rPr lang="en-US" sz="2000" dirty="0">
                <a:solidFill>
                  <a:schemeClr val="tx1"/>
                </a:solidFill>
              </a:rPr>
              <a:t>Number and type of concluded disciplinary action</a:t>
            </a:r>
          </a:p>
          <a:p>
            <a:r>
              <a:rPr lang="en-US" sz="2000" dirty="0">
                <a:solidFill>
                  <a:schemeClr val="tx1"/>
                </a:solidFill>
              </a:rPr>
              <a:t>Lost time for injury</a:t>
            </a:r>
          </a:p>
          <a:p>
            <a:endParaRPr lang="en-US" dirty="0"/>
          </a:p>
        </p:txBody>
      </p:sp>
    </p:spTree>
    <p:extLst>
      <p:ext uri="{BB962C8B-B14F-4D97-AF65-F5344CB8AC3E}">
        <p14:creationId xmlns:p14="http://schemas.microsoft.com/office/powerpoint/2010/main" val="2767614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47E7F-39AC-4137-A0AE-052310CDB628}"/>
              </a:ext>
            </a:extLst>
          </p:cNvPr>
          <p:cNvSpPr>
            <a:spLocks noGrp="1"/>
          </p:cNvSpPr>
          <p:nvPr>
            <p:ph type="title"/>
          </p:nvPr>
        </p:nvSpPr>
        <p:spPr/>
        <p:txBody>
          <a:bodyPr/>
          <a:lstStyle/>
          <a:p>
            <a:r>
              <a:rPr lang="en-US" b="1" dirty="0"/>
              <a:t>Focus on Key Measures:</a:t>
            </a:r>
            <a:br>
              <a:rPr lang="en-US" b="1" dirty="0"/>
            </a:br>
            <a:r>
              <a:rPr lang="en-US" b="1" dirty="0"/>
              <a:t>Total Workforce Cost</a:t>
            </a:r>
          </a:p>
        </p:txBody>
      </p:sp>
      <p:sp>
        <p:nvSpPr>
          <p:cNvPr id="3" name="Content Placeholder 2">
            <a:extLst>
              <a:ext uri="{FF2B5EF4-FFF2-40B4-BE49-F238E27FC236}">
                <a16:creationId xmlns:a16="http://schemas.microsoft.com/office/drawing/2014/main" id="{EE468A3B-D3F5-4A43-B6C3-37CD299D2DF2}"/>
              </a:ext>
            </a:extLst>
          </p:cNvPr>
          <p:cNvSpPr>
            <a:spLocks noGrp="1"/>
          </p:cNvSpPr>
          <p:nvPr>
            <p:ph idx="1"/>
          </p:nvPr>
        </p:nvSpPr>
        <p:spPr/>
        <p:txBody>
          <a:bodyPr/>
          <a:lstStyle/>
          <a:p>
            <a:r>
              <a:rPr lang="en-US" dirty="0"/>
              <a:t>How much is the organization spending on people?</a:t>
            </a:r>
          </a:p>
          <a:p>
            <a:pPr lvl="1"/>
            <a:r>
              <a:rPr lang="en-US" dirty="0"/>
              <a:t>Internal workforce</a:t>
            </a:r>
          </a:p>
          <a:p>
            <a:pPr lvl="2"/>
            <a:r>
              <a:rPr lang="en-US" dirty="0"/>
              <a:t>Full and part-time employees</a:t>
            </a:r>
          </a:p>
          <a:p>
            <a:pPr lvl="1"/>
            <a:r>
              <a:rPr lang="en-US" dirty="0"/>
              <a:t>External workforce</a:t>
            </a:r>
          </a:p>
          <a:p>
            <a:pPr lvl="2"/>
            <a:r>
              <a:rPr lang="en-US" dirty="0"/>
              <a:t>Contractors</a:t>
            </a:r>
          </a:p>
          <a:p>
            <a:pPr lvl="2"/>
            <a:r>
              <a:rPr lang="en-US" dirty="0"/>
              <a:t>Temporary work force: leased and agency workers, interim workers</a:t>
            </a:r>
          </a:p>
          <a:p>
            <a:r>
              <a:rPr lang="en-US" dirty="0"/>
              <a:t>Costs to be included</a:t>
            </a:r>
          </a:p>
          <a:p>
            <a:pPr lvl="1"/>
            <a:r>
              <a:rPr lang="en-US" dirty="0"/>
              <a:t>Internal workforce: Salaries + benefits</a:t>
            </a:r>
          </a:p>
          <a:p>
            <a:pPr lvl="1"/>
            <a:r>
              <a:rPr lang="en-US" dirty="0"/>
              <a:t>External workforce: Amount paid</a:t>
            </a:r>
          </a:p>
          <a:p>
            <a:pPr lvl="2"/>
            <a:endParaRPr lang="en-US" dirty="0"/>
          </a:p>
        </p:txBody>
      </p:sp>
      <p:sp>
        <p:nvSpPr>
          <p:cNvPr id="4" name="Footer Placeholder 3">
            <a:extLst>
              <a:ext uri="{FF2B5EF4-FFF2-40B4-BE49-F238E27FC236}">
                <a16:creationId xmlns:a16="http://schemas.microsoft.com/office/drawing/2014/main" id="{79890808-789B-4812-878F-8019781B3AD2}"/>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AC9E8C22-5268-48FB-8195-438FA0BC20C1}"/>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
        <p:nvSpPr>
          <p:cNvPr id="6" name="Date Placeholder 5">
            <a:extLst>
              <a:ext uri="{FF2B5EF4-FFF2-40B4-BE49-F238E27FC236}">
                <a16:creationId xmlns:a16="http://schemas.microsoft.com/office/drawing/2014/main" id="{0479C76C-5CB2-4ED1-B5F0-939E677F137E}"/>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28-Oct-20</a:t>
            </a:r>
          </a:p>
        </p:txBody>
      </p:sp>
    </p:spTree>
    <p:extLst>
      <p:ext uri="{BB962C8B-B14F-4D97-AF65-F5344CB8AC3E}">
        <p14:creationId xmlns:p14="http://schemas.microsoft.com/office/powerpoint/2010/main" val="8253184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47E7F-39AC-4137-A0AE-052310CDB628}"/>
              </a:ext>
            </a:extLst>
          </p:cNvPr>
          <p:cNvSpPr>
            <a:spLocks noGrp="1"/>
          </p:cNvSpPr>
          <p:nvPr>
            <p:ph type="title"/>
          </p:nvPr>
        </p:nvSpPr>
        <p:spPr/>
        <p:txBody>
          <a:bodyPr/>
          <a:lstStyle/>
          <a:p>
            <a:r>
              <a:rPr lang="en-US" b="1" dirty="0"/>
              <a:t>Focus on Key Measures:</a:t>
            </a:r>
            <a:br>
              <a:rPr lang="en-US" b="1" dirty="0"/>
            </a:br>
            <a:r>
              <a:rPr lang="en-US" b="1" dirty="0"/>
              <a:t>Human Capital ROI</a:t>
            </a:r>
          </a:p>
        </p:txBody>
      </p:sp>
      <p:sp>
        <p:nvSpPr>
          <p:cNvPr id="3" name="Content Placeholder 2">
            <a:extLst>
              <a:ext uri="{FF2B5EF4-FFF2-40B4-BE49-F238E27FC236}">
                <a16:creationId xmlns:a16="http://schemas.microsoft.com/office/drawing/2014/main" id="{EE468A3B-D3F5-4A43-B6C3-37CD299D2DF2}"/>
              </a:ext>
            </a:extLst>
          </p:cNvPr>
          <p:cNvSpPr>
            <a:spLocks noGrp="1"/>
          </p:cNvSpPr>
          <p:nvPr>
            <p:ph idx="1"/>
          </p:nvPr>
        </p:nvSpPr>
        <p:spPr>
          <a:xfrm>
            <a:off x="498474" y="1713987"/>
            <a:ext cx="8354173" cy="4458213"/>
          </a:xfrm>
        </p:spPr>
        <p:txBody>
          <a:bodyPr/>
          <a:lstStyle/>
          <a:p>
            <a:r>
              <a:rPr lang="en-US" sz="2000" dirty="0"/>
              <a:t>A measure of the amount returned for every dollar spent on human capital</a:t>
            </a:r>
          </a:p>
          <a:p>
            <a:pPr lvl="1"/>
            <a:r>
              <a:rPr lang="en-US" sz="1800" dirty="0"/>
              <a:t>Like profit per employee, an indicator of productivity</a:t>
            </a:r>
          </a:p>
          <a:p>
            <a:pPr lvl="1"/>
            <a:r>
              <a:rPr lang="en-US" sz="1800" dirty="0"/>
              <a:t>Similar to financial ROI (Net Profit / Investment)</a:t>
            </a:r>
          </a:p>
          <a:p>
            <a:r>
              <a:rPr lang="en-US" sz="2000" dirty="0"/>
              <a:t>Human capital ROI = Net profit from human capital / Investment in human capital</a:t>
            </a:r>
          </a:p>
          <a:p>
            <a:pPr lvl="1"/>
            <a:r>
              <a:rPr lang="en-US" sz="1800" dirty="0"/>
              <a:t>The “net” in the numerator means the cost of human capital needs to be subtracted</a:t>
            </a:r>
          </a:p>
          <a:p>
            <a:r>
              <a:rPr lang="en-US" sz="2000" dirty="0"/>
              <a:t>By formula, </a:t>
            </a:r>
            <a:r>
              <a:rPr lang="en-US" sz="1800" dirty="0"/>
              <a:t> </a:t>
            </a:r>
          </a:p>
          <a:p>
            <a:pPr lvl="1"/>
            <a:r>
              <a:rPr lang="en-US" sz="1800" dirty="0"/>
              <a:t>{[Revenue – (Expenses – (Pay + Benefits))] / (Pay + Benefits)} -1</a:t>
            </a:r>
          </a:p>
          <a:p>
            <a:pPr lvl="1"/>
            <a:endParaRPr lang="en-US" sz="1800" dirty="0"/>
          </a:p>
          <a:p>
            <a:endParaRPr lang="en-US" sz="2000" dirty="0"/>
          </a:p>
          <a:p>
            <a:pPr marL="228600" lvl="1" indent="0">
              <a:buNone/>
            </a:pPr>
            <a:r>
              <a:rPr lang="en-US" dirty="0"/>
              <a:t> </a:t>
            </a:r>
          </a:p>
        </p:txBody>
      </p:sp>
      <p:sp>
        <p:nvSpPr>
          <p:cNvPr id="4" name="Footer Placeholder 3">
            <a:extLst>
              <a:ext uri="{FF2B5EF4-FFF2-40B4-BE49-F238E27FC236}">
                <a16:creationId xmlns:a16="http://schemas.microsoft.com/office/drawing/2014/main" id="{79890808-789B-4812-878F-8019781B3AD2}"/>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AC9E8C22-5268-48FB-8195-438FA0BC20C1}"/>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26</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
        <p:nvSpPr>
          <p:cNvPr id="6" name="Date Placeholder 5">
            <a:extLst>
              <a:ext uri="{FF2B5EF4-FFF2-40B4-BE49-F238E27FC236}">
                <a16:creationId xmlns:a16="http://schemas.microsoft.com/office/drawing/2014/main" id="{02ECA185-4468-465C-9E4D-216FF08E8182}"/>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28-Oct-20</a:t>
            </a:r>
          </a:p>
        </p:txBody>
      </p:sp>
    </p:spTree>
    <p:extLst>
      <p:ext uri="{BB962C8B-B14F-4D97-AF65-F5344CB8AC3E}">
        <p14:creationId xmlns:p14="http://schemas.microsoft.com/office/powerpoint/2010/main" val="1314559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47E7F-39AC-4137-A0AE-052310CDB628}"/>
              </a:ext>
            </a:extLst>
          </p:cNvPr>
          <p:cNvSpPr>
            <a:spLocks noGrp="1"/>
          </p:cNvSpPr>
          <p:nvPr>
            <p:ph type="title"/>
          </p:nvPr>
        </p:nvSpPr>
        <p:spPr/>
        <p:txBody>
          <a:bodyPr/>
          <a:lstStyle/>
          <a:p>
            <a:r>
              <a:rPr lang="en-US" b="1" dirty="0"/>
              <a:t>Focus on Key Measures:</a:t>
            </a:r>
            <a:br>
              <a:rPr lang="en-US" b="1" dirty="0"/>
            </a:br>
            <a:r>
              <a:rPr lang="en-US" b="1" dirty="0"/>
              <a:t>Human Capital ROI  (continued)</a:t>
            </a:r>
          </a:p>
        </p:txBody>
      </p:sp>
      <p:sp>
        <p:nvSpPr>
          <p:cNvPr id="3" name="Content Placeholder 2">
            <a:extLst>
              <a:ext uri="{FF2B5EF4-FFF2-40B4-BE49-F238E27FC236}">
                <a16:creationId xmlns:a16="http://schemas.microsoft.com/office/drawing/2014/main" id="{EE468A3B-D3F5-4A43-B6C3-37CD299D2DF2}"/>
              </a:ext>
            </a:extLst>
          </p:cNvPr>
          <p:cNvSpPr>
            <a:spLocks noGrp="1"/>
          </p:cNvSpPr>
          <p:nvPr>
            <p:ph idx="1"/>
          </p:nvPr>
        </p:nvSpPr>
        <p:spPr>
          <a:xfrm>
            <a:off x="498474" y="1713987"/>
            <a:ext cx="8354173" cy="4458213"/>
          </a:xfrm>
        </p:spPr>
        <p:txBody>
          <a:bodyPr/>
          <a:lstStyle/>
          <a:p>
            <a:r>
              <a:rPr lang="en-US" sz="2000" dirty="0"/>
              <a:t>Human capital ROI = </a:t>
            </a:r>
            <a:r>
              <a:rPr lang="en-US" sz="1800" dirty="0"/>
              <a:t>{[Revenue – (Expenses – (Pay + Benefits))] / (Pay + Benefits)} -1</a:t>
            </a:r>
          </a:p>
          <a:p>
            <a:r>
              <a:rPr lang="en-US" sz="2000" dirty="0"/>
              <a:t>Example:</a:t>
            </a:r>
          </a:p>
          <a:p>
            <a:pPr lvl="1"/>
            <a:r>
              <a:rPr lang="en-US" sz="1800" dirty="0"/>
              <a:t>Revenue = $6.0M    Expenses = $5.5M   P+B = $2.0M</a:t>
            </a:r>
          </a:p>
          <a:p>
            <a:pPr lvl="1"/>
            <a:r>
              <a:rPr lang="en-US" sz="1800" dirty="0"/>
              <a:t>HC ROI = {[$6-($5.5-$2)]/$2}-1 = (6-3.5)/2-1= 2.5/2-1= 1.25-1=.25 or 25%</a:t>
            </a:r>
          </a:p>
          <a:p>
            <a:pPr lvl="1"/>
            <a:r>
              <a:rPr lang="en-US" sz="1800" dirty="0"/>
              <a:t>For every dollar invested in human capital, operating profit increases by 25 cents for a return of 25%</a:t>
            </a:r>
          </a:p>
          <a:p>
            <a:pPr marL="228600" lvl="1" indent="0">
              <a:buNone/>
            </a:pPr>
            <a:endParaRPr lang="en-US" sz="1800" dirty="0"/>
          </a:p>
          <a:p>
            <a:pPr marL="228600" lvl="1" indent="0">
              <a:buNone/>
            </a:pPr>
            <a:endParaRPr lang="en-US" sz="1800" dirty="0"/>
          </a:p>
        </p:txBody>
      </p:sp>
      <p:sp>
        <p:nvSpPr>
          <p:cNvPr id="4" name="Footer Placeholder 3">
            <a:extLst>
              <a:ext uri="{FF2B5EF4-FFF2-40B4-BE49-F238E27FC236}">
                <a16:creationId xmlns:a16="http://schemas.microsoft.com/office/drawing/2014/main" id="{79890808-789B-4812-878F-8019781B3AD2}"/>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AC9E8C22-5268-48FB-8195-438FA0BC20C1}"/>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27</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
        <p:nvSpPr>
          <p:cNvPr id="6" name="Date Placeholder 5">
            <a:extLst>
              <a:ext uri="{FF2B5EF4-FFF2-40B4-BE49-F238E27FC236}">
                <a16:creationId xmlns:a16="http://schemas.microsoft.com/office/drawing/2014/main" id="{A36EE139-D2B3-4268-83BC-579D1473572B}"/>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28-Oct-20</a:t>
            </a:r>
          </a:p>
        </p:txBody>
      </p:sp>
    </p:spTree>
    <p:extLst>
      <p:ext uri="{BB962C8B-B14F-4D97-AF65-F5344CB8AC3E}">
        <p14:creationId xmlns:p14="http://schemas.microsoft.com/office/powerpoint/2010/main" val="1461843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47E7F-39AC-4137-A0AE-052310CDB628}"/>
              </a:ext>
            </a:extLst>
          </p:cNvPr>
          <p:cNvSpPr>
            <a:spLocks noGrp="1"/>
          </p:cNvSpPr>
          <p:nvPr>
            <p:ph type="title"/>
          </p:nvPr>
        </p:nvSpPr>
        <p:spPr/>
        <p:txBody>
          <a:bodyPr/>
          <a:lstStyle/>
          <a:p>
            <a:r>
              <a:rPr lang="en-US" b="1" dirty="0"/>
              <a:t>Focus on Key Measures:</a:t>
            </a:r>
            <a:br>
              <a:rPr lang="en-US" b="1" dirty="0"/>
            </a:br>
            <a:r>
              <a:rPr lang="en-US" b="1" dirty="0"/>
              <a:t>Turnover Rate</a:t>
            </a:r>
          </a:p>
        </p:txBody>
      </p:sp>
      <p:sp>
        <p:nvSpPr>
          <p:cNvPr id="3" name="Content Placeholder 2">
            <a:extLst>
              <a:ext uri="{FF2B5EF4-FFF2-40B4-BE49-F238E27FC236}">
                <a16:creationId xmlns:a16="http://schemas.microsoft.com/office/drawing/2014/main" id="{EE468A3B-D3F5-4A43-B6C3-37CD299D2DF2}"/>
              </a:ext>
            </a:extLst>
          </p:cNvPr>
          <p:cNvSpPr>
            <a:spLocks noGrp="1"/>
          </p:cNvSpPr>
          <p:nvPr>
            <p:ph idx="1"/>
          </p:nvPr>
        </p:nvSpPr>
        <p:spPr>
          <a:xfrm>
            <a:off x="555881" y="1812760"/>
            <a:ext cx="8354173" cy="4419600"/>
          </a:xfrm>
        </p:spPr>
        <p:txBody>
          <a:bodyPr/>
          <a:lstStyle/>
          <a:p>
            <a:r>
              <a:rPr lang="en-US" dirty="0"/>
              <a:t>Turnover causes costs such as replacement costs, onboarding costs and workforce separation costs and may impair productivity and quality</a:t>
            </a:r>
          </a:p>
          <a:p>
            <a:r>
              <a:rPr lang="en-US" dirty="0"/>
              <a:t>Turnover rate =                                                                     </a:t>
            </a:r>
            <a:r>
              <a:rPr lang="en-US" sz="1800" dirty="0"/>
              <a:t>      </a:t>
            </a:r>
            <a:r>
              <a:rPr lang="en-US" sz="2000" dirty="0"/>
              <a:t>(Total number of leavers / Average total number of employees) x 100</a:t>
            </a:r>
          </a:p>
          <a:p>
            <a:r>
              <a:rPr lang="en-US" sz="2000" dirty="0"/>
              <a:t>Number of leavers includes voluntary and involuntary separations</a:t>
            </a:r>
          </a:p>
          <a:p>
            <a:r>
              <a:rPr lang="en-US" sz="2000" dirty="0"/>
              <a:t>A voluntary turnover rate (without retirement) may also be calculated</a:t>
            </a:r>
          </a:p>
          <a:p>
            <a:endParaRPr lang="en-US" dirty="0"/>
          </a:p>
          <a:p>
            <a:endParaRPr lang="en-US" dirty="0"/>
          </a:p>
        </p:txBody>
      </p:sp>
      <p:sp>
        <p:nvSpPr>
          <p:cNvPr id="4" name="Footer Placeholder 3">
            <a:extLst>
              <a:ext uri="{FF2B5EF4-FFF2-40B4-BE49-F238E27FC236}">
                <a16:creationId xmlns:a16="http://schemas.microsoft.com/office/drawing/2014/main" id="{79890808-789B-4812-878F-8019781B3AD2}"/>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AC9E8C22-5268-48FB-8195-438FA0BC20C1}"/>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28</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
        <p:nvSpPr>
          <p:cNvPr id="6" name="Date Placeholder 5">
            <a:extLst>
              <a:ext uri="{FF2B5EF4-FFF2-40B4-BE49-F238E27FC236}">
                <a16:creationId xmlns:a16="http://schemas.microsoft.com/office/drawing/2014/main" id="{9AF61D8F-F5A5-4DF8-BE6D-12A140B9919A}"/>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28-Oct-20</a:t>
            </a:r>
          </a:p>
        </p:txBody>
      </p:sp>
    </p:spTree>
    <p:extLst>
      <p:ext uri="{BB962C8B-B14F-4D97-AF65-F5344CB8AC3E}">
        <p14:creationId xmlns:p14="http://schemas.microsoft.com/office/powerpoint/2010/main" val="14312818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0C345-9AB8-4D7B-95EE-1AAE16EF53F0}"/>
              </a:ext>
            </a:extLst>
          </p:cNvPr>
          <p:cNvSpPr>
            <a:spLocks noGrp="1"/>
          </p:cNvSpPr>
          <p:nvPr>
            <p:ph type="title"/>
          </p:nvPr>
        </p:nvSpPr>
        <p:spPr/>
        <p:txBody>
          <a:bodyPr/>
          <a:lstStyle/>
          <a:p>
            <a:r>
              <a:rPr lang="en-US" b="1" dirty="0"/>
              <a:t>Focus on Key Measures:</a:t>
            </a:r>
            <a:br>
              <a:rPr lang="en-US" b="1" dirty="0"/>
            </a:br>
            <a:r>
              <a:rPr lang="en-US" b="1" dirty="0"/>
              <a:t>Total Development and Training Cost</a:t>
            </a:r>
          </a:p>
        </p:txBody>
      </p:sp>
      <p:sp>
        <p:nvSpPr>
          <p:cNvPr id="3" name="Content Placeholder 2">
            <a:extLst>
              <a:ext uri="{FF2B5EF4-FFF2-40B4-BE49-F238E27FC236}">
                <a16:creationId xmlns:a16="http://schemas.microsoft.com/office/drawing/2014/main" id="{24715C4F-D952-4870-AA1E-40E63A498A45}"/>
              </a:ext>
            </a:extLst>
          </p:cNvPr>
          <p:cNvSpPr>
            <a:spLocks noGrp="1"/>
          </p:cNvSpPr>
          <p:nvPr>
            <p:ph idx="1"/>
          </p:nvPr>
        </p:nvSpPr>
        <p:spPr>
          <a:xfrm>
            <a:off x="498474" y="2357562"/>
            <a:ext cx="8354173" cy="3814638"/>
          </a:xfrm>
        </p:spPr>
        <p:txBody>
          <a:bodyPr/>
          <a:lstStyle/>
          <a:p>
            <a:r>
              <a:rPr lang="en-US" dirty="0"/>
              <a:t>Called direct expenditure by ATD in the State of Industry report</a:t>
            </a:r>
          </a:p>
          <a:p>
            <a:r>
              <a:rPr lang="en-US" dirty="0"/>
              <a:t>Formula: Spending by training departments + training by other departments + tuition assistance</a:t>
            </a:r>
          </a:p>
          <a:p>
            <a:r>
              <a:rPr lang="en-US" dirty="0"/>
              <a:t>Basically, all spending on training except</a:t>
            </a:r>
          </a:p>
          <a:p>
            <a:pPr lvl="1"/>
            <a:r>
              <a:rPr lang="en-US" dirty="0"/>
              <a:t>Participant travel cost and opportunity cost</a:t>
            </a:r>
          </a:p>
          <a:p>
            <a:r>
              <a:rPr lang="en-US" dirty="0"/>
              <a:t>Benchmarked as average spending per employee, average spending per learner, spending as a % of revenue</a:t>
            </a:r>
          </a:p>
        </p:txBody>
      </p:sp>
      <p:sp>
        <p:nvSpPr>
          <p:cNvPr id="4" name="Footer Placeholder 3">
            <a:extLst>
              <a:ext uri="{FF2B5EF4-FFF2-40B4-BE49-F238E27FC236}">
                <a16:creationId xmlns:a16="http://schemas.microsoft.com/office/drawing/2014/main" id="{07903AAA-E18C-4D9A-AD77-5D050A230DE3}"/>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F9A084DA-28F6-4233-8D6F-BBEFF2722DDC}"/>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29</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727000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4"/>
          <p:cNvSpPr>
            <a:spLocks noGrp="1"/>
          </p:cNvSpPr>
          <p:nvPr>
            <p:ph type="title"/>
          </p:nvPr>
        </p:nvSpPr>
        <p:spPr/>
        <p:txBody>
          <a:bodyPr/>
          <a:lstStyle/>
          <a:p>
            <a:r>
              <a:rPr lang="en-US" dirty="0"/>
              <a:t>Your Facilitator</a:t>
            </a:r>
          </a:p>
        </p:txBody>
      </p:sp>
      <p:sp>
        <p:nvSpPr>
          <p:cNvPr id="5" name="Content Placeholder 4">
            <a:extLst>
              <a:ext uri="{FF2B5EF4-FFF2-40B4-BE49-F238E27FC236}">
                <a16:creationId xmlns:a16="http://schemas.microsoft.com/office/drawing/2014/main" id="{9DB62FC3-316B-4E22-BF26-B0AC1EA54892}"/>
              </a:ext>
            </a:extLst>
          </p:cNvPr>
          <p:cNvSpPr>
            <a:spLocks noGrp="1"/>
          </p:cNvSpPr>
          <p:nvPr>
            <p:ph idx="1"/>
          </p:nvPr>
        </p:nvSpPr>
        <p:spPr>
          <a:xfrm>
            <a:off x="476299" y="1371600"/>
            <a:ext cx="8439101" cy="4845766"/>
          </a:xfrm>
        </p:spPr>
        <p:txBody>
          <a:bodyPr/>
          <a:lstStyle/>
          <a:p>
            <a:r>
              <a:rPr lang="en-US" sz="1600" dirty="0"/>
              <a:t>Executive Director, Center for Talent Reporting</a:t>
            </a:r>
          </a:p>
          <a:p>
            <a:r>
              <a:rPr lang="en-US" sz="1600" dirty="0"/>
              <a:t>Founder and Former President, Caterpillar University</a:t>
            </a:r>
          </a:p>
          <a:p>
            <a:pPr lvl="1"/>
            <a:r>
              <a:rPr lang="en-US" sz="1200" dirty="0"/>
              <a:t>2005 1st Place in ATD BEST Awards</a:t>
            </a:r>
          </a:p>
          <a:p>
            <a:pPr lvl="1"/>
            <a:r>
              <a:rPr lang="en-US" sz="1200" dirty="0"/>
              <a:t>2006 CLO of the Year</a:t>
            </a:r>
          </a:p>
          <a:p>
            <a:r>
              <a:rPr lang="en-US" sz="1600" dirty="0"/>
              <a:t>Former Chief Economist, Caterpillar Inc.</a:t>
            </a:r>
          </a:p>
          <a:p>
            <a:pPr lvl="1"/>
            <a:r>
              <a:rPr lang="en-US" sz="1200" dirty="0"/>
              <a:t>Ph.D. in Economics, Masters in Business Administration</a:t>
            </a:r>
          </a:p>
          <a:p>
            <a:r>
              <a:rPr lang="en-US" sz="1600" dirty="0"/>
              <a:t>Author, </a:t>
            </a:r>
            <a:r>
              <a:rPr lang="en-US" sz="1600" i="1" dirty="0"/>
              <a:t>The Business of Learning </a:t>
            </a:r>
            <a:r>
              <a:rPr lang="en-US" sz="1600" dirty="0"/>
              <a:t>(second edition), and </a:t>
            </a:r>
            <a:r>
              <a:rPr lang="en-US" sz="1600" i="1" dirty="0"/>
              <a:t>Measurement Demystified (2021) &amp; Measurement Demystified Field Guide (2022) </a:t>
            </a:r>
            <a:r>
              <a:rPr lang="en-US" sz="1600" dirty="0"/>
              <a:t>with Peggy Parskey  (ATD Press)                                                             </a:t>
            </a:r>
          </a:p>
          <a:p>
            <a:r>
              <a:rPr lang="en-US" sz="1600" dirty="0"/>
              <a:t>Adjunct Professor in Human Capital Development </a:t>
            </a:r>
          </a:p>
          <a:p>
            <a:pPr lvl="1"/>
            <a:r>
              <a:rPr lang="en-US" sz="1200" dirty="0"/>
              <a:t>Bellevue University (PhD program)</a:t>
            </a:r>
          </a:p>
          <a:p>
            <a:pPr lvl="1"/>
            <a:r>
              <a:rPr lang="en-US" sz="1200" dirty="0"/>
              <a:t>George Mason University (Executive Education program)</a:t>
            </a:r>
          </a:p>
          <a:p>
            <a:r>
              <a:rPr lang="en-US" sz="1600" dirty="0"/>
              <a:t>Member, ISO Working Group on Metrics</a:t>
            </a:r>
          </a:p>
          <a:p>
            <a:endParaRPr lang="en-US" sz="1600"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E81A20-8605-48E3-8B1E-28FC5D376983}" type="datetime5">
              <a:rPr kumimoji="0" lang="en-US" sz="1100" b="1" i="0" u="none" strike="noStrike" kern="1200" cap="none" spc="0" normalizeH="0" baseline="0" noProof="0" smtClean="0">
                <a:ln>
                  <a:noFill/>
                </a:ln>
                <a:solidFill>
                  <a:srgbClr val="292929">
                    <a:lumMod val="75000"/>
                    <a:lumOff val="25000"/>
                  </a:srgbClr>
                </a:solidFill>
                <a:effectLst/>
                <a:uLnTx/>
                <a:uFillTx/>
                <a:latin typeface="Times New Roman" pitchFamily="18" charset="0"/>
                <a:ea typeface="+mn-ea"/>
                <a:cs typeface="Times New Roman"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5-Sep-23</a:t>
            </a:fld>
            <a:endParaRPr kumimoji="0" lang="en-US" sz="1100" b="1"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endParaRPr>
          </a:p>
        </p:txBody>
      </p:sp>
      <p:sp>
        <p:nvSpPr>
          <p:cNvPr id="2" name="Footer Placeholder 1"/>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                                  www.centerfortalentreporting.org</a:t>
            </a: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
        <p:nvSpPr>
          <p:cNvPr id="7" name="Text Placeholder 8"/>
          <p:cNvSpPr txBox="1">
            <a:spLocks/>
          </p:cNvSpPr>
          <p:nvPr/>
        </p:nvSpPr>
        <p:spPr>
          <a:xfrm>
            <a:off x="498474" y="1885950"/>
            <a:ext cx="6988176" cy="3657600"/>
          </a:xfrm>
          <a:prstGeom prst="rect">
            <a:avLst/>
          </a:prstGeom>
        </p:spPr>
        <p:txBody>
          <a:bodyPr lIns="68576" tIns="34289" rIns="68576" bIns="34289"/>
          <a:lstStyle/>
          <a:p>
            <a:pPr marL="257175" marR="0" lvl="0" indent="-257175" algn="l" defTabSz="914400" rtl="0" eaLnBrk="1" fontAlgn="base" latinLnBrk="0" hangingPunct="1">
              <a:lnSpc>
                <a:spcPct val="100000"/>
              </a:lnSpc>
              <a:spcBef>
                <a:spcPct val="20000"/>
              </a:spcBef>
              <a:spcAft>
                <a:spcPct val="0"/>
              </a:spcAft>
              <a:buClr>
                <a:srgbClr val="004679"/>
              </a:buClr>
              <a:buSzTx/>
              <a:buFont typeface="Arial" panose="020B0604020202020204" pitchFamily="34" charset="0"/>
              <a:buChar char="•"/>
              <a:tabLst/>
              <a:defRPr/>
            </a:pPr>
            <a:endParaRPr kumimoji="0" lang="en-US" sz="1350" b="0" i="0" u="none" strike="noStrike" kern="1200" cap="none" spc="0" normalizeH="0" baseline="0" noProof="0" dirty="0">
              <a:ln>
                <a:noFill/>
              </a:ln>
              <a:solidFill>
                <a:prstClr val="black"/>
              </a:solidFill>
              <a:effectLst/>
              <a:uLnTx/>
              <a:uFillTx/>
              <a:latin typeface="Arial" charset="0"/>
              <a:ea typeface="+mn-ea"/>
              <a:cs typeface="Arial" pitchFamily="34" charset="0"/>
            </a:endParaRPr>
          </a:p>
        </p:txBody>
      </p:sp>
      <p:pic>
        <p:nvPicPr>
          <p:cNvPr id="9" name="Picture 6" descr="The Business of Learning - Second Edition: How to Manage Corporate Training to Improve Your Bottom Line by [Vance, David 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8558" y="4324135"/>
            <a:ext cx="968853" cy="12849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go.i4cp.com/l/11852/2013-02-12/ql38d/11852/86411/DaveVanceHead.jpg">
            <a:extLst>
              <a:ext uri="{FF2B5EF4-FFF2-40B4-BE49-F238E27FC236}">
                <a16:creationId xmlns:a16="http://schemas.microsoft.com/office/drawing/2014/main" id="{12C9AA62-EDA6-4A39-B8B1-980896448DD4}"/>
              </a:ext>
            </a:extLst>
          </p:cNvPr>
          <p:cNvPicPr>
            <a:picLocks noChangeAspect="1" noChangeArrowheads="1"/>
          </p:cNvPicPr>
          <p:nvPr/>
        </p:nvPicPr>
        <p:blipFill>
          <a:blip r:embed="rId3" cstate="print"/>
          <a:srcRect/>
          <a:stretch>
            <a:fillRect/>
          </a:stretch>
        </p:blipFill>
        <p:spPr bwMode="auto">
          <a:xfrm>
            <a:off x="6314310" y="1580973"/>
            <a:ext cx="1131413" cy="1740637"/>
          </a:xfrm>
          <a:prstGeom prst="rect">
            <a:avLst/>
          </a:prstGeom>
          <a:noFill/>
        </p:spPr>
      </p:pic>
      <p:pic>
        <p:nvPicPr>
          <p:cNvPr id="8" name="Picture 7">
            <a:extLst>
              <a:ext uri="{FF2B5EF4-FFF2-40B4-BE49-F238E27FC236}">
                <a16:creationId xmlns:a16="http://schemas.microsoft.com/office/drawing/2014/main" id="{7AB30330-E248-4792-94CE-98E4110EB3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2930" y="4814425"/>
            <a:ext cx="838201" cy="1197430"/>
          </a:xfrm>
          <a:prstGeom prst="rect">
            <a:avLst/>
          </a:prstGeom>
        </p:spPr>
      </p:pic>
      <p:pic>
        <p:nvPicPr>
          <p:cNvPr id="1030" name="Picture 6">
            <a:extLst>
              <a:ext uri="{FF2B5EF4-FFF2-40B4-BE49-F238E27FC236}">
                <a16:creationId xmlns:a16="http://schemas.microsoft.com/office/drawing/2014/main" id="{41DC5207-5569-42DA-AF2A-250BF5DE588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45723" y="4324135"/>
            <a:ext cx="1218127" cy="1089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355193"/>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47E7F-39AC-4137-A0AE-052310CDB628}"/>
              </a:ext>
            </a:extLst>
          </p:cNvPr>
          <p:cNvSpPr>
            <a:spLocks noGrp="1"/>
          </p:cNvSpPr>
          <p:nvPr>
            <p:ph type="title"/>
          </p:nvPr>
        </p:nvSpPr>
        <p:spPr>
          <a:xfrm>
            <a:off x="498474" y="304799"/>
            <a:ext cx="7556313" cy="1655197"/>
          </a:xfrm>
        </p:spPr>
        <p:txBody>
          <a:bodyPr/>
          <a:lstStyle/>
          <a:p>
            <a:r>
              <a:rPr lang="en-US" sz="2800" b="1" dirty="0"/>
              <a:t>Focus on Key Measures:</a:t>
            </a:r>
            <a:br>
              <a:rPr lang="en-US" sz="2800" b="1" dirty="0"/>
            </a:br>
            <a:r>
              <a:rPr lang="en-US" sz="2800" b="1" dirty="0"/>
              <a:t>Percentage of Employees Who Have Completed Training on Compliance and Ethics</a:t>
            </a:r>
          </a:p>
        </p:txBody>
      </p:sp>
      <p:sp>
        <p:nvSpPr>
          <p:cNvPr id="3" name="Content Placeholder 2">
            <a:extLst>
              <a:ext uri="{FF2B5EF4-FFF2-40B4-BE49-F238E27FC236}">
                <a16:creationId xmlns:a16="http://schemas.microsoft.com/office/drawing/2014/main" id="{EE468A3B-D3F5-4A43-B6C3-37CD299D2DF2}"/>
              </a:ext>
            </a:extLst>
          </p:cNvPr>
          <p:cNvSpPr>
            <a:spLocks noGrp="1"/>
          </p:cNvSpPr>
          <p:nvPr>
            <p:ph idx="1"/>
          </p:nvPr>
        </p:nvSpPr>
        <p:spPr>
          <a:xfrm>
            <a:off x="498474" y="2598820"/>
            <a:ext cx="8354173" cy="3573379"/>
          </a:xfrm>
        </p:spPr>
        <p:txBody>
          <a:bodyPr/>
          <a:lstStyle/>
          <a:p>
            <a:r>
              <a:rPr lang="en-US" dirty="0"/>
              <a:t>In response to numerous compliance and ethics issues</a:t>
            </a:r>
          </a:p>
          <a:p>
            <a:r>
              <a:rPr lang="en-US" dirty="0"/>
              <a:t>Organization will need to decide who needs to be trained on compliance and ethics each year</a:t>
            </a:r>
          </a:p>
          <a:p>
            <a:r>
              <a:rPr lang="en-US" dirty="0"/>
              <a:t>The reported percentage would be based on those employees assigned to the training</a:t>
            </a:r>
          </a:p>
          <a:p>
            <a:pPr lvl="1"/>
            <a:r>
              <a:rPr lang="en-US" dirty="0"/>
              <a:t>Consider another metric which employs all employees in the denominator</a:t>
            </a:r>
          </a:p>
        </p:txBody>
      </p:sp>
      <p:sp>
        <p:nvSpPr>
          <p:cNvPr id="4" name="Footer Placeholder 3">
            <a:extLst>
              <a:ext uri="{FF2B5EF4-FFF2-40B4-BE49-F238E27FC236}">
                <a16:creationId xmlns:a16="http://schemas.microsoft.com/office/drawing/2014/main" id="{79890808-789B-4812-878F-8019781B3AD2}"/>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AC9E8C22-5268-48FB-8195-438FA0BC20C1}"/>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30</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9853038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47E7F-39AC-4137-A0AE-052310CDB628}"/>
              </a:ext>
            </a:extLst>
          </p:cNvPr>
          <p:cNvSpPr>
            <a:spLocks noGrp="1"/>
          </p:cNvSpPr>
          <p:nvPr>
            <p:ph type="title"/>
          </p:nvPr>
        </p:nvSpPr>
        <p:spPr>
          <a:xfrm>
            <a:off x="498474" y="309175"/>
            <a:ext cx="7556313" cy="1316736"/>
          </a:xfrm>
        </p:spPr>
        <p:txBody>
          <a:bodyPr/>
          <a:lstStyle/>
          <a:p>
            <a:r>
              <a:rPr lang="en-US" b="1" dirty="0"/>
              <a:t>Focus on Key Measures:</a:t>
            </a:r>
            <a:br>
              <a:rPr lang="en-US" b="1" dirty="0"/>
            </a:br>
            <a:r>
              <a:rPr lang="en-US" b="1" dirty="0"/>
              <a:t>Diversity</a:t>
            </a:r>
          </a:p>
        </p:txBody>
      </p:sp>
      <p:sp>
        <p:nvSpPr>
          <p:cNvPr id="3" name="Content Placeholder 2">
            <a:extLst>
              <a:ext uri="{FF2B5EF4-FFF2-40B4-BE49-F238E27FC236}">
                <a16:creationId xmlns:a16="http://schemas.microsoft.com/office/drawing/2014/main" id="{EE468A3B-D3F5-4A43-B6C3-37CD299D2DF2}"/>
              </a:ext>
            </a:extLst>
          </p:cNvPr>
          <p:cNvSpPr>
            <a:spLocks noGrp="1"/>
          </p:cNvSpPr>
          <p:nvPr>
            <p:ph idx="1"/>
          </p:nvPr>
        </p:nvSpPr>
        <p:spPr>
          <a:xfrm>
            <a:off x="498474" y="2393190"/>
            <a:ext cx="8354173" cy="3779010"/>
          </a:xfrm>
        </p:spPr>
        <p:txBody>
          <a:bodyPr/>
          <a:lstStyle/>
          <a:p>
            <a:r>
              <a:rPr lang="en-US" dirty="0"/>
              <a:t>Workforce diversity by age, gender, disability, other</a:t>
            </a:r>
          </a:p>
          <a:p>
            <a:pPr lvl="1"/>
            <a:r>
              <a:rPr lang="en-US" dirty="0"/>
              <a:t>Age, gender, disability at a minimum</a:t>
            </a:r>
          </a:p>
          <a:p>
            <a:pPr lvl="2"/>
            <a:r>
              <a:rPr lang="en-US" dirty="0"/>
              <a:t>May want to add nationality or other relevant factors</a:t>
            </a:r>
          </a:p>
          <a:p>
            <a:pPr lvl="1"/>
            <a:r>
              <a:rPr lang="en-US" dirty="0"/>
              <a:t>Need to decide on demographic breakouts</a:t>
            </a:r>
          </a:p>
          <a:p>
            <a:pPr lvl="2"/>
            <a:r>
              <a:rPr lang="en-US" dirty="0"/>
              <a:t>Business unit, region?</a:t>
            </a:r>
          </a:p>
          <a:p>
            <a:r>
              <a:rPr lang="en-US" dirty="0"/>
              <a:t>Diversity of leadership team</a:t>
            </a:r>
          </a:p>
          <a:p>
            <a:pPr lvl="1"/>
            <a:r>
              <a:rPr lang="en-US" dirty="0"/>
              <a:t>Will need to define leadership team</a:t>
            </a:r>
          </a:p>
          <a:p>
            <a:endParaRPr lang="en-US" dirty="0"/>
          </a:p>
        </p:txBody>
      </p:sp>
      <p:sp>
        <p:nvSpPr>
          <p:cNvPr id="4" name="Footer Placeholder 3">
            <a:extLst>
              <a:ext uri="{FF2B5EF4-FFF2-40B4-BE49-F238E27FC236}">
                <a16:creationId xmlns:a16="http://schemas.microsoft.com/office/drawing/2014/main" id="{79890808-789B-4812-878F-8019781B3AD2}"/>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AC9E8C22-5268-48FB-8195-438FA0BC20C1}"/>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31</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9864681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47E7F-39AC-4137-A0AE-052310CDB628}"/>
              </a:ext>
            </a:extLst>
          </p:cNvPr>
          <p:cNvSpPr>
            <a:spLocks noGrp="1"/>
          </p:cNvSpPr>
          <p:nvPr>
            <p:ph type="title"/>
          </p:nvPr>
        </p:nvSpPr>
        <p:spPr/>
        <p:txBody>
          <a:bodyPr/>
          <a:lstStyle/>
          <a:p>
            <a:r>
              <a:rPr lang="en-US" b="1" dirty="0"/>
              <a:t>Focus on Key Measures:</a:t>
            </a:r>
            <a:br>
              <a:rPr lang="en-US" b="1" dirty="0"/>
            </a:br>
            <a:r>
              <a:rPr lang="en-US" b="1" dirty="0"/>
              <a:t>Leadership Trust</a:t>
            </a:r>
          </a:p>
        </p:txBody>
      </p:sp>
      <p:sp>
        <p:nvSpPr>
          <p:cNvPr id="3" name="Content Placeholder 2">
            <a:extLst>
              <a:ext uri="{FF2B5EF4-FFF2-40B4-BE49-F238E27FC236}">
                <a16:creationId xmlns:a16="http://schemas.microsoft.com/office/drawing/2014/main" id="{EE468A3B-D3F5-4A43-B6C3-37CD299D2DF2}"/>
              </a:ext>
            </a:extLst>
          </p:cNvPr>
          <p:cNvSpPr>
            <a:spLocks noGrp="1"/>
          </p:cNvSpPr>
          <p:nvPr>
            <p:ph idx="1"/>
          </p:nvPr>
        </p:nvSpPr>
        <p:spPr>
          <a:xfrm>
            <a:off x="498474" y="2270832"/>
            <a:ext cx="8354173" cy="3901368"/>
          </a:xfrm>
        </p:spPr>
        <p:txBody>
          <a:bodyPr/>
          <a:lstStyle/>
          <a:p>
            <a:r>
              <a:rPr lang="en-US" dirty="0"/>
              <a:t>Will be based on employee surveys</a:t>
            </a:r>
          </a:p>
          <a:p>
            <a:r>
              <a:rPr lang="en-US" dirty="0"/>
              <a:t>Need to</a:t>
            </a:r>
          </a:p>
          <a:p>
            <a:pPr lvl="1"/>
            <a:r>
              <a:rPr lang="en-US" dirty="0"/>
              <a:t>Define leaders</a:t>
            </a:r>
          </a:p>
          <a:p>
            <a:pPr lvl="1"/>
            <a:r>
              <a:rPr lang="en-US" dirty="0"/>
              <a:t>Create survey questions on leadership trust</a:t>
            </a:r>
          </a:p>
          <a:p>
            <a:pPr lvl="2"/>
            <a:r>
              <a:rPr lang="en-US" dirty="0"/>
              <a:t>Should include questions about fairness, integrity, consistency</a:t>
            </a:r>
          </a:p>
          <a:p>
            <a:pPr lvl="1"/>
            <a:r>
              <a:rPr lang="en-US" dirty="0"/>
              <a:t>Decide on frequency</a:t>
            </a:r>
          </a:p>
        </p:txBody>
      </p:sp>
      <p:sp>
        <p:nvSpPr>
          <p:cNvPr id="4" name="Footer Placeholder 3">
            <a:extLst>
              <a:ext uri="{FF2B5EF4-FFF2-40B4-BE49-F238E27FC236}">
                <a16:creationId xmlns:a16="http://schemas.microsoft.com/office/drawing/2014/main" id="{79890808-789B-4812-878F-8019781B3AD2}"/>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AC9E8C22-5268-48FB-8195-438FA0BC20C1}"/>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32</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545213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47E7F-39AC-4137-A0AE-052310CDB628}"/>
              </a:ext>
            </a:extLst>
          </p:cNvPr>
          <p:cNvSpPr>
            <a:spLocks noGrp="1"/>
          </p:cNvSpPr>
          <p:nvPr>
            <p:ph type="title"/>
          </p:nvPr>
        </p:nvSpPr>
        <p:spPr/>
        <p:txBody>
          <a:bodyPr/>
          <a:lstStyle/>
          <a:p>
            <a:r>
              <a:rPr lang="en-US" b="1" dirty="0"/>
              <a:t>Focus on Key Measures:</a:t>
            </a:r>
            <a:br>
              <a:rPr lang="en-US" b="1" dirty="0"/>
            </a:br>
            <a:r>
              <a:rPr lang="en-US" b="1" dirty="0"/>
              <a:t>Time to Fill</a:t>
            </a:r>
          </a:p>
        </p:txBody>
      </p:sp>
      <p:sp>
        <p:nvSpPr>
          <p:cNvPr id="3" name="Content Placeholder 2">
            <a:extLst>
              <a:ext uri="{FF2B5EF4-FFF2-40B4-BE49-F238E27FC236}">
                <a16:creationId xmlns:a16="http://schemas.microsoft.com/office/drawing/2014/main" id="{EE468A3B-D3F5-4A43-B6C3-37CD299D2DF2}"/>
              </a:ext>
            </a:extLst>
          </p:cNvPr>
          <p:cNvSpPr>
            <a:spLocks noGrp="1"/>
          </p:cNvSpPr>
          <p:nvPr>
            <p:ph idx="1"/>
          </p:nvPr>
        </p:nvSpPr>
        <p:spPr>
          <a:xfrm>
            <a:off x="498474" y="2174240"/>
            <a:ext cx="8354173" cy="3997960"/>
          </a:xfrm>
        </p:spPr>
        <p:txBody>
          <a:bodyPr/>
          <a:lstStyle/>
          <a:p>
            <a:r>
              <a:rPr lang="en-US" dirty="0"/>
              <a:t>Time to fill vacant positions</a:t>
            </a:r>
          </a:p>
          <a:p>
            <a:pPr lvl="1"/>
            <a:r>
              <a:rPr lang="en-US" dirty="0"/>
              <a:t>Measured as number of days between delivery of an approved requisition to staffing and the date on which an applicant accepts the offer</a:t>
            </a:r>
          </a:p>
          <a:p>
            <a:pPr lvl="1"/>
            <a:r>
              <a:rPr lang="en-US" dirty="0"/>
              <a:t>For a given time period, the average number of days for all filled positions </a:t>
            </a:r>
          </a:p>
          <a:p>
            <a:r>
              <a:rPr lang="en-US" dirty="0"/>
              <a:t>Time to fill critical vacant positions</a:t>
            </a:r>
          </a:p>
          <a:p>
            <a:pPr lvl="1"/>
            <a:r>
              <a:rPr lang="en-US" dirty="0"/>
              <a:t>Need to define critical positions defined as those positions that have a direct and significant impact on organizational outcomes</a:t>
            </a:r>
          </a:p>
          <a:p>
            <a:endParaRPr lang="en-US" dirty="0"/>
          </a:p>
        </p:txBody>
      </p:sp>
      <p:sp>
        <p:nvSpPr>
          <p:cNvPr id="4" name="Footer Placeholder 3">
            <a:extLst>
              <a:ext uri="{FF2B5EF4-FFF2-40B4-BE49-F238E27FC236}">
                <a16:creationId xmlns:a16="http://schemas.microsoft.com/office/drawing/2014/main" id="{79890808-789B-4812-878F-8019781B3AD2}"/>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AC9E8C22-5268-48FB-8195-438FA0BC20C1}"/>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33</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0180755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47E7F-39AC-4137-A0AE-052310CDB628}"/>
              </a:ext>
            </a:extLst>
          </p:cNvPr>
          <p:cNvSpPr>
            <a:spLocks noGrp="1"/>
          </p:cNvSpPr>
          <p:nvPr>
            <p:ph type="title"/>
          </p:nvPr>
        </p:nvSpPr>
        <p:spPr/>
        <p:txBody>
          <a:bodyPr/>
          <a:lstStyle/>
          <a:p>
            <a:r>
              <a:rPr lang="en-US" b="1" dirty="0"/>
              <a:t>Focus on Key Measures:</a:t>
            </a:r>
            <a:br>
              <a:rPr lang="en-US" b="1" dirty="0"/>
            </a:br>
            <a:r>
              <a:rPr lang="en-US" b="1" dirty="0"/>
              <a:t>Percentage Filled Internally</a:t>
            </a:r>
          </a:p>
        </p:txBody>
      </p:sp>
      <p:sp>
        <p:nvSpPr>
          <p:cNvPr id="3" name="Content Placeholder 2">
            <a:extLst>
              <a:ext uri="{FF2B5EF4-FFF2-40B4-BE49-F238E27FC236}">
                <a16:creationId xmlns:a16="http://schemas.microsoft.com/office/drawing/2014/main" id="{EE468A3B-D3F5-4A43-B6C3-37CD299D2DF2}"/>
              </a:ext>
            </a:extLst>
          </p:cNvPr>
          <p:cNvSpPr>
            <a:spLocks noGrp="1"/>
          </p:cNvSpPr>
          <p:nvPr>
            <p:ph idx="1"/>
          </p:nvPr>
        </p:nvSpPr>
        <p:spPr>
          <a:xfrm>
            <a:off x="498474" y="2462784"/>
            <a:ext cx="8354173" cy="3709416"/>
          </a:xfrm>
        </p:spPr>
        <p:txBody>
          <a:bodyPr/>
          <a:lstStyle/>
          <a:p>
            <a:r>
              <a:rPr lang="en-US" dirty="0"/>
              <a:t>Percentage of positions filled internally</a:t>
            </a:r>
          </a:p>
          <a:p>
            <a:pPr lvl="1"/>
            <a:r>
              <a:rPr lang="en-US" dirty="0"/>
              <a:t>Defined as number of internal recruitments / Number of total recruitments</a:t>
            </a:r>
          </a:p>
          <a:p>
            <a:r>
              <a:rPr lang="en-US" dirty="0"/>
              <a:t>Percentage of critical positions filled internally</a:t>
            </a:r>
          </a:p>
          <a:p>
            <a:pPr lvl="1"/>
            <a:r>
              <a:rPr lang="en-US" dirty="0"/>
              <a:t>Need to define critical positions</a:t>
            </a:r>
          </a:p>
          <a:p>
            <a:endParaRPr lang="en-US" dirty="0"/>
          </a:p>
        </p:txBody>
      </p:sp>
      <p:sp>
        <p:nvSpPr>
          <p:cNvPr id="4" name="Footer Placeholder 3">
            <a:extLst>
              <a:ext uri="{FF2B5EF4-FFF2-40B4-BE49-F238E27FC236}">
                <a16:creationId xmlns:a16="http://schemas.microsoft.com/office/drawing/2014/main" id="{79890808-789B-4812-878F-8019781B3AD2}"/>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AC9E8C22-5268-48FB-8195-438FA0BC20C1}"/>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34</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5243908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148B7-FDF8-460A-ADDF-78CF5E329CB8}"/>
              </a:ext>
            </a:extLst>
          </p:cNvPr>
          <p:cNvSpPr>
            <a:spLocks noGrp="1"/>
          </p:cNvSpPr>
          <p:nvPr>
            <p:ph type="title"/>
          </p:nvPr>
        </p:nvSpPr>
        <p:spPr/>
        <p:txBody>
          <a:bodyPr/>
          <a:lstStyle/>
          <a:p>
            <a:r>
              <a:rPr lang="en-US" b="1" dirty="0"/>
              <a:t>Additional Metrics to Consider</a:t>
            </a:r>
          </a:p>
        </p:txBody>
      </p:sp>
      <p:sp>
        <p:nvSpPr>
          <p:cNvPr id="3" name="Content Placeholder 2">
            <a:extLst>
              <a:ext uri="{FF2B5EF4-FFF2-40B4-BE49-F238E27FC236}">
                <a16:creationId xmlns:a16="http://schemas.microsoft.com/office/drawing/2014/main" id="{390BA274-20CF-41F0-9C82-6C2D2C7B796C}"/>
              </a:ext>
            </a:extLst>
          </p:cNvPr>
          <p:cNvSpPr>
            <a:spLocks noGrp="1"/>
          </p:cNvSpPr>
          <p:nvPr>
            <p:ph idx="1"/>
          </p:nvPr>
        </p:nvSpPr>
        <p:spPr/>
        <p:txBody>
          <a:bodyPr/>
          <a:lstStyle/>
          <a:p>
            <a:r>
              <a:rPr lang="en-US" dirty="0"/>
              <a:t>The ISO standard is just a starting point</a:t>
            </a:r>
          </a:p>
          <a:p>
            <a:r>
              <a:rPr lang="en-US" dirty="0"/>
              <a:t>Additional metrics to consider</a:t>
            </a:r>
          </a:p>
          <a:p>
            <a:pPr lvl="1"/>
            <a:r>
              <a:rPr lang="en-US" dirty="0"/>
              <a:t>Employee engagement</a:t>
            </a:r>
          </a:p>
          <a:p>
            <a:pPr lvl="1"/>
            <a:r>
              <a:rPr lang="en-US" dirty="0"/>
              <a:t>Pay equity</a:t>
            </a:r>
          </a:p>
          <a:p>
            <a:pPr lvl="1"/>
            <a:r>
              <a:rPr lang="en-US" dirty="0"/>
              <a:t>CEO pay compared to median employee pay</a:t>
            </a:r>
          </a:p>
          <a:p>
            <a:pPr lvl="1"/>
            <a:r>
              <a:rPr lang="en-US" dirty="0"/>
              <a:t>?</a:t>
            </a:r>
          </a:p>
          <a:p>
            <a:pPr lvl="1"/>
            <a:r>
              <a:rPr lang="en-US" dirty="0"/>
              <a:t>?</a:t>
            </a:r>
          </a:p>
          <a:p>
            <a:pPr lvl="1"/>
            <a:r>
              <a:rPr lang="en-US" dirty="0"/>
              <a:t>? </a:t>
            </a:r>
          </a:p>
        </p:txBody>
      </p:sp>
      <p:sp>
        <p:nvSpPr>
          <p:cNvPr id="4" name="Footer Placeholder 3">
            <a:extLst>
              <a:ext uri="{FF2B5EF4-FFF2-40B4-BE49-F238E27FC236}">
                <a16:creationId xmlns:a16="http://schemas.microsoft.com/office/drawing/2014/main" id="{67CF5197-37EC-4D04-81DF-572E7AB6354D}"/>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048AE7D0-8405-4AA9-8031-F9522DB8ADD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35</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208096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Your Human Capital Reporting Strategy</a:t>
            </a:r>
          </a:p>
        </p:txBody>
      </p:sp>
      <p:sp>
        <p:nvSpPr>
          <p:cNvPr id="2" name="Footer Placeholder 1"/>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3" name="Slide Number Placehold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9839A26-2E62-4332-8381-306FE67E17B4}"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36</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1722132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C577C-E455-4300-92A0-D57E31BAED28}"/>
              </a:ext>
            </a:extLst>
          </p:cNvPr>
          <p:cNvSpPr>
            <a:spLocks noGrp="1"/>
          </p:cNvSpPr>
          <p:nvPr>
            <p:ph type="title"/>
          </p:nvPr>
        </p:nvSpPr>
        <p:spPr/>
        <p:txBody>
          <a:bodyPr/>
          <a:lstStyle/>
          <a:p>
            <a:r>
              <a:rPr lang="en-US" b="1" dirty="0"/>
              <a:t>What You Can Do Now </a:t>
            </a:r>
          </a:p>
        </p:txBody>
      </p:sp>
      <p:sp>
        <p:nvSpPr>
          <p:cNvPr id="3" name="Content Placeholder 2">
            <a:extLst>
              <a:ext uri="{FF2B5EF4-FFF2-40B4-BE49-F238E27FC236}">
                <a16:creationId xmlns:a16="http://schemas.microsoft.com/office/drawing/2014/main" id="{7BAF3383-309A-4965-B864-F9BEED20FD7F}"/>
              </a:ext>
            </a:extLst>
          </p:cNvPr>
          <p:cNvSpPr>
            <a:spLocks noGrp="1"/>
          </p:cNvSpPr>
          <p:nvPr>
            <p:ph idx="1"/>
          </p:nvPr>
        </p:nvSpPr>
        <p:spPr>
          <a:xfrm>
            <a:off x="498474" y="1939018"/>
            <a:ext cx="8354173" cy="4233181"/>
          </a:xfrm>
        </p:spPr>
        <p:txBody>
          <a:bodyPr/>
          <a:lstStyle/>
          <a:p>
            <a:r>
              <a:rPr lang="en-US" sz="2000" dirty="0"/>
              <a:t>Inventory the human capital measures you currently report</a:t>
            </a:r>
          </a:p>
          <a:p>
            <a:r>
              <a:rPr lang="en-US" sz="2000" dirty="0"/>
              <a:t>Given your business and the guidance from the SEC and ISO, what measures should you include in your strategy?</a:t>
            </a:r>
          </a:p>
          <a:p>
            <a:pPr lvl="1"/>
            <a:r>
              <a:rPr lang="en-US" sz="1800" dirty="0"/>
              <a:t>Now and later</a:t>
            </a:r>
          </a:p>
          <a:p>
            <a:pPr lvl="1"/>
            <a:r>
              <a:rPr lang="en-US" sz="1800" dirty="0"/>
              <a:t>From an investor point of view</a:t>
            </a:r>
          </a:p>
          <a:p>
            <a:pPr lvl="1"/>
            <a:r>
              <a:rPr lang="en-US" sz="1800" dirty="0"/>
              <a:t>From an employee point of view</a:t>
            </a:r>
          </a:p>
          <a:p>
            <a:r>
              <a:rPr lang="en-US" sz="2000" dirty="0"/>
              <a:t>Evaluate how the current or projected values of your measures compare to others</a:t>
            </a:r>
          </a:p>
          <a:p>
            <a:pPr lvl="1"/>
            <a:r>
              <a:rPr lang="en-US" dirty="0"/>
              <a:t>If not so good, you probably have one or two years to improve</a:t>
            </a:r>
          </a:p>
          <a:p>
            <a:r>
              <a:rPr lang="en-US" sz="2000" dirty="0"/>
              <a:t>Bottom line, you should have a human capital reporting strategy and you should start to develop it</a:t>
            </a:r>
          </a:p>
          <a:p>
            <a:endParaRPr lang="en-US" dirty="0"/>
          </a:p>
        </p:txBody>
      </p:sp>
      <p:sp>
        <p:nvSpPr>
          <p:cNvPr id="4" name="Footer Placeholder 3">
            <a:extLst>
              <a:ext uri="{FF2B5EF4-FFF2-40B4-BE49-F238E27FC236}">
                <a16:creationId xmlns:a16="http://schemas.microsoft.com/office/drawing/2014/main" id="{C80E9C98-A6D6-4EC5-A8E7-8314E02B4F4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BEB45741-2B50-4926-9424-91754DC78F1D}"/>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37</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1389931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5D3DE-FEA9-434F-9DAC-F737E789A5B6}"/>
              </a:ext>
            </a:extLst>
          </p:cNvPr>
          <p:cNvSpPr>
            <a:spLocks noGrp="1"/>
          </p:cNvSpPr>
          <p:nvPr>
            <p:ph type="title"/>
          </p:nvPr>
        </p:nvSpPr>
        <p:spPr/>
        <p:txBody>
          <a:bodyPr/>
          <a:lstStyle/>
          <a:p>
            <a:r>
              <a:rPr lang="en-US" b="1" dirty="0"/>
              <a:t>Your Human Capital Reporting Strategy</a:t>
            </a:r>
          </a:p>
        </p:txBody>
      </p:sp>
      <p:sp>
        <p:nvSpPr>
          <p:cNvPr id="3" name="Content Placeholder 2">
            <a:extLst>
              <a:ext uri="{FF2B5EF4-FFF2-40B4-BE49-F238E27FC236}">
                <a16:creationId xmlns:a16="http://schemas.microsoft.com/office/drawing/2014/main" id="{2037F92B-F090-46C4-8B01-E2D9183424EF}"/>
              </a:ext>
            </a:extLst>
          </p:cNvPr>
          <p:cNvSpPr>
            <a:spLocks noGrp="1"/>
          </p:cNvSpPr>
          <p:nvPr>
            <p:ph idx="1"/>
          </p:nvPr>
        </p:nvSpPr>
        <p:spPr>
          <a:xfrm>
            <a:off x="498474" y="2143808"/>
            <a:ext cx="8354173" cy="4028391"/>
          </a:xfrm>
        </p:spPr>
        <p:txBody>
          <a:bodyPr/>
          <a:lstStyle/>
          <a:p>
            <a:pPr>
              <a:lnSpc>
                <a:spcPct val="150000"/>
              </a:lnSpc>
              <a:buClr>
                <a:srgbClr val="F83718"/>
              </a:buClr>
              <a:buFont typeface="Arial" panose="020B0604020202020204" pitchFamily="34" charset="0"/>
              <a:buChar char="•"/>
            </a:pPr>
            <a:r>
              <a:rPr lang="en-US" sz="2000" dirty="0">
                <a:solidFill>
                  <a:schemeClr val="tx1"/>
                </a:solidFill>
              </a:rPr>
              <a:t>Measures to be reported publicly</a:t>
            </a:r>
          </a:p>
          <a:p>
            <a:pPr defTabSz="457200">
              <a:lnSpc>
                <a:spcPct val="150000"/>
              </a:lnSpc>
              <a:spcBef>
                <a:spcPts val="0"/>
              </a:spcBef>
              <a:buClr>
                <a:srgbClr val="F83718"/>
              </a:buClr>
              <a:buSzTx/>
              <a:buFont typeface="Arial" panose="020B0604020202020204" pitchFamily="34" charset="0"/>
              <a:buChar char="•"/>
              <a:defRPr/>
            </a:pPr>
            <a:r>
              <a:rPr lang="en-US" sz="2000" dirty="0">
                <a:solidFill>
                  <a:schemeClr val="tx1"/>
                </a:solidFill>
              </a:rPr>
              <a:t>Definitions and formulas for those measures</a:t>
            </a:r>
          </a:p>
          <a:p>
            <a:pPr defTabSz="457200">
              <a:lnSpc>
                <a:spcPct val="150000"/>
              </a:lnSpc>
              <a:spcBef>
                <a:spcPts val="0"/>
              </a:spcBef>
              <a:buClr>
                <a:srgbClr val="F83718"/>
              </a:buClr>
              <a:buSzTx/>
              <a:buFont typeface="Arial" panose="020B0604020202020204" pitchFamily="34" charset="0"/>
              <a:buChar char="•"/>
              <a:defRPr/>
            </a:pPr>
            <a:r>
              <a:rPr lang="en-US" sz="2000" dirty="0">
                <a:solidFill>
                  <a:schemeClr val="tx1"/>
                </a:solidFill>
              </a:rPr>
              <a:t>Plan for starting to collect measures you don’t have today</a:t>
            </a:r>
          </a:p>
          <a:p>
            <a:pPr defTabSz="457200">
              <a:lnSpc>
                <a:spcPct val="150000"/>
              </a:lnSpc>
              <a:spcBef>
                <a:spcPts val="0"/>
              </a:spcBef>
              <a:buClr>
                <a:srgbClr val="F83718"/>
              </a:buClr>
              <a:buSzTx/>
              <a:buFont typeface="Arial" panose="020B0604020202020204" pitchFamily="34" charset="0"/>
              <a:buChar char="•"/>
              <a:defRPr/>
            </a:pPr>
            <a:r>
              <a:rPr lang="en-US" sz="2000" dirty="0">
                <a:solidFill>
                  <a:schemeClr val="tx1"/>
                </a:solidFill>
              </a:rPr>
              <a:t>Plan to benchmark your measures against others to identify where improvement is needed</a:t>
            </a:r>
          </a:p>
          <a:p>
            <a:pPr defTabSz="457200">
              <a:lnSpc>
                <a:spcPct val="150000"/>
              </a:lnSpc>
              <a:spcBef>
                <a:spcPts val="0"/>
              </a:spcBef>
              <a:buClr>
                <a:srgbClr val="F83718"/>
              </a:buClr>
              <a:buSzTx/>
              <a:buFont typeface="Arial" panose="020B0604020202020204" pitchFamily="34" charset="0"/>
              <a:buChar char="•"/>
              <a:defRPr/>
            </a:pPr>
            <a:r>
              <a:rPr lang="en-US" sz="2000" dirty="0">
                <a:solidFill>
                  <a:schemeClr val="tx1"/>
                </a:solidFill>
              </a:rPr>
              <a:t>Plans to improve unfavorable measures</a:t>
            </a:r>
          </a:p>
          <a:p>
            <a:pPr defTabSz="457200">
              <a:lnSpc>
                <a:spcPct val="150000"/>
              </a:lnSpc>
              <a:spcBef>
                <a:spcPts val="0"/>
              </a:spcBef>
              <a:buClr>
                <a:srgbClr val="F83718"/>
              </a:buClr>
              <a:buSzTx/>
              <a:buFont typeface="Arial" panose="020B0604020202020204" pitchFamily="34" charset="0"/>
              <a:buChar char="•"/>
              <a:defRPr/>
            </a:pPr>
            <a:r>
              <a:rPr lang="en-US" sz="2000" dirty="0">
                <a:solidFill>
                  <a:schemeClr val="tx1"/>
                </a:solidFill>
              </a:rPr>
              <a:t>Plans for writing the narrative (create a draft today)</a:t>
            </a:r>
          </a:p>
          <a:p>
            <a:endParaRPr lang="en-US" dirty="0"/>
          </a:p>
        </p:txBody>
      </p:sp>
      <p:sp>
        <p:nvSpPr>
          <p:cNvPr id="4" name="Footer Placeholder 3">
            <a:extLst>
              <a:ext uri="{FF2B5EF4-FFF2-40B4-BE49-F238E27FC236}">
                <a16:creationId xmlns:a16="http://schemas.microsoft.com/office/drawing/2014/main" id="{EAE79F76-91C2-4BEE-B6A7-33D5B58612AD}"/>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14E7A4CB-5820-4347-B9A1-734B65B5CC53}"/>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38</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3455111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B2F0E-E622-41ED-BA3A-6C25D83540C9}"/>
              </a:ext>
            </a:extLst>
          </p:cNvPr>
          <p:cNvSpPr>
            <a:spLocks noGrp="1"/>
          </p:cNvSpPr>
          <p:nvPr>
            <p:ph type="title"/>
          </p:nvPr>
        </p:nvSpPr>
        <p:spPr/>
        <p:txBody>
          <a:bodyPr/>
          <a:lstStyle/>
          <a:p>
            <a:r>
              <a:rPr lang="en-US" b="1" dirty="0"/>
              <a:t>Starting List for Consideration</a:t>
            </a:r>
            <a:br>
              <a:rPr lang="en-US" b="1" dirty="0"/>
            </a:br>
            <a:r>
              <a:rPr lang="en-US" sz="2800" b="1" dirty="0"/>
              <a:t>By SEC Category</a:t>
            </a:r>
            <a:br>
              <a:rPr lang="en-US" dirty="0"/>
            </a:br>
            <a:r>
              <a:rPr lang="en-US" dirty="0"/>
              <a:t>                                          </a:t>
            </a:r>
            <a:endParaRPr lang="en-US" sz="1800" dirty="0"/>
          </a:p>
        </p:txBody>
      </p:sp>
      <p:sp>
        <p:nvSpPr>
          <p:cNvPr id="3" name="Content Placeholder 2">
            <a:extLst>
              <a:ext uri="{FF2B5EF4-FFF2-40B4-BE49-F238E27FC236}">
                <a16:creationId xmlns:a16="http://schemas.microsoft.com/office/drawing/2014/main" id="{054C5DB4-62CF-4811-AD9B-53E0ED0B4937}"/>
              </a:ext>
            </a:extLst>
          </p:cNvPr>
          <p:cNvSpPr>
            <a:spLocks noGrp="1"/>
          </p:cNvSpPr>
          <p:nvPr>
            <p:ph idx="1"/>
          </p:nvPr>
        </p:nvSpPr>
        <p:spPr>
          <a:xfrm>
            <a:off x="498474" y="2127822"/>
            <a:ext cx="8354173" cy="4044378"/>
          </a:xfrm>
        </p:spPr>
        <p:txBody>
          <a:bodyPr/>
          <a:lstStyle/>
          <a:p>
            <a:r>
              <a:rPr lang="en-US" sz="2400" dirty="0"/>
              <a:t>Attraction</a:t>
            </a:r>
          </a:p>
          <a:p>
            <a:pPr lvl="1"/>
            <a:r>
              <a:rPr lang="en-US" sz="2200" dirty="0"/>
              <a:t>Percentage of positions filled internally</a:t>
            </a:r>
          </a:p>
          <a:p>
            <a:pPr lvl="1"/>
            <a:r>
              <a:rPr lang="en-US" sz="2200" dirty="0"/>
              <a:t>Percentage of critical positions filled internally</a:t>
            </a:r>
            <a:endParaRPr lang="en-US" sz="2400" dirty="0"/>
          </a:p>
          <a:p>
            <a:pPr lvl="1"/>
            <a:r>
              <a:rPr lang="en-US" sz="2200" dirty="0"/>
              <a:t>Time to fill vacant positions</a:t>
            </a:r>
          </a:p>
          <a:p>
            <a:pPr lvl="1"/>
            <a:r>
              <a:rPr lang="en-US" sz="2200" dirty="0"/>
              <a:t>Time to fill critical vacant positions</a:t>
            </a:r>
          </a:p>
          <a:p>
            <a:pPr lvl="1"/>
            <a:endParaRPr lang="en-US" dirty="0"/>
          </a:p>
        </p:txBody>
      </p:sp>
      <p:sp>
        <p:nvSpPr>
          <p:cNvPr id="4" name="Footer Placeholder 3">
            <a:extLst>
              <a:ext uri="{FF2B5EF4-FFF2-40B4-BE49-F238E27FC236}">
                <a16:creationId xmlns:a16="http://schemas.microsoft.com/office/drawing/2014/main" id="{360AAB97-3F66-4B6E-9767-C6503B806DE9}"/>
              </a:ext>
            </a:extLst>
          </p:cNvPr>
          <p:cNvSpPr>
            <a:spLocks noGrp="1"/>
          </p:cNvSpPr>
          <p:nvPr>
            <p:ph type="ftr" sz="quarter" idx="11"/>
          </p:nvPr>
        </p:nvSpPr>
        <p:spPr/>
        <p:txBody>
          <a:bodyPr/>
          <a:lstStyle/>
          <a:p>
            <a:r>
              <a:rPr lang="en-US" dirty="0">
                <a:solidFill>
                  <a:srgbClr val="292929">
                    <a:lumMod val="75000"/>
                    <a:lumOff val="25000"/>
                  </a:srgbClr>
                </a:solidFill>
              </a:rPr>
              <a:t>Center for Talent Reporting</a:t>
            </a:r>
          </a:p>
        </p:txBody>
      </p:sp>
      <p:sp>
        <p:nvSpPr>
          <p:cNvPr id="5" name="Slide Number Placeholder 4">
            <a:extLst>
              <a:ext uri="{FF2B5EF4-FFF2-40B4-BE49-F238E27FC236}">
                <a16:creationId xmlns:a16="http://schemas.microsoft.com/office/drawing/2014/main" id="{C7095002-EABD-4BFE-99D3-0E798115DCD4}"/>
              </a:ext>
            </a:extLst>
          </p:cNvPr>
          <p:cNvSpPr>
            <a:spLocks noGrp="1"/>
          </p:cNvSpPr>
          <p:nvPr>
            <p:ph type="sldNum" sz="quarter" idx="12"/>
          </p:nvPr>
        </p:nvSpPr>
        <p:spPr/>
        <p:txBody>
          <a:bodyPr/>
          <a:lstStyle/>
          <a:p>
            <a:fld id="{CB94A5B6-A587-BD47-8B1E-DC3DA0554FCF}" type="slidenum">
              <a:rPr lang="en-US" smtClean="0">
                <a:solidFill>
                  <a:prstClr val="white"/>
                </a:solidFill>
              </a:rPr>
              <a:pPr/>
              <a:t>39</a:t>
            </a:fld>
            <a:endParaRPr lang="en-US" dirty="0">
              <a:solidFill>
                <a:prstClr val="white"/>
              </a:solidFill>
            </a:endParaRPr>
          </a:p>
        </p:txBody>
      </p:sp>
      <p:sp>
        <p:nvSpPr>
          <p:cNvPr id="6" name="Date Placeholder 5">
            <a:extLst>
              <a:ext uri="{FF2B5EF4-FFF2-40B4-BE49-F238E27FC236}">
                <a16:creationId xmlns:a16="http://schemas.microsoft.com/office/drawing/2014/main" id="{6E1B93D5-DF29-4E39-9135-1C84736F6222}"/>
              </a:ext>
            </a:extLst>
          </p:cNvPr>
          <p:cNvSpPr>
            <a:spLocks noGrp="1"/>
          </p:cNvSpPr>
          <p:nvPr>
            <p:ph type="dt" sz="half" idx="10"/>
          </p:nvPr>
        </p:nvSpPr>
        <p:spPr/>
        <p:txBody>
          <a:bodyPr/>
          <a:lstStyle/>
          <a:p>
            <a:r>
              <a:rPr lang="en-US" dirty="0">
                <a:solidFill>
                  <a:srgbClr val="292929">
                    <a:lumMod val="75000"/>
                    <a:lumOff val="25000"/>
                  </a:srgbClr>
                </a:solidFill>
              </a:rPr>
              <a:t>28-Oct-20</a:t>
            </a:r>
          </a:p>
        </p:txBody>
      </p:sp>
    </p:spTree>
    <p:extLst>
      <p:ext uri="{BB962C8B-B14F-4D97-AF65-F5344CB8AC3E}">
        <p14:creationId xmlns:p14="http://schemas.microsoft.com/office/powerpoint/2010/main" val="18029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The Center for Talent Reporting:</a:t>
            </a:r>
            <a:br>
              <a:rPr lang="en-US" dirty="0"/>
            </a:br>
            <a:r>
              <a:rPr lang="en-US" dirty="0"/>
              <a:t>The Home of TDRp</a:t>
            </a:r>
          </a:p>
        </p:txBody>
      </p:sp>
      <p:sp>
        <p:nvSpPr>
          <p:cNvPr id="3" name="Slide Number Placehold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
        <p:nvSpPr>
          <p:cNvPr id="4" name="Footer Placeholder 3"/>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9" name="Content Placeholder 8"/>
          <p:cNvSpPr>
            <a:spLocks noGrp="1"/>
          </p:cNvSpPr>
          <p:nvPr>
            <p:ph idx="1"/>
          </p:nvPr>
        </p:nvSpPr>
        <p:spPr/>
        <p:txBody>
          <a:bodyPr>
            <a:normAutofit/>
          </a:bodyPr>
          <a:lstStyle/>
          <a:p>
            <a:r>
              <a:rPr lang="en-US" dirty="0"/>
              <a:t>Established October 2012</a:t>
            </a:r>
          </a:p>
          <a:p>
            <a:pPr lvl="1"/>
            <a:r>
              <a:rPr lang="en-US" dirty="0"/>
              <a:t>Nonprofit, member-based professional association (like ATD)</a:t>
            </a:r>
          </a:p>
          <a:p>
            <a:r>
              <a:rPr lang="en-US" dirty="0"/>
              <a:t>Mission</a:t>
            </a:r>
          </a:p>
          <a:p>
            <a:pPr lvl="1"/>
            <a:r>
              <a:rPr lang="en-US" dirty="0"/>
              <a:t>Improve and standardize the </a:t>
            </a:r>
            <a:r>
              <a:rPr lang="en-US" dirty="0">
                <a:solidFill>
                  <a:srgbClr val="FF0000"/>
                </a:solidFill>
              </a:rPr>
              <a:t>measurement, reporting, and management </a:t>
            </a:r>
            <a:r>
              <a:rPr lang="en-US" dirty="0"/>
              <a:t>of human capital to deliver significant business value</a:t>
            </a:r>
          </a:p>
        </p:txBody>
      </p:sp>
      <p:sp>
        <p:nvSpPr>
          <p:cNvPr id="5" name="Content Placeholder 4"/>
          <p:cNvSpPr>
            <a:spLocks noGrp="1"/>
          </p:cNvSpPr>
          <p:nvPr>
            <p:ph idx="13"/>
          </p:nvPr>
        </p:nvSpPr>
        <p:spPr/>
        <p:txBody>
          <a:bodyPr>
            <a:normAutofit/>
          </a:bodyPr>
          <a:lstStyle/>
          <a:p>
            <a:r>
              <a:rPr lang="en-US" dirty="0"/>
              <a:t>Offerings</a:t>
            </a:r>
          </a:p>
          <a:p>
            <a:pPr lvl="1"/>
            <a:r>
              <a:rPr lang="en-US" dirty="0"/>
              <a:t>Webinars</a:t>
            </a:r>
          </a:p>
          <a:p>
            <a:pPr lvl="1"/>
            <a:r>
              <a:rPr lang="en-US" dirty="0"/>
              <a:t>Measurement and Reporting Workshops</a:t>
            </a:r>
          </a:p>
          <a:p>
            <a:pPr lvl="1"/>
            <a:r>
              <a:rPr lang="en-US" dirty="0"/>
              <a:t>Coaching</a:t>
            </a:r>
          </a:p>
          <a:p>
            <a:pPr lvl="1"/>
            <a:r>
              <a:rPr lang="en-US" dirty="0"/>
              <a:t>Annual workshop</a:t>
            </a:r>
          </a:p>
          <a:p>
            <a:pPr lvl="1"/>
            <a:r>
              <a:rPr lang="en-US" dirty="0"/>
              <a:t>Corporate memberships</a:t>
            </a:r>
          </a:p>
          <a:p>
            <a:pPr lvl="1"/>
            <a:endParaRPr lang="en-US" dirty="0"/>
          </a:p>
          <a:p>
            <a:endParaRPr lang="en-US" dirty="0"/>
          </a:p>
        </p:txBody>
      </p:sp>
    </p:spTree>
    <p:extLst>
      <p:ext uri="{BB962C8B-B14F-4D97-AF65-F5344CB8AC3E}">
        <p14:creationId xmlns:p14="http://schemas.microsoft.com/office/powerpoint/2010/main" val="8062350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B2F0E-E622-41ED-BA3A-6C25D83540C9}"/>
              </a:ext>
            </a:extLst>
          </p:cNvPr>
          <p:cNvSpPr>
            <a:spLocks noGrp="1"/>
          </p:cNvSpPr>
          <p:nvPr>
            <p:ph type="title"/>
          </p:nvPr>
        </p:nvSpPr>
        <p:spPr/>
        <p:txBody>
          <a:bodyPr/>
          <a:lstStyle/>
          <a:p>
            <a:r>
              <a:rPr lang="en-US" b="1" dirty="0"/>
              <a:t>Starting List for Consideration</a:t>
            </a:r>
            <a:br>
              <a:rPr lang="en-US" b="1" dirty="0"/>
            </a:br>
            <a:r>
              <a:rPr lang="en-US" sz="2800" b="1" dirty="0"/>
              <a:t>By SEC Category</a:t>
            </a:r>
            <a:br>
              <a:rPr lang="en-US" dirty="0"/>
            </a:br>
            <a:r>
              <a:rPr lang="en-US" dirty="0"/>
              <a:t>                                          </a:t>
            </a:r>
            <a:endParaRPr lang="en-US" sz="1800" dirty="0"/>
          </a:p>
        </p:txBody>
      </p:sp>
      <p:sp>
        <p:nvSpPr>
          <p:cNvPr id="3" name="Content Placeholder 2">
            <a:extLst>
              <a:ext uri="{FF2B5EF4-FFF2-40B4-BE49-F238E27FC236}">
                <a16:creationId xmlns:a16="http://schemas.microsoft.com/office/drawing/2014/main" id="{054C5DB4-62CF-4811-AD9B-53E0ED0B4937}"/>
              </a:ext>
            </a:extLst>
          </p:cNvPr>
          <p:cNvSpPr>
            <a:spLocks noGrp="1"/>
          </p:cNvSpPr>
          <p:nvPr>
            <p:ph idx="1"/>
          </p:nvPr>
        </p:nvSpPr>
        <p:spPr>
          <a:xfrm>
            <a:off x="498474" y="2127822"/>
            <a:ext cx="8354173" cy="4044378"/>
          </a:xfrm>
        </p:spPr>
        <p:txBody>
          <a:bodyPr/>
          <a:lstStyle/>
          <a:p>
            <a:r>
              <a:rPr lang="en-US" sz="2400" dirty="0"/>
              <a:t>Development</a:t>
            </a:r>
          </a:p>
          <a:p>
            <a:pPr lvl="1"/>
            <a:r>
              <a:rPr lang="en-US" sz="2200" dirty="0"/>
              <a:t>Development and training cost</a:t>
            </a:r>
          </a:p>
          <a:p>
            <a:pPr lvl="1"/>
            <a:r>
              <a:rPr lang="en-US" sz="2200" dirty="0"/>
              <a:t>Percentage of employees who have completed training on compliance and ethics</a:t>
            </a:r>
          </a:p>
          <a:p>
            <a:pPr lvl="1"/>
            <a:r>
              <a:rPr lang="en-US" sz="2200" dirty="0"/>
              <a:t>Also may want to consider</a:t>
            </a:r>
          </a:p>
          <a:p>
            <a:pPr lvl="2"/>
            <a:r>
              <a:rPr lang="en-US" sz="2000" dirty="0"/>
              <a:t>Percentage of employees who participate in training</a:t>
            </a:r>
          </a:p>
          <a:p>
            <a:pPr lvl="2"/>
            <a:r>
              <a:rPr lang="en-US" sz="2000" dirty="0"/>
              <a:t>Average hours of formal training per employee</a:t>
            </a:r>
          </a:p>
          <a:p>
            <a:pPr lvl="2"/>
            <a:r>
              <a:rPr lang="en-US" sz="2000" dirty="0"/>
              <a:t>Percentage of leaders who participate in training</a:t>
            </a:r>
          </a:p>
          <a:p>
            <a:pPr lvl="2"/>
            <a:r>
              <a:rPr lang="en-US" sz="2000" dirty="0"/>
              <a:t>Percentage of leaders who participate in leadership development</a:t>
            </a:r>
            <a:r>
              <a:rPr lang="en-US" sz="2200" dirty="0"/>
              <a:t>	</a:t>
            </a:r>
            <a:endParaRPr lang="en-US" dirty="0"/>
          </a:p>
        </p:txBody>
      </p:sp>
      <p:sp>
        <p:nvSpPr>
          <p:cNvPr id="4" name="Footer Placeholder 3">
            <a:extLst>
              <a:ext uri="{FF2B5EF4-FFF2-40B4-BE49-F238E27FC236}">
                <a16:creationId xmlns:a16="http://schemas.microsoft.com/office/drawing/2014/main" id="{360AAB97-3F66-4B6E-9767-C6503B806DE9}"/>
              </a:ext>
            </a:extLst>
          </p:cNvPr>
          <p:cNvSpPr>
            <a:spLocks noGrp="1"/>
          </p:cNvSpPr>
          <p:nvPr>
            <p:ph type="ftr" sz="quarter" idx="11"/>
          </p:nvPr>
        </p:nvSpPr>
        <p:spPr/>
        <p:txBody>
          <a:bodyPr/>
          <a:lstStyle/>
          <a:p>
            <a:r>
              <a:rPr lang="en-US" dirty="0">
                <a:solidFill>
                  <a:srgbClr val="292929">
                    <a:lumMod val="75000"/>
                    <a:lumOff val="25000"/>
                  </a:srgbClr>
                </a:solidFill>
              </a:rPr>
              <a:t>Center for Talent Reporting</a:t>
            </a:r>
          </a:p>
        </p:txBody>
      </p:sp>
      <p:sp>
        <p:nvSpPr>
          <p:cNvPr id="5" name="Slide Number Placeholder 4">
            <a:extLst>
              <a:ext uri="{FF2B5EF4-FFF2-40B4-BE49-F238E27FC236}">
                <a16:creationId xmlns:a16="http://schemas.microsoft.com/office/drawing/2014/main" id="{C7095002-EABD-4BFE-99D3-0E798115DCD4}"/>
              </a:ext>
            </a:extLst>
          </p:cNvPr>
          <p:cNvSpPr>
            <a:spLocks noGrp="1"/>
          </p:cNvSpPr>
          <p:nvPr>
            <p:ph type="sldNum" sz="quarter" idx="12"/>
          </p:nvPr>
        </p:nvSpPr>
        <p:spPr/>
        <p:txBody>
          <a:bodyPr/>
          <a:lstStyle/>
          <a:p>
            <a:fld id="{CB94A5B6-A587-BD47-8B1E-DC3DA0554FCF}" type="slidenum">
              <a:rPr lang="en-US" smtClean="0">
                <a:solidFill>
                  <a:prstClr val="white"/>
                </a:solidFill>
              </a:rPr>
              <a:pPr/>
              <a:t>40</a:t>
            </a:fld>
            <a:endParaRPr lang="en-US" dirty="0">
              <a:solidFill>
                <a:prstClr val="white"/>
              </a:solidFill>
            </a:endParaRPr>
          </a:p>
        </p:txBody>
      </p:sp>
      <p:sp>
        <p:nvSpPr>
          <p:cNvPr id="6" name="Date Placeholder 5">
            <a:extLst>
              <a:ext uri="{FF2B5EF4-FFF2-40B4-BE49-F238E27FC236}">
                <a16:creationId xmlns:a16="http://schemas.microsoft.com/office/drawing/2014/main" id="{6E1B93D5-DF29-4E39-9135-1C84736F6222}"/>
              </a:ext>
            </a:extLst>
          </p:cNvPr>
          <p:cNvSpPr>
            <a:spLocks noGrp="1"/>
          </p:cNvSpPr>
          <p:nvPr>
            <p:ph type="dt" sz="half" idx="10"/>
          </p:nvPr>
        </p:nvSpPr>
        <p:spPr/>
        <p:txBody>
          <a:bodyPr/>
          <a:lstStyle/>
          <a:p>
            <a:r>
              <a:rPr lang="en-US" dirty="0">
                <a:solidFill>
                  <a:srgbClr val="292929">
                    <a:lumMod val="75000"/>
                    <a:lumOff val="25000"/>
                  </a:srgbClr>
                </a:solidFill>
              </a:rPr>
              <a:t>28-Oct-20</a:t>
            </a:r>
          </a:p>
        </p:txBody>
      </p:sp>
    </p:spTree>
    <p:extLst>
      <p:ext uri="{BB962C8B-B14F-4D97-AF65-F5344CB8AC3E}">
        <p14:creationId xmlns:p14="http://schemas.microsoft.com/office/powerpoint/2010/main" val="36442975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B2F0E-E622-41ED-BA3A-6C25D83540C9}"/>
              </a:ext>
            </a:extLst>
          </p:cNvPr>
          <p:cNvSpPr>
            <a:spLocks noGrp="1"/>
          </p:cNvSpPr>
          <p:nvPr>
            <p:ph type="title"/>
          </p:nvPr>
        </p:nvSpPr>
        <p:spPr/>
        <p:txBody>
          <a:bodyPr/>
          <a:lstStyle/>
          <a:p>
            <a:r>
              <a:rPr lang="en-US" b="1" dirty="0"/>
              <a:t>Starting List for Consideration</a:t>
            </a:r>
            <a:br>
              <a:rPr lang="en-US" b="1" dirty="0"/>
            </a:br>
            <a:r>
              <a:rPr lang="en-US" sz="2800" b="1" dirty="0"/>
              <a:t>By SEC Category</a:t>
            </a:r>
            <a:br>
              <a:rPr lang="en-US" dirty="0"/>
            </a:br>
            <a:r>
              <a:rPr lang="en-US" dirty="0"/>
              <a:t>                                          </a:t>
            </a:r>
            <a:endParaRPr lang="en-US" sz="1800" dirty="0"/>
          </a:p>
        </p:txBody>
      </p:sp>
      <p:sp>
        <p:nvSpPr>
          <p:cNvPr id="3" name="Content Placeholder 2">
            <a:extLst>
              <a:ext uri="{FF2B5EF4-FFF2-40B4-BE49-F238E27FC236}">
                <a16:creationId xmlns:a16="http://schemas.microsoft.com/office/drawing/2014/main" id="{054C5DB4-62CF-4811-AD9B-53E0ED0B4937}"/>
              </a:ext>
            </a:extLst>
          </p:cNvPr>
          <p:cNvSpPr>
            <a:spLocks noGrp="1"/>
          </p:cNvSpPr>
          <p:nvPr>
            <p:ph idx="1"/>
          </p:nvPr>
        </p:nvSpPr>
        <p:spPr>
          <a:xfrm>
            <a:off x="498474" y="2127822"/>
            <a:ext cx="8354173" cy="4044378"/>
          </a:xfrm>
        </p:spPr>
        <p:txBody>
          <a:bodyPr/>
          <a:lstStyle/>
          <a:p>
            <a:r>
              <a:rPr lang="en-US" sz="2400" dirty="0"/>
              <a:t>Retention</a:t>
            </a:r>
          </a:p>
          <a:p>
            <a:pPr lvl="1"/>
            <a:r>
              <a:rPr lang="en-US" sz="2200" dirty="0"/>
              <a:t>Turnover rate</a:t>
            </a:r>
          </a:p>
          <a:p>
            <a:pPr lvl="1"/>
            <a:r>
              <a:rPr lang="en-US" sz="2200" dirty="0"/>
              <a:t>May also want to consider</a:t>
            </a:r>
          </a:p>
          <a:p>
            <a:pPr lvl="2"/>
            <a:r>
              <a:rPr lang="en-US" sz="2000" dirty="0"/>
              <a:t>Turnover rate for critical positions</a:t>
            </a:r>
            <a:endParaRPr lang="en-US" sz="2200" dirty="0"/>
          </a:p>
          <a:p>
            <a:pPr marL="228600" lvl="1" indent="0">
              <a:buNone/>
            </a:pPr>
            <a:endParaRPr lang="en-US" sz="2400" dirty="0"/>
          </a:p>
          <a:p>
            <a:pPr lvl="1"/>
            <a:endParaRPr lang="en-US" dirty="0"/>
          </a:p>
        </p:txBody>
      </p:sp>
      <p:sp>
        <p:nvSpPr>
          <p:cNvPr id="4" name="Footer Placeholder 3">
            <a:extLst>
              <a:ext uri="{FF2B5EF4-FFF2-40B4-BE49-F238E27FC236}">
                <a16:creationId xmlns:a16="http://schemas.microsoft.com/office/drawing/2014/main" id="{360AAB97-3F66-4B6E-9767-C6503B806DE9}"/>
              </a:ext>
            </a:extLst>
          </p:cNvPr>
          <p:cNvSpPr>
            <a:spLocks noGrp="1"/>
          </p:cNvSpPr>
          <p:nvPr>
            <p:ph type="ftr" sz="quarter" idx="11"/>
          </p:nvPr>
        </p:nvSpPr>
        <p:spPr/>
        <p:txBody>
          <a:bodyPr/>
          <a:lstStyle/>
          <a:p>
            <a:r>
              <a:rPr lang="en-US" dirty="0">
                <a:solidFill>
                  <a:srgbClr val="292929">
                    <a:lumMod val="75000"/>
                    <a:lumOff val="25000"/>
                  </a:srgbClr>
                </a:solidFill>
              </a:rPr>
              <a:t>Center for Talent Reporting</a:t>
            </a:r>
          </a:p>
        </p:txBody>
      </p:sp>
      <p:sp>
        <p:nvSpPr>
          <p:cNvPr id="5" name="Slide Number Placeholder 4">
            <a:extLst>
              <a:ext uri="{FF2B5EF4-FFF2-40B4-BE49-F238E27FC236}">
                <a16:creationId xmlns:a16="http://schemas.microsoft.com/office/drawing/2014/main" id="{C7095002-EABD-4BFE-99D3-0E798115DCD4}"/>
              </a:ext>
            </a:extLst>
          </p:cNvPr>
          <p:cNvSpPr>
            <a:spLocks noGrp="1"/>
          </p:cNvSpPr>
          <p:nvPr>
            <p:ph type="sldNum" sz="quarter" idx="12"/>
          </p:nvPr>
        </p:nvSpPr>
        <p:spPr/>
        <p:txBody>
          <a:bodyPr/>
          <a:lstStyle/>
          <a:p>
            <a:fld id="{CB94A5B6-A587-BD47-8B1E-DC3DA0554FCF}" type="slidenum">
              <a:rPr lang="en-US" smtClean="0">
                <a:solidFill>
                  <a:prstClr val="white"/>
                </a:solidFill>
              </a:rPr>
              <a:pPr/>
              <a:t>41</a:t>
            </a:fld>
            <a:endParaRPr lang="en-US" dirty="0">
              <a:solidFill>
                <a:prstClr val="white"/>
              </a:solidFill>
            </a:endParaRPr>
          </a:p>
        </p:txBody>
      </p:sp>
      <p:sp>
        <p:nvSpPr>
          <p:cNvPr id="6" name="Date Placeholder 5">
            <a:extLst>
              <a:ext uri="{FF2B5EF4-FFF2-40B4-BE49-F238E27FC236}">
                <a16:creationId xmlns:a16="http://schemas.microsoft.com/office/drawing/2014/main" id="{6E1B93D5-DF29-4E39-9135-1C84736F6222}"/>
              </a:ext>
            </a:extLst>
          </p:cNvPr>
          <p:cNvSpPr>
            <a:spLocks noGrp="1"/>
          </p:cNvSpPr>
          <p:nvPr>
            <p:ph type="dt" sz="half" idx="10"/>
          </p:nvPr>
        </p:nvSpPr>
        <p:spPr/>
        <p:txBody>
          <a:bodyPr/>
          <a:lstStyle/>
          <a:p>
            <a:r>
              <a:rPr lang="en-US" dirty="0">
                <a:solidFill>
                  <a:srgbClr val="292929">
                    <a:lumMod val="75000"/>
                    <a:lumOff val="25000"/>
                  </a:srgbClr>
                </a:solidFill>
              </a:rPr>
              <a:t>28-Oct-20</a:t>
            </a:r>
          </a:p>
        </p:txBody>
      </p:sp>
    </p:spTree>
    <p:extLst>
      <p:ext uri="{BB962C8B-B14F-4D97-AF65-F5344CB8AC3E}">
        <p14:creationId xmlns:p14="http://schemas.microsoft.com/office/powerpoint/2010/main" val="15436680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B32C278-4A30-41C0-90C8-2CC3847805A3}"/>
              </a:ext>
            </a:extLst>
          </p:cNvPr>
          <p:cNvSpPr>
            <a:spLocks noGrp="1"/>
          </p:cNvSpPr>
          <p:nvPr>
            <p:ph type="title"/>
          </p:nvPr>
        </p:nvSpPr>
        <p:spPr/>
        <p:txBody>
          <a:bodyPr/>
          <a:lstStyle/>
          <a:p>
            <a:r>
              <a:rPr lang="en-US" dirty="0"/>
              <a:t>Conclusion</a:t>
            </a:r>
          </a:p>
        </p:txBody>
      </p:sp>
      <p:sp>
        <p:nvSpPr>
          <p:cNvPr id="5" name="Slide Number Placeholder 4">
            <a:extLst>
              <a:ext uri="{FF2B5EF4-FFF2-40B4-BE49-F238E27FC236}">
                <a16:creationId xmlns:a16="http://schemas.microsoft.com/office/drawing/2014/main" id="{40FF0604-75F3-488B-8600-44ACBDCED560}"/>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42</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
        <p:nvSpPr>
          <p:cNvPr id="4" name="Footer Placeholder 3">
            <a:extLst>
              <a:ext uri="{FF2B5EF4-FFF2-40B4-BE49-F238E27FC236}">
                <a16:creationId xmlns:a16="http://schemas.microsoft.com/office/drawing/2014/main" id="{4E4F1CB9-4F91-4E53-B424-36088A296FF1}"/>
              </a:ext>
            </a:extLst>
          </p:cNvPr>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Tree>
    <p:extLst>
      <p:ext uri="{BB962C8B-B14F-4D97-AF65-F5344CB8AC3E}">
        <p14:creationId xmlns:p14="http://schemas.microsoft.com/office/powerpoint/2010/main" val="38026104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E22A9-83F8-4FDF-9C72-EFE44EFE3EDC}"/>
              </a:ext>
            </a:extLst>
          </p:cNvPr>
          <p:cNvSpPr>
            <a:spLocks noGrp="1"/>
          </p:cNvSpPr>
          <p:nvPr>
            <p:ph type="title"/>
          </p:nvPr>
        </p:nvSpPr>
        <p:spPr/>
        <p:txBody>
          <a:bodyPr/>
          <a:lstStyle/>
          <a:p>
            <a:r>
              <a:rPr lang="en-US" b="1" dirty="0"/>
              <a:t>These Changes Will Impact All Organizations</a:t>
            </a:r>
          </a:p>
        </p:txBody>
      </p:sp>
      <p:sp>
        <p:nvSpPr>
          <p:cNvPr id="3" name="Content Placeholder 2">
            <a:extLst>
              <a:ext uri="{FF2B5EF4-FFF2-40B4-BE49-F238E27FC236}">
                <a16:creationId xmlns:a16="http://schemas.microsoft.com/office/drawing/2014/main" id="{9F9A689A-6E0E-4F94-8661-85927ED579F7}"/>
              </a:ext>
            </a:extLst>
          </p:cNvPr>
          <p:cNvSpPr>
            <a:spLocks noGrp="1"/>
          </p:cNvSpPr>
          <p:nvPr>
            <p:ph idx="1"/>
          </p:nvPr>
        </p:nvSpPr>
        <p:spPr>
          <a:xfrm>
            <a:off x="498474" y="2296938"/>
            <a:ext cx="8354173" cy="3875262"/>
          </a:xfrm>
        </p:spPr>
        <p:txBody>
          <a:bodyPr/>
          <a:lstStyle/>
          <a:p>
            <a:pPr>
              <a:lnSpc>
                <a:spcPct val="150000"/>
              </a:lnSpc>
              <a:buClr>
                <a:srgbClr val="F83718"/>
              </a:buClr>
              <a:buFont typeface="Arial" panose="020B0604020202020204" pitchFamily="34" charset="0"/>
              <a:buChar char="•"/>
            </a:pPr>
            <a:r>
              <a:rPr lang="en-US" dirty="0">
                <a:solidFill>
                  <a:schemeClr val="tx1"/>
                </a:solidFill>
              </a:rPr>
              <a:t>Privately held companies, nonprofits, educational institutions all will be impacted</a:t>
            </a:r>
          </a:p>
          <a:p>
            <a:pPr defTabSz="457200">
              <a:lnSpc>
                <a:spcPct val="150000"/>
              </a:lnSpc>
              <a:spcBef>
                <a:spcPts val="0"/>
              </a:spcBef>
              <a:buClr>
                <a:srgbClr val="F83718"/>
              </a:buClr>
              <a:buSzTx/>
              <a:buFont typeface="Arial" panose="020B0604020202020204" pitchFamily="34" charset="0"/>
              <a:buChar char="•"/>
              <a:defRPr/>
            </a:pPr>
            <a:r>
              <a:rPr lang="en-US" dirty="0">
                <a:solidFill>
                  <a:schemeClr val="tx1"/>
                </a:solidFill>
              </a:rPr>
              <a:t>Once publicly traded companies begin to disclose more fully, others will be compelled to follow</a:t>
            </a:r>
          </a:p>
          <a:p>
            <a:pPr defTabSz="457200">
              <a:lnSpc>
                <a:spcPct val="150000"/>
              </a:lnSpc>
              <a:spcBef>
                <a:spcPts val="0"/>
              </a:spcBef>
              <a:buClr>
                <a:srgbClr val="F83718"/>
              </a:buClr>
              <a:buSzTx/>
              <a:buFont typeface="Arial" panose="020B0604020202020204" pitchFamily="34" charset="0"/>
              <a:buChar char="•"/>
              <a:defRPr/>
            </a:pPr>
            <a:r>
              <a:rPr lang="en-US" dirty="0">
                <a:solidFill>
                  <a:schemeClr val="tx1"/>
                </a:solidFill>
              </a:rPr>
              <a:t>Why would someone go to work for a company that will not share its human capital measures?</a:t>
            </a:r>
          </a:p>
          <a:p>
            <a:pPr defTabSz="457200">
              <a:lnSpc>
                <a:spcPct val="150000"/>
              </a:lnSpc>
              <a:spcBef>
                <a:spcPts val="0"/>
              </a:spcBef>
              <a:buClr>
                <a:srgbClr val="F83718"/>
              </a:buClr>
              <a:buSzTx/>
              <a:buFont typeface="Arial" panose="020B0604020202020204" pitchFamily="34" charset="0"/>
              <a:buChar char="•"/>
              <a:defRPr/>
            </a:pPr>
            <a:r>
              <a:rPr lang="en-US" dirty="0">
                <a:solidFill>
                  <a:schemeClr val="tx1"/>
                </a:solidFill>
              </a:rPr>
              <a:t>Why would an employee stay at such a company?</a:t>
            </a:r>
          </a:p>
          <a:p>
            <a:endParaRPr lang="en-US" dirty="0"/>
          </a:p>
        </p:txBody>
      </p:sp>
      <p:sp>
        <p:nvSpPr>
          <p:cNvPr id="4" name="Footer Placeholder 3">
            <a:extLst>
              <a:ext uri="{FF2B5EF4-FFF2-40B4-BE49-F238E27FC236}">
                <a16:creationId xmlns:a16="http://schemas.microsoft.com/office/drawing/2014/main" id="{B5CD13AD-7A68-4966-B9FF-741420D629EA}"/>
              </a:ext>
            </a:extLst>
          </p:cNvPr>
          <p:cNvSpPr>
            <a:spLocks noGrp="1"/>
          </p:cNvSpPr>
          <p:nvPr>
            <p:ph type="ftr" sz="quarter" idx="11"/>
          </p:nvPr>
        </p:nvSpPr>
        <p:spPr/>
        <p:txBody>
          <a:bodyPr/>
          <a:lstStyle/>
          <a:p>
            <a:r>
              <a:rPr lang="en-US" dirty="0">
                <a:solidFill>
                  <a:srgbClr val="292929">
                    <a:lumMod val="75000"/>
                    <a:lumOff val="25000"/>
                  </a:srgbClr>
                </a:solidFill>
              </a:rPr>
              <a:t>Center for Talent Reporting</a:t>
            </a:r>
          </a:p>
        </p:txBody>
      </p:sp>
      <p:sp>
        <p:nvSpPr>
          <p:cNvPr id="5" name="Slide Number Placeholder 4">
            <a:extLst>
              <a:ext uri="{FF2B5EF4-FFF2-40B4-BE49-F238E27FC236}">
                <a16:creationId xmlns:a16="http://schemas.microsoft.com/office/drawing/2014/main" id="{628E8B4C-127F-4135-B6F6-3DCC231C18DC}"/>
              </a:ext>
            </a:extLst>
          </p:cNvPr>
          <p:cNvSpPr>
            <a:spLocks noGrp="1"/>
          </p:cNvSpPr>
          <p:nvPr>
            <p:ph type="sldNum" sz="quarter" idx="12"/>
          </p:nvPr>
        </p:nvSpPr>
        <p:spPr/>
        <p:txBody>
          <a:bodyPr/>
          <a:lstStyle/>
          <a:p>
            <a:fld id="{CB94A5B6-A587-BD47-8B1E-DC3DA0554FCF}" type="slidenum">
              <a:rPr lang="en-US" smtClean="0">
                <a:solidFill>
                  <a:prstClr val="white"/>
                </a:solidFill>
              </a:rPr>
              <a:pPr/>
              <a:t>43</a:t>
            </a:fld>
            <a:endParaRPr lang="en-US" dirty="0">
              <a:solidFill>
                <a:prstClr val="white"/>
              </a:solidFill>
            </a:endParaRPr>
          </a:p>
        </p:txBody>
      </p:sp>
    </p:spTree>
    <p:extLst>
      <p:ext uri="{BB962C8B-B14F-4D97-AF65-F5344CB8AC3E}">
        <p14:creationId xmlns:p14="http://schemas.microsoft.com/office/powerpoint/2010/main" val="42830264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08119-EECC-4EAB-A5B3-7B5B3E9D0BEC}"/>
              </a:ext>
            </a:extLst>
          </p:cNvPr>
          <p:cNvSpPr>
            <a:spLocks noGrp="1"/>
          </p:cNvSpPr>
          <p:nvPr>
            <p:ph type="title"/>
          </p:nvPr>
        </p:nvSpPr>
        <p:spPr/>
        <p:txBody>
          <a:bodyPr/>
          <a:lstStyle/>
          <a:p>
            <a:r>
              <a:rPr lang="en-US" b="1" dirty="0"/>
              <a:t>What Happens Next?</a:t>
            </a:r>
          </a:p>
        </p:txBody>
      </p:sp>
      <p:sp>
        <p:nvSpPr>
          <p:cNvPr id="3" name="Content Placeholder 2">
            <a:extLst>
              <a:ext uri="{FF2B5EF4-FFF2-40B4-BE49-F238E27FC236}">
                <a16:creationId xmlns:a16="http://schemas.microsoft.com/office/drawing/2014/main" id="{EF564F71-337C-4D79-8108-7F6C5CBAF138}"/>
              </a:ext>
            </a:extLst>
          </p:cNvPr>
          <p:cNvSpPr>
            <a:spLocks noGrp="1"/>
          </p:cNvSpPr>
          <p:nvPr>
            <p:ph idx="1"/>
          </p:nvPr>
        </p:nvSpPr>
        <p:spPr>
          <a:xfrm>
            <a:off x="498474" y="1986304"/>
            <a:ext cx="8354173" cy="4185896"/>
          </a:xfrm>
        </p:spPr>
        <p:txBody>
          <a:bodyPr/>
          <a:lstStyle/>
          <a:p>
            <a:r>
              <a:rPr lang="en-US" sz="2000" dirty="0"/>
              <a:t>SEC will likely become prescriptive at some point</a:t>
            </a:r>
          </a:p>
          <a:p>
            <a:r>
              <a:rPr lang="en-US" sz="2000" dirty="0"/>
              <a:t>Sustainability Accounting Standards Board (SASB) has launched an initiative to recommend metrics</a:t>
            </a:r>
          </a:p>
          <a:p>
            <a:r>
              <a:rPr lang="en-US" sz="2000" dirty="0"/>
              <a:t>ISO Working Group 2 has provided additional guidance on measures from ISO 30414</a:t>
            </a:r>
          </a:p>
          <a:p>
            <a:pPr lvl="1"/>
            <a:r>
              <a:rPr lang="en-US" sz="1800" dirty="0"/>
              <a:t>For example, 25 pages on the five metrics for Skills and Capabilities</a:t>
            </a:r>
          </a:p>
          <a:p>
            <a:pPr lvl="1"/>
            <a:r>
              <a:rPr lang="en-US" sz="1800" dirty="0"/>
              <a:t>Published as Technical Specifications</a:t>
            </a:r>
          </a:p>
          <a:p>
            <a:pPr lvl="2"/>
            <a:r>
              <a:rPr lang="en-US" sz="1600" dirty="0"/>
              <a:t>One for each cluster</a:t>
            </a:r>
          </a:p>
          <a:p>
            <a:pPr lvl="3"/>
            <a:r>
              <a:rPr lang="en-US" sz="1400" dirty="0"/>
              <a:t>Search at </a:t>
            </a:r>
            <a:r>
              <a:rPr lang="en-US" sz="1400" dirty="0">
                <a:hlinkClick r:id="rId2"/>
              </a:rPr>
              <a:t>https://www.iso.org/committee/628737/x/catalogue/</a:t>
            </a:r>
            <a:r>
              <a:rPr lang="en-US" sz="1400" dirty="0"/>
              <a:t> (about $130)</a:t>
            </a:r>
          </a:p>
          <a:p>
            <a:pPr lvl="2"/>
            <a:r>
              <a:rPr lang="en-US" sz="1600" dirty="0"/>
              <a:t>Also as a bundle for $1078</a:t>
            </a:r>
          </a:p>
          <a:p>
            <a:pPr lvl="2"/>
            <a:r>
              <a:rPr lang="en-US" sz="1400" u="sng" dirty="0">
                <a:solidFill>
                  <a:srgbClr val="0563C1"/>
                </a:solidFill>
                <a:effectLst/>
                <a:latin typeface="Calibri" panose="020F0502020204030204" pitchFamily="34" charset="0"/>
                <a:ea typeface="Calibri" panose="020F0502020204030204" pitchFamily="34" charset="0"/>
                <a:hlinkClick r:id="rId3"/>
              </a:rPr>
              <a:t>ISO 30414 - Human Resource Management Metrics TS Collection</a:t>
            </a:r>
            <a:r>
              <a:rPr lang="en-US" sz="1400" u="sng" dirty="0">
                <a:solidFill>
                  <a:srgbClr val="0563C1"/>
                </a:solidFill>
                <a:effectLst/>
                <a:latin typeface="Calibri" panose="020F0502020204030204" pitchFamily="34" charset="0"/>
                <a:ea typeface="Calibri" panose="020F0502020204030204" pitchFamily="34" charset="0"/>
              </a:rPr>
              <a:t> </a:t>
            </a:r>
            <a:endParaRPr lang="en-US" sz="1400" dirty="0">
              <a:effectLst/>
              <a:latin typeface="Calibri" panose="020F0502020204030204" pitchFamily="34" charset="0"/>
              <a:ea typeface="Calibri" panose="020F0502020204030204" pitchFamily="34" charset="0"/>
            </a:endParaRPr>
          </a:p>
          <a:p>
            <a:pPr lvl="2"/>
            <a:endParaRPr lang="en-US" dirty="0"/>
          </a:p>
        </p:txBody>
      </p:sp>
      <p:sp>
        <p:nvSpPr>
          <p:cNvPr id="4" name="Footer Placeholder 3">
            <a:extLst>
              <a:ext uri="{FF2B5EF4-FFF2-40B4-BE49-F238E27FC236}">
                <a16:creationId xmlns:a16="http://schemas.microsoft.com/office/drawing/2014/main" id="{831CE173-04D7-496B-8376-0D72B6BB0C42}"/>
              </a:ext>
            </a:extLst>
          </p:cNvPr>
          <p:cNvSpPr>
            <a:spLocks noGrp="1"/>
          </p:cNvSpPr>
          <p:nvPr>
            <p:ph type="ftr" sz="quarter" idx="11"/>
          </p:nvPr>
        </p:nvSpPr>
        <p:spPr/>
        <p:txBody>
          <a:bodyPr/>
          <a:lstStyle/>
          <a:p>
            <a:r>
              <a:rPr lang="en-US" dirty="0">
                <a:solidFill>
                  <a:srgbClr val="292929">
                    <a:lumMod val="75000"/>
                    <a:lumOff val="25000"/>
                  </a:srgbClr>
                </a:solidFill>
              </a:rPr>
              <a:t>Center for Talent Reporting</a:t>
            </a:r>
          </a:p>
        </p:txBody>
      </p:sp>
      <p:sp>
        <p:nvSpPr>
          <p:cNvPr id="5" name="Slide Number Placeholder 4">
            <a:extLst>
              <a:ext uri="{FF2B5EF4-FFF2-40B4-BE49-F238E27FC236}">
                <a16:creationId xmlns:a16="http://schemas.microsoft.com/office/drawing/2014/main" id="{68FA1565-0C6D-4838-BD73-A5A668D43728}"/>
              </a:ext>
            </a:extLst>
          </p:cNvPr>
          <p:cNvSpPr>
            <a:spLocks noGrp="1"/>
          </p:cNvSpPr>
          <p:nvPr>
            <p:ph type="sldNum" sz="quarter" idx="12"/>
          </p:nvPr>
        </p:nvSpPr>
        <p:spPr/>
        <p:txBody>
          <a:bodyPr/>
          <a:lstStyle/>
          <a:p>
            <a:fld id="{CB94A5B6-A587-BD47-8B1E-DC3DA0554FCF}" type="slidenum">
              <a:rPr lang="en-US" smtClean="0">
                <a:solidFill>
                  <a:prstClr val="white"/>
                </a:solidFill>
              </a:rPr>
              <a:pPr/>
              <a:t>44</a:t>
            </a:fld>
            <a:endParaRPr lang="en-US" dirty="0">
              <a:solidFill>
                <a:prstClr val="white"/>
              </a:solidFill>
            </a:endParaRPr>
          </a:p>
        </p:txBody>
      </p:sp>
    </p:spTree>
    <p:extLst>
      <p:ext uri="{BB962C8B-B14F-4D97-AF65-F5344CB8AC3E}">
        <p14:creationId xmlns:p14="http://schemas.microsoft.com/office/powerpoint/2010/main" val="25647291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EAA8F-EF9F-41B6-9AEA-A68C3E6222B2}"/>
              </a:ext>
            </a:extLst>
          </p:cNvPr>
          <p:cNvSpPr>
            <a:spLocks noGrp="1"/>
          </p:cNvSpPr>
          <p:nvPr>
            <p:ph type="title"/>
          </p:nvPr>
        </p:nvSpPr>
        <p:spPr/>
        <p:txBody>
          <a:bodyPr/>
          <a:lstStyle/>
          <a:p>
            <a:r>
              <a:rPr lang="en-US" b="1" dirty="0"/>
              <a:t>Conclusion: Change Is Coming!</a:t>
            </a:r>
          </a:p>
        </p:txBody>
      </p:sp>
      <p:sp>
        <p:nvSpPr>
          <p:cNvPr id="3" name="Content Placeholder 2">
            <a:extLst>
              <a:ext uri="{FF2B5EF4-FFF2-40B4-BE49-F238E27FC236}">
                <a16:creationId xmlns:a16="http://schemas.microsoft.com/office/drawing/2014/main" id="{EFC3041E-7AFF-4224-8107-86E9B1A004F8}"/>
              </a:ext>
            </a:extLst>
          </p:cNvPr>
          <p:cNvSpPr>
            <a:spLocks noGrp="1"/>
          </p:cNvSpPr>
          <p:nvPr>
            <p:ph idx="1"/>
          </p:nvPr>
        </p:nvSpPr>
        <p:spPr/>
        <p:txBody>
          <a:bodyPr/>
          <a:lstStyle/>
          <a:p>
            <a:r>
              <a:rPr lang="en-US" dirty="0"/>
              <a:t>Prescriptive SEC rules have the potential to profoundly change human capital reporting</a:t>
            </a:r>
          </a:p>
          <a:p>
            <a:pPr lvl="1"/>
            <a:r>
              <a:rPr lang="en-US" dirty="0"/>
              <a:t>New age of transparency</a:t>
            </a:r>
          </a:p>
          <a:p>
            <a:r>
              <a:rPr lang="en-US" dirty="0"/>
              <a:t>ISO standards will be the likely starting point for organizations who want to</a:t>
            </a:r>
          </a:p>
          <a:p>
            <a:pPr lvl="1"/>
            <a:r>
              <a:rPr lang="en-US" dirty="0"/>
              <a:t>Minimize their risk of a shareowner lawsuit or SEC action</a:t>
            </a:r>
          </a:p>
          <a:p>
            <a:pPr lvl="1"/>
            <a:r>
              <a:rPr lang="en-US" dirty="0"/>
              <a:t>Attract and keep the best employees</a:t>
            </a:r>
          </a:p>
          <a:p>
            <a:r>
              <a:rPr lang="en-US" dirty="0"/>
              <a:t>So, two initiatives may come together to drive irreversible change</a:t>
            </a:r>
          </a:p>
          <a:p>
            <a:pPr marL="228600" lvl="1" indent="0">
              <a:buNone/>
            </a:pPr>
            <a:r>
              <a:rPr lang="en-US" sz="3600" dirty="0">
                <a:solidFill>
                  <a:srgbClr val="FF0000"/>
                </a:solidFill>
              </a:rPr>
              <a:t>    Begin to create your strategy now!</a:t>
            </a:r>
            <a:endParaRPr lang="en-US" sz="3600" i="1" dirty="0">
              <a:solidFill>
                <a:srgbClr val="FF0000"/>
              </a:solidFill>
            </a:endParaRPr>
          </a:p>
        </p:txBody>
      </p:sp>
      <p:sp>
        <p:nvSpPr>
          <p:cNvPr id="4" name="Footer Placeholder 3">
            <a:extLst>
              <a:ext uri="{FF2B5EF4-FFF2-40B4-BE49-F238E27FC236}">
                <a16:creationId xmlns:a16="http://schemas.microsoft.com/office/drawing/2014/main" id="{A462BA5F-CEBC-42AC-9E0A-612885009E97}"/>
              </a:ext>
            </a:extLst>
          </p:cNvPr>
          <p:cNvSpPr>
            <a:spLocks noGrp="1"/>
          </p:cNvSpPr>
          <p:nvPr>
            <p:ph type="ftr" sz="quarter" idx="11"/>
          </p:nvPr>
        </p:nvSpPr>
        <p:spPr/>
        <p:txBody>
          <a:bodyPr/>
          <a:lstStyle/>
          <a:p>
            <a:r>
              <a:rPr lang="en-US" dirty="0">
                <a:solidFill>
                  <a:srgbClr val="292929">
                    <a:lumMod val="75000"/>
                    <a:lumOff val="25000"/>
                  </a:srgbClr>
                </a:solidFill>
              </a:rPr>
              <a:t>Center for Talent Reporting</a:t>
            </a:r>
          </a:p>
        </p:txBody>
      </p:sp>
      <p:sp>
        <p:nvSpPr>
          <p:cNvPr id="5" name="Slide Number Placeholder 4">
            <a:extLst>
              <a:ext uri="{FF2B5EF4-FFF2-40B4-BE49-F238E27FC236}">
                <a16:creationId xmlns:a16="http://schemas.microsoft.com/office/drawing/2014/main" id="{1C9C1187-2615-4FEC-82A7-5B8594CB15D5}"/>
              </a:ext>
            </a:extLst>
          </p:cNvPr>
          <p:cNvSpPr>
            <a:spLocks noGrp="1"/>
          </p:cNvSpPr>
          <p:nvPr>
            <p:ph type="sldNum" sz="quarter" idx="12"/>
          </p:nvPr>
        </p:nvSpPr>
        <p:spPr/>
        <p:txBody>
          <a:bodyPr/>
          <a:lstStyle/>
          <a:p>
            <a:fld id="{CB94A5B6-A587-BD47-8B1E-DC3DA0554FCF}" type="slidenum">
              <a:rPr lang="en-US" smtClean="0">
                <a:solidFill>
                  <a:prstClr val="white"/>
                </a:solidFill>
              </a:rPr>
              <a:pPr/>
              <a:t>45</a:t>
            </a:fld>
            <a:endParaRPr lang="en-US" dirty="0">
              <a:solidFill>
                <a:prstClr val="white"/>
              </a:solidFill>
            </a:endParaRPr>
          </a:p>
        </p:txBody>
      </p:sp>
    </p:spTree>
    <p:extLst>
      <p:ext uri="{BB962C8B-B14F-4D97-AF65-F5344CB8AC3E}">
        <p14:creationId xmlns:p14="http://schemas.microsoft.com/office/powerpoint/2010/main" val="23635943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FAF0D-8693-427B-9B72-FBA81C760E84}"/>
              </a:ext>
            </a:extLst>
          </p:cNvPr>
          <p:cNvSpPr>
            <a:spLocks noGrp="1"/>
          </p:cNvSpPr>
          <p:nvPr>
            <p:ph type="title"/>
          </p:nvPr>
        </p:nvSpPr>
        <p:spPr/>
        <p:txBody>
          <a:bodyPr/>
          <a:lstStyle/>
          <a:p>
            <a:r>
              <a:rPr lang="en-US" b="1" dirty="0"/>
              <a:t>Learn More </a:t>
            </a:r>
          </a:p>
        </p:txBody>
      </p:sp>
      <p:sp>
        <p:nvSpPr>
          <p:cNvPr id="3" name="Content Placeholder 2">
            <a:extLst>
              <a:ext uri="{FF2B5EF4-FFF2-40B4-BE49-F238E27FC236}">
                <a16:creationId xmlns:a16="http://schemas.microsoft.com/office/drawing/2014/main" id="{FB2C21D2-1961-4BB7-91A3-155BDA7C3740}"/>
              </a:ext>
            </a:extLst>
          </p:cNvPr>
          <p:cNvSpPr>
            <a:spLocks noGrp="1"/>
          </p:cNvSpPr>
          <p:nvPr>
            <p:ph idx="1"/>
          </p:nvPr>
        </p:nvSpPr>
        <p:spPr/>
        <p:txBody>
          <a:bodyPr/>
          <a:lstStyle/>
          <a:p>
            <a:pPr marL="285750" indent="-285750">
              <a:lnSpc>
                <a:spcPct val="150000"/>
              </a:lnSpc>
              <a:buClr>
                <a:srgbClr val="F83718"/>
              </a:buClr>
              <a:buFont typeface="Wingdings" charset="2"/>
              <a:buChar char="§"/>
            </a:pPr>
            <a:r>
              <a:rPr lang="en-US" sz="1600" dirty="0"/>
              <a:t>Blog by David Vance at </a:t>
            </a:r>
            <a:r>
              <a:rPr lang="en-US" sz="1600" u="sng" dirty="0">
                <a:solidFill>
                  <a:srgbClr val="0070C0"/>
                </a:solidFill>
                <a:hlinkClick r:id="rId2"/>
              </a:rPr>
              <a:t>https://www.centerfortalentreporting.org/sec-publishes-final-rule-on-human-capital-reporting/</a:t>
            </a:r>
            <a:endParaRPr lang="en-US" sz="1600" u="sng" dirty="0">
              <a:solidFill>
                <a:srgbClr val="0070C0"/>
              </a:solidFill>
            </a:endParaRPr>
          </a:p>
          <a:p>
            <a:pPr marL="285750" indent="-285750">
              <a:lnSpc>
                <a:spcPct val="150000"/>
              </a:lnSpc>
              <a:buClr>
                <a:srgbClr val="F83718"/>
              </a:buClr>
              <a:buFont typeface="Wingdings" charset="2"/>
              <a:buChar char="§"/>
            </a:pPr>
            <a:r>
              <a:rPr lang="en-US" sz="1600" dirty="0">
                <a:solidFill>
                  <a:schemeClr val="tx1"/>
                </a:solidFill>
              </a:rPr>
              <a:t>Article by David Vance in </a:t>
            </a:r>
            <a:r>
              <a:rPr lang="en-US" sz="1600" i="1" dirty="0">
                <a:solidFill>
                  <a:schemeClr val="tx1"/>
                </a:solidFill>
              </a:rPr>
              <a:t>Journal of Human Resources Education </a:t>
            </a:r>
            <a:r>
              <a:rPr lang="en-US" sz="1600" dirty="0">
                <a:solidFill>
                  <a:schemeClr val="tx1"/>
                </a:solidFill>
              </a:rPr>
              <a:t>at </a:t>
            </a:r>
            <a:r>
              <a:rPr lang="en-US" sz="1600" u="sng" dirty="0">
                <a:solidFill>
                  <a:srgbClr val="0070C0"/>
                </a:solidFill>
              </a:rPr>
              <a:t>https://journals.troy.edu/index.php/JHRE/article/view/293</a:t>
            </a:r>
          </a:p>
          <a:p>
            <a:pPr marL="285750" indent="-285750">
              <a:lnSpc>
                <a:spcPct val="150000"/>
              </a:lnSpc>
              <a:buClr>
                <a:srgbClr val="F83718"/>
              </a:buClr>
              <a:buFont typeface="Wingdings" charset="2"/>
              <a:buChar char="§"/>
            </a:pPr>
            <a:r>
              <a:rPr lang="en-US" sz="1600" dirty="0"/>
              <a:t>The final SEC rule is available at  </a:t>
            </a:r>
            <a:r>
              <a:rPr lang="en-US" sz="16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https://www.sec.gov/rules/final/2020/33-10825.pdf </a:t>
            </a:r>
            <a:r>
              <a:rPr lang="en-US" sz="1600" dirty="0"/>
              <a:t> The rule is 130 pages, but the section on human capital is under section IIB7 pages 43-52.</a:t>
            </a:r>
          </a:p>
          <a:p>
            <a:pPr marL="285750" indent="-285750">
              <a:lnSpc>
                <a:spcPct val="150000"/>
              </a:lnSpc>
              <a:buClr>
                <a:srgbClr val="F83718"/>
              </a:buClr>
              <a:buFont typeface="Wingdings" charset="2"/>
              <a:buChar char="§"/>
            </a:pPr>
            <a:r>
              <a:rPr lang="en-US" sz="1600" dirty="0"/>
              <a:t>The ISO document (</a:t>
            </a:r>
            <a:r>
              <a:rPr lang="en-US" sz="1600" cap="all" dirty="0"/>
              <a:t>ISO 30414:2018 </a:t>
            </a:r>
            <a:r>
              <a:rPr lang="en-US" sz="1600" dirty="0"/>
              <a:t>Human resource management — Guidelines for internal and external human capital reporting) is available for purchase at  </a:t>
            </a:r>
            <a:r>
              <a:rPr lang="en-US" sz="1600" u="sng" dirty="0">
                <a:hlinkClick r:id="rId4"/>
              </a:rPr>
              <a:t>https://www.iso.org/standard/69338.html</a:t>
            </a:r>
            <a:r>
              <a:rPr lang="en-US" sz="1600" u="sng" dirty="0"/>
              <a:t> </a:t>
            </a:r>
            <a:r>
              <a:rPr lang="en-US" sz="1600" dirty="0"/>
              <a:t>for CHF138 ($140)</a:t>
            </a:r>
            <a:r>
              <a:rPr lang="en-US" sz="1600" dirty="0">
                <a:solidFill>
                  <a:srgbClr val="737373"/>
                </a:solidFill>
                <a:latin typeface="Whitney HTF Regular"/>
                <a:cs typeface="Whitney HTF Regular"/>
              </a:rPr>
              <a:t> </a:t>
            </a:r>
          </a:p>
          <a:p>
            <a:endParaRPr lang="en-US" dirty="0"/>
          </a:p>
        </p:txBody>
      </p:sp>
      <p:sp>
        <p:nvSpPr>
          <p:cNvPr id="4" name="Footer Placeholder 3">
            <a:extLst>
              <a:ext uri="{FF2B5EF4-FFF2-40B4-BE49-F238E27FC236}">
                <a16:creationId xmlns:a16="http://schemas.microsoft.com/office/drawing/2014/main" id="{EAEA2068-6057-4D0C-B7F9-585300A5F89C}"/>
              </a:ext>
            </a:extLst>
          </p:cNvPr>
          <p:cNvSpPr>
            <a:spLocks noGrp="1"/>
          </p:cNvSpPr>
          <p:nvPr>
            <p:ph type="ftr" sz="quarter" idx="11"/>
          </p:nvPr>
        </p:nvSpPr>
        <p:spPr/>
        <p:txBody>
          <a:bodyPr/>
          <a:lstStyle/>
          <a:p>
            <a:r>
              <a:rPr lang="en-US" dirty="0">
                <a:solidFill>
                  <a:srgbClr val="292929">
                    <a:lumMod val="75000"/>
                    <a:lumOff val="25000"/>
                  </a:srgbClr>
                </a:solidFill>
              </a:rPr>
              <a:t>Center for Talent Reporting</a:t>
            </a:r>
          </a:p>
        </p:txBody>
      </p:sp>
      <p:sp>
        <p:nvSpPr>
          <p:cNvPr id="5" name="Slide Number Placeholder 4">
            <a:extLst>
              <a:ext uri="{FF2B5EF4-FFF2-40B4-BE49-F238E27FC236}">
                <a16:creationId xmlns:a16="http://schemas.microsoft.com/office/drawing/2014/main" id="{F22C8461-9460-4E78-9E31-544B98489904}"/>
              </a:ext>
            </a:extLst>
          </p:cNvPr>
          <p:cNvSpPr>
            <a:spLocks noGrp="1"/>
          </p:cNvSpPr>
          <p:nvPr>
            <p:ph type="sldNum" sz="quarter" idx="12"/>
          </p:nvPr>
        </p:nvSpPr>
        <p:spPr/>
        <p:txBody>
          <a:bodyPr/>
          <a:lstStyle/>
          <a:p>
            <a:fld id="{CB94A5B6-A587-BD47-8B1E-DC3DA0554FCF}" type="slidenum">
              <a:rPr lang="en-US" smtClean="0">
                <a:solidFill>
                  <a:prstClr val="white"/>
                </a:solidFill>
              </a:rPr>
              <a:pPr/>
              <a:t>46</a:t>
            </a:fld>
            <a:endParaRPr lang="en-US" dirty="0">
              <a:solidFill>
                <a:prstClr val="white"/>
              </a:solidFill>
            </a:endParaRPr>
          </a:p>
        </p:txBody>
      </p:sp>
    </p:spTree>
    <p:extLst>
      <p:ext uri="{BB962C8B-B14F-4D97-AF65-F5344CB8AC3E}">
        <p14:creationId xmlns:p14="http://schemas.microsoft.com/office/powerpoint/2010/main" val="9844533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28600"/>
            <a:ext cx="7556313" cy="1317626"/>
          </a:xfrm>
        </p:spPr>
        <p:txBody>
          <a:bodyPr/>
          <a:lstStyle/>
          <a:p>
            <a:r>
              <a:rPr lang="en-US" dirty="0"/>
              <a:t>Ways to Accelerate Your Mastery</a:t>
            </a:r>
          </a:p>
        </p:txBody>
      </p:sp>
      <p:sp>
        <p:nvSpPr>
          <p:cNvPr id="3" name="Content Placeholder 2"/>
          <p:cNvSpPr>
            <a:spLocks noGrp="1"/>
          </p:cNvSpPr>
          <p:nvPr>
            <p:ph idx="1"/>
          </p:nvPr>
        </p:nvSpPr>
        <p:spPr>
          <a:xfrm>
            <a:off x="152400" y="1752600"/>
            <a:ext cx="5181600" cy="4416552"/>
          </a:xfrm>
        </p:spPr>
        <p:txBody>
          <a:bodyPr>
            <a:normAutofit/>
          </a:bodyPr>
          <a:lstStyle/>
          <a:p>
            <a:r>
              <a:rPr lang="en-US" sz="2400" dirty="0"/>
              <a:t>Webinars  </a:t>
            </a:r>
          </a:p>
          <a:p>
            <a:pPr lvl="1"/>
            <a:r>
              <a:rPr lang="en-US" sz="1600" dirty="0">
                <a:solidFill>
                  <a:schemeClr val="tx1"/>
                </a:solidFill>
              </a:rPr>
              <a:t>TDRp Webinar Series </a:t>
            </a:r>
          </a:p>
          <a:p>
            <a:pPr lvl="2"/>
            <a:r>
              <a:rPr lang="en-US" sz="1200" dirty="0">
                <a:solidFill>
                  <a:schemeClr val="tx1"/>
                </a:solidFill>
              </a:rPr>
              <a:t>Introduction to Measurement, Reporting, and TDR (1/17)</a:t>
            </a:r>
          </a:p>
          <a:p>
            <a:pPr lvl="2"/>
            <a:r>
              <a:rPr lang="en-US" sz="1200" dirty="0">
                <a:solidFill>
                  <a:schemeClr val="tx1"/>
                </a:solidFill>
              </a:rPr>
              <a:t>Focus on Efficiency Measures (2/15)   </a:t>
            </a:r>
          </a:p>
          <a:p>
            <a:pPr lvl="2"/>
            <a:r>
              <a:rPr lang="en-US" sz="1200" dirty="0">
                <a:solidFill>
                  <a:schemeClr val="tx1"/>
                </a:solidFill>
              </a:rPr>
              <a:t>Focus on Effectiveness and Outcome Measures (3/27) </a:t>
            </a:r>
          </a:p>
          <a:p>
            <a:pPr lvl="2"/>
            <a:r>
              <a:rPr lang="en-US" sz="1200" dirty="0">
                <a:solidFill>
                  <a:schemeClr val="tx1"/>
                </a:solidFill>
              </a:rPr>
              <a:t>Selecting Your Measures (4/12)  </a:t>
            </a:r>
          </a:p>
          <a:p>
            <a:pPr lvl="2"/>
            <a:r>
              <a:rPr lang="en-US" sz="1200" dirty="0">
                <a:solidFill>
                  <a:schemeClr val="tx1"/>
                </a:solidFill>
              </a:rPr>
              <a:t>Reporting &amp; Running Learning Like a Business (5/16)</a:t>
            </a:r>
          </a:p>
          <a:p>
            <a:pPr lvl="2"/>
            <a:r>
              <a:rPr lang="en-US" sz="1200" dirty="0">
                <a:solidFill>
                  <a:schemeClr val="tx1"/>
                </a:solidFill>
              </a:rPr>
              <a:t>The Three TDRp Management Reports (6/14)</a:t>
            </a:r>
          </a:p>
          <a:p>
            <a:pPr lvl="2"/>
            <a:r>
              <a:rPr lang="en-US" sz="1200" dirty="0">
                <a:solidFill>
                  <a:schemeClr val="tx1"/>
                </a:solidFill>
              </a:rPr>
              <a:t>Creating Plan Numbers (7/19)</a:t>
            </a:r>
          </a:p>
          <a:p>
            <a:pPr lvl="2"/>
            <a:r>
              <a:rPr lang="en-US" sz="1200" dirty="0">
                <a:solidFill>
                  <a:schemeClr val="tx1"/>
                </a:solidFill>
              </a:rPr>
              <a:t>Reporting YTD Results and Creating Forecasts (8/9)  </a:t>
            </a:r>
          </a:p>
          <a:p>
            <a:pPr lvl="2"/>
            <a:r>
              <a:rPr lang="en-US" sz="1200" b="1" dirty="0">
                <a:solidFill>
                  <a:srgbClr val="FF0000"/>
                </a:solidFill>
              </a:rPr>
              <a:t>Creating Your Measurement &amp; Reporting Strategy (9/13) </a:t>
            </a:r>
          </a:p>
          <a:p>
            <a:pPr lvl="1"/>
            <a:r>
              <a:rPr lang="en-US" sz="1600" dirty="0">
                <a:solidFill>
                  <a:schemeClr val="tx1"/>
                </a:solidFill>
              </a:rPr>
              <a:t>The New ISO Standard for L&amp;D Metrics (TBD)</a:t>
            </a:r>
          </a:p>
          <a:p>
            <a:pPr lvl="1"/>
            <a:r>
              <a:rPr lang="en-US" sz="1600" dirty="0">
                <a:solidFill>
                  <a:schemeClr val="tx1"/>
                </a:solidFill>
              </a:rPr>
              <a:t>Public Reporting: Are You Ready? (9/6)</a:t>
            </a:r>
          </a:p>
          <a:p>
            <a:pPr lvl="1"/>
            <a:endParaRPr lang="en-US" sz="1600" dirty="0"/>
          </a:p>
          <a:p>
            <a:pPr lvl="1"/>
            <a:endParaRPr lang="en-US" sz="1800" dirty="0"/>
          </a:p>
        </p:txBody>
      </p:sp>
      <p:sp>
        <p:nvSpPr>
          <p:cNvPr id="17" name="Content Placeholder 16"/>
          <p:cNvSpPr>
            <a:spLocks noGrp="1"/>
          </p:cNvSpPr>
          <p:nvPr>
            <p:ph idx="13"/>
          </p:nvPr>
        </p:nvSpPr>
        <p:spPr>
          <a:xfrm>
            <a:off x="5257800" y="1755647"/>
            <a:ext cx="3733800" cy="4416552"/>
          </a:xfrm>
        </p:spPr>
        <p:txBody>
          <a:bodyPr>
            <a:normAutofit lnSpcReduction="10000"/>
          </a:bodyPr>
          <a:lstStyle/>
          <a:p>
            <a:r>
              <a:rPr lang="en-US" sz="2400" dirty="0"/>
              <a:t>Virtual workshops </a:t>
            </a:r>
          </a:p>
          <a:p>
            <a:pPr lvl="1"/>
            <a:r>
              <a:rPr lang="en-US" sz="1700" dirty="0">
                <a:solidFill>
                  <a:srgbClr val="000000"/>
                </a:solidFill>
              </a:rPr>
              <a:t>Measurement Demystified</a:t>
            </a:r>
            <a:r>
              <a:rPr lang="en-US" sz="1400" dirty="0">
                <a:solidFill>
                  <a:srgbClr val="FF0000"/>
                </a:solidFill>
              </a:rPr>
              <a:t> </a:t>
            </a:r>
          </a:p>
          <a:p>
            <a:pPr lvl="2"/>
            <a:r>
              <a:rPr lang="en-US" sz="1200" dirty="0">
                <a:solidFill>
                  <a:srgbClr val="FF0000"/>
                </a:solidFill>
              </a:rPr>
              <a:t>Sep-Dec: Registration now open </a:t>
            </a:r>
          </a:p>
          <a:p>
            <a:pPr lvl="1"/>
            <a:r>
              <a:rPr lang="en-US" sz="1900" dirty="0">
                <a:solidFill>
                  <a:srgbClr val="000000"/>
                </a:solidFill>
              </a:rPr>
              <a:t>The New ISO Standard on L&amp;D Metrics</a:t>
            </a:r>
          </a:p>
          <a:p>
            <a:pPr lvl="2"/>
            <a:r>
              <a:rPr lang="en-US" sz="1200" b="1" dirty="0">
                <a:solidFill>
                  <a:srgbClr val="FF0000"/>
                </a:solidFill>
              </a:rPr>
              <a:t>October 25: Registration open</a:t>
            </a:r>
          </a:p>
          <a:p>
            <a:pPr lvl="1"/>
            <a:r>
              <a:rPr lang="en-US" sz="1700" dirty="0">
                <a:solidFill>
                  <a:srgbClr val="000000"/>
                </a:solidFill>
              </a:rPr>
              <a:t>Custom </a:t>
            </a:r>
          </a:p>
          <a:p>
            <a:pPr lvl="2"/>
            <a:r>
              <a:rPr lang="en-US" sz="1200" dirty="0">
                <a:solidFill>
                  <a:srgbClr val="000000"/>
                </a:solidFill>
              </a:rPr>
              <a:t>1, 2, or 3-day workshops  </a:t>
            </a:r>
          </a:p>
          <a:p>
            <a:r>
              <a:rPr lang="en-US" sz="2400" dirty="0">
                <a:solidFill>
                  <a:srgbClr val="000000"/>
                </a:solidFill>
              </a:rPr>
              <a:t>Virtual coaching</a:t>
            </a:r>
            <a:endParaRPr lang="en-US" sz="2400" dirty="0"/>
          </a:p>
          <a:p>
            <a:r>
              <a:rPr lang="en-US" sz="2400" dirty="0"/>
              <a:t>Public Workshop on Implementing TDRP</a:t>
            </a:r>
          </a:p>
          <a:p>
            <a:pPr lvl="1"/>
            <a:r>
              <a:rPr lang="en-US" sz="1700" dirty="0"/>
              <a:t>November 7-8</a:t>
            </a:r>
          </a:p>
          <a:p>
            <a:endParaRPr lang="en-US" dirty="0"/>
          </a:p>
        </p:txBody>
      </p:sp>
      <p:sp>
        <p:nvSpPr>
          <p:cNvPr id="4" name="Footer Placeholder 3"/>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                                  www.centerfortalentreporting.org</a:t>
            </a:r>
          </a:p>
        </p:txBody>
      </p:sp>
      <p:sp>
        <p:nvSpPr>
          <p:cNvPr id="5" name="Slide Number Placeholder 4"/>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9839A26-2E62-4332-8381-306FE67E17B4}"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47</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42011793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Demystified Workshop</a:t>
            </a:r>
          </a:p>
        </p:txBody>
      </p:sp>
      <p:sp>
        <p:nvSpPr>
          <p:cNvPr id="3" name="Content Placeholder 2"/>
          <p:cNvSpPr>
            <a:spLocks noGrp="1"/>
          </p:cNvSpPr>
          <p:nvPr>
            <p:ph idx="1"/>
          </p:nvPr>
        </p:nvSpPr>
        <p:spPr/>
        <p:txBody>
          <a:bodyPr/>
          <a:lstStyle/>
          <a:p>
            <a:r>
              <a:rPr lang="en-US" dirty="0"/>
              <a:t>Current open-enrollment virtual workshop is a series of seven modules</a:t>
            </a:r>
            <a:endParaRPr lang="en-US" sz="1600" dirty="0"/>
          </a:p>
          <a:p>
            <a:pPr lvl="2"/>
            <a:r>
              <a:rPr lang="en-US" sz="1600" dirty="0"/>
              <a:t>September 14 &amp; 28: TDRp framework, efficiency and effectiveness measures</a:t>
            </a:r>
          </a:p>
          <a:p>
            <a:pPr lvl="2"/>
            <a:r>
              <a:rPr lang="en-US" sz="1600" dirty="0"/>
              <a:t>October 12 &amp; Nov 2: Effectiveness &amp; outcome measures and selecting measures</a:t>
            </a:r>
          </a:p>
          <a:p>
            <a:pPr lvl="2"/>
            <a:r>
              <a:rPr lang="en-US" sz="1600" dirty="0"/>
              <a:t>November 16 &amp; 30: Running learning like a business, reporting and strategy</a:t>
            </a:r>
          </a:p>
          <a:p>
            <a:pPr lvl="2"/>
            <a:r>
              <a:rPr lang="en-US" sz="1600" dirty="0"/>
              <a:t>December 14: Wrap Up</a:t>
            </a:r>
          </a:p>
          <a:p>
            <a:r>
              <a:rPr lang="en-US" dirty="0"/>
              <a:t>For all seven sessions: </a:t>
            </a:r>
            <a:r>
              <a:rPr lang="en-US" sz="1800" dirty="0"/>
              <a:t>$479 enhanced, $599 basic, $799 nonmembers</a:t>
            </a:r>
          </a:p>
          <a:p>
            <a:r>
              <a:rPr lang="en-US" dirty="0"/>
              <a:t>Special rate for alums!  Only $399 </a:t>
            </a:r>
          </a:p>
          <a:p>
            <a:r>
              <a:rPr lang="en-US" dirty="0"/>
              <a:t>And copy of our new books </a:t>
            </a:r>
            <a:r>
              <a:rPr lang="en-US" b="1" i="1" dirty="0"/>
              <a:t>Measurement Demystified and Measurement Demystified Field Guide</a:t>
            </a: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48</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5474629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DE74E-4BE3-2A35-7C11-5C6D2FA3C9A5}"/>
              </a:ext>
            </a:extLst>
          </p:cNvPr>
          <p:cNvSpPr>
            <a:spLocks noGrp="1"/>
          </p:cNvSpPr>
          <p:nvPr>
            <p:ph type="title"/>
          </p:nvPr>
        </p:nvSpPr>
        <p:spPr/>
        <p:txBody>
          <a:bodyPr/>
          <a:lstStyle/>
          <a:p>
            <a:r>
              <a:rPr lang="en-US" dirty="0"/>
              <a:t>Implementing TDRP Virtual Workshop</a:t>
            </a:r>
          </a:p>
        </p:txBody>
      </p:sp>
      <p:sp>
        <p:nvSpPr>
          <p:cNvPr id="3" name="Content Placeholder 2">
            <a:extLst>
              <a:ext uri="{FF2B5EF4-FFF2-40B4-BE49-F238E27FC236}">
                <a16:creationId xmlns:a16="http://schemas.microsoft.com/office/drawing/2014/main" id="{E1AE3AFA-9774-9CE5-6DDC-521D8752FC02}"/>
              </a:ext>
            </a:extLst>
          </p:cNvPr>
          <p:cNvSpPr>
            <a:spLocks noGrp="1"/>
          </p:cNvSpPr>
          <p:nvPr>
            <p:ph idx="1"/>
          </p:nvPr>
        </p:nvSpPr>
        <p:spPr/>
        <p:txBody>
          <a:bodyPr/>
          <a:lstStyle/>
          <a:p>
            <a:r>
              <a:rPr lang="en-US" dirty="0"/>
              <a:t>November 7-8, 12-4 ET each day</a:t>
            </a:r>
          </a:p>
          <a:p>
            <a:r>
              <a:rPr lang="en-US" dirty="0"/>
              <a:t>Focus on implementation</a:t>
            </a:r>
          </a:p>
          <a:p>
            <a:pPr lvl="1"/>
            <a:r>
              <a:rPr lang="en-US" dirty="0"/>
              <a:t>For each topic</a:t>
            </a:r>
          </a:p>
          <a:p>
            <a:pPr lvl="2"/>
            <a:r>
              <a:rPr lang="en-US" sz="1600" dirty="0"/>
              <a:t>Brief review of the theory</a:t>
            </a:r>
          </a:p>
          <a:p>
            <a:pPr lvl="2"/>
            <a:r>
              <a:rPr lang="en-US" sz="1600" dirty="0"/>
              <a:t>Share ideas and obstacles and solutions in small breakout groups</a:t>
            </a:r>
          </a:p>
          <a:p>
            <a:pPr lvl="2"/>
            <a:r>
              <a:rPr lang="en-US" sz="1600" dirty="0"/>
              <a:t>Report out</a:t>
            </a:r>
          </a:p>
          <a:p>
            <a:pPr lvl="1"/>
            <a:r>
              <a:rPr lang="en-US" dirty="0"/>
              <a:t>Topics include</a:t>
            </a:r>
          </a:p>
          <a:p>
            <a:pPr lvl="2"/>
            <a:r>
              <a:rPr lang="en-US" sz="1600" dirty="0"/>
              <a:t>Assessing your readiness		Getting buy-in</a:t>
            </a:r>
          </a:p>
          <a:p>
            <a:pPr lvl="2"/>
            <a:r>
              <a:rPr lang="en-US" sz="1600" dirty="0"/>
              <a:t>Selecting program measures		Selecting department measures</a:t>
            </a:r>
          </a:p>
          <a:p>
            <a:pPr lvl="2"/>
            <a:r>
              <a:rPr lang="en-US" sz="1600" dirty="0"/>
              <a:t>Opportunities in your reporting	Creating an implementation plan</a:t>
            </a:r>
          </a:p>
          <a:p>
            <a:pPr lvl="2"/>
            <a:r>
              <a:rPr lang="en-US" sz="1600" dirty="0"/>
              <a:t>Overcoming obstacles</a:t>
            </a:r>
          </a:p>
          <a:p>
            <a:r>
              <a:rPr lang="en-US" sz="2000" dirty="0"/>
              <a:t>Registration now open</a:t>
            </a:r>
          </a:p>
          <a:p>
            <a:pPr lvl="2"/>
            <a:endParaRPr lang="en-US" dirty="0"/>
          </a:p>
          <a:p>
            <a:pPr lvl="2"/>
            <a:endParaRPr lang="en-US" dirty="0"/>
          </a:p>
        </p:txBody>
      </p:sp>
      <p:sp>
        <p:nvSpPr>
          <p:cNvPr id="4" name="Footer Placeholder 3">
            <a:extLst>
              <a:ext uri="{FF2B5EF4-FFF2-40B4-BE49-F238E27FC236}">
                <a16:creationId xmlns:a16="http://schemas.microsoft.com/office/drawing/2014/main" id="{CA4B6AEE-1089-2E16-9E1E-027C782EE915}"/>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                                  www.centerfortalentreporting.org</a:t>
            </a:r>
          </a:p>
        </p:txBody>
      </p:sp>
      <p:sp>
        <p:nvSpPr>
          <p:cNvPr id="5" name="Slide Number Placeholder 4">
            <a:extLst>
              <a:ext uri="{FF2B5EF4-FFF2-40B4-BE49-F238E27FC236}">
                <a16:creationId xmlns:a16="http://schemas.microsoft.com/office/drawing/2014/main" id="{9E59B2BB-1FB7-C6AE-19A5-C2243EE02B00}"/>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49</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86736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Partners </a:t>
            </a:r>
          </a:p>
        </p:txBody>
      </p:sp>
      <p:sp>
        <p:nvSpPr>
          <p:cNvPr id="3" name="Content Placeholder 2"/>
          <p:cNvSpPr>
            <a:spLocks noGrp="1"/>
          </p:cNvSpPr>
          <p:nvPr>
            <p:ph idx="1"/>
          </p:nvPr>
        </p:nvSpPr>
        <p:spPr>
          <a:xfrm>
            <a:off x="431582" y="990600"/>
            <a:ext cx="7209601" cy="914400"/>
          </a:xfrm>
        </p:spPr>
        <p:txBody>
          <a:bodyPr/>
          <a:lstStyle/>
          <a:p>
            <a:pPr marL="0" indent="0">
              <a:buNone/>
            </a:pPr>
            <a:r>
              <a:rPr lang="en-US" dirty="0"/>
              <a:t>We want to thank the following partners for their support of the Center for Talent Reporting.</a:t>
            </a:r>
          </a:p>
        </p:txBody>
      </p:sp>
      <p:sp>
        <p:nvSpPr>
          <p:cNvPr id="4" name="Footer Placeholder 3"/>
          <p:cNvSpPr>
            <a:spLocks noGrp="1"/>
          </p:cNvSpPr>
          <p:nvPr>
            <p:ph type="ftr" sz="quarter" idx="11"/>
          </p:nvPr>
        </p:nvSpPr>
        <p:spPr>
          <a:xfrm>
            <a:off x="498473" y="6423585"/>
            <a:ext cx="4742789" cy="365760"/>
          </a:xfrm>
        </p:spPr>
        <p:txBody>
          <a:bodyPr/>
          <a:lstStyle/>
          <a:p>
            <a:r>
              <a:rPr lang="en-US" b="1" dirty="0">
                <a:solidFill>
                  <a:srgbClr val="292929">
                    <a:lumMod val="75000"/>
                    <a:lumOff val="25000"/>
                  </a:srgbClr>
                </a:solidFill>
              </a:rPr>
              <a:t>Center for Talent Reporting</a:t>
            </a:r>
            <a:endParaRPr lang="en-US" dirty="0">
              <a:solidFill>
                <a:srgbClr val="808285"/>
              </a:solidFill>
            </a:endParaRPr>
          </a:p>
        </p:txBody>
      </p:sp>
      <p:sp>
        <p:nvSpPr>
          <p:cNvPr id="5" name="Slide Number Placeholder 4"/>
          <p:cNvSpPr>
            <a:spLocks noGrp="1"/>
          </p:cNvSpPr>
          <p:nvPr>
            <p:ph type="sldNum" sz="quarter" idx="12"/>
          </p:nvPr>
        </p:nvSpPr>
        <p:spPr/>
        <p:txBody>
          <a:bodyPr/>
          <a:lstStyle/>
          <a:p>
            <a:fld id="{CB94A5B6-A587-BD47-8B1E-DC3DA0554FCF}" type="slidenum">
              <a:rPr lang="en-US" smtClean="0">
                <a:solidFill>
                  <a:prstClr val="white"/>
                </a:solidFill>
              </a:rPr>
              <a:pPr/>
              <a:t>5</a:t>
            </a:fld>
            <a:endParaRPr lang="en-US" dirty="0">
              <a:solidFill>
                <a:prstClr val="white"/>
              </a:solidFill>
            </a:endParaRPr>
          </a:p>
        </p:txBody>
      </p:sp>
      <p:sp>
        <p:nvSpPr>
          <p:cNvPr id="6" name="Content Placeholder 2"/>
          <p:cNvSpPr txBox="1">
            <a:spLocks/>
          </p:cNvSpPr>
          <p:nvPr/>
        </p:nvSpPr>
        <p:spPr>
          <a:xfrm>
            <a:off x="498475" y="1828800"/>
            <a:ext cx="3082926" cy="523125"/>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rgbClr val="ED1C29"/>
              </a:buClr>
              <a:buSzPct val="75000"/>
              <a:buFont typeface="Arial"/>
              <a:buChar char="•"/>
              <a:defRPr sz="2200" kern="1200">
                <a:solidFill>
                  <a:schemeClr val="tx1">
                    <a:lumMod val="65000"/>
                    <a:lumOff val="35000"/>
                  </a:schemeClr>
                </a:solidFill>
                <a:latin typeface="Times"/>
                <a:ea typeface="+mn-ea"/>
                <a:cs typeface="Times"/>
              </a:defRPr>
            </a:lvl1pPr>
            <a:lvl2pPr marL="457200" indent="-228600" algn="l" defTabSz="914400" rtl="0" eaLnBrk="1" latinLnBrk="0" hangingPunct="1">
              <a:spcBef>
                <a:spcPts val="600"/>
              </a:spcBef>
              <a:buClr>
                <a:schemeClr val="bg1">
                  <a:lumMod val="50000"/>
                </a:schemeClr>
              </a:buClr>
              <a:buSzPct val="75000"/>
              <a:buFont typeface="Lucida Grande"/>
              <a:buChar char="»"/>
              <a:defRPr sz="2000" kern="1200">
                <a:solidFill>
                  <a:schemeClr val="tx1">
                    <a:lumMod val="65000"/>
                    <a:lumOff val="35000"/>
                  </a:schemeClr>
                </a:solidFill>
                <a:latin typeface="Times"/>
                <a:ea typeface="+mn-ea"/>
                <a:cs typeface="Times"/>
              </a:defRPr>
            </a:lvl2pPr>
            <a:lvl3pPr marL="685800" indent="-228600" algn="l" defTabSz="914400" rtl="0" eaLnBrk="1" latinLnBrk="0" hangingPunct="1">
              <a:spcBef>
                <a:spcPts val="600"/>
              </a:spcBef>
              <a:buClr>
                <a:srgbClr val="ED1C29"/>
              </a:buClr>
              <a:buSzPct val="75000"/>
              <a:buFont typeface="Lucida Grande"/>
              <a:buChar char="-"/>
              <a:defRPr sz="1800" kern="1200">
                <a:solidFill>
                  <a:schemeClr val="tx1">
                    <a:lumMod val="65000"/>
                    <a:lumOff val="35000"/>
                  </a:schemeClr>
                </a:solidFill>
                <a:latin typeface="Times"/>
                <a:ea typeface="+mn-ea"/>
                <a:cs typeface="Times"/>
              </a:defRPr>
            </a:lvl3pPr>
            <a:lvl4pPr marL="914400" indent="-228600" algn="l" defTabSz="914400" rtl="0" eaLnBrk="1" latinLnBrk="0" hangingPunct="1">
              <a:spcBef>
                <a:spcPts val="600"/>
              </a:spcBef>
              <a:buClr>
                <a:schemeClr val="bg1">
                  <a:lumMod val="50000"/>
                </a:schemeClr>
              </a:buClr>
              <a:buSzPct val="75000"/>
              <a:buFont typeface="Wingdings" pitchFamily="2" charset="2"/>
              <a:buChar char="n"/>
              <a:defRPr sz="1800" kern="1200">
                <a:solidFill>
                  <a:schemeClr val="tx1">
                    <a:lumMod val="65000"/>
                    <a:lumOff val="35000"/>
                  </a:schemeClr>
                </a:solidFill>
                <a:latin typeface="Times"/>
                <a:ea typeface="+mn-ea"/>
                <a:cs typeface="Time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0" indent="0">
              <a:buFont typeface="Arial"/>
              <a:buNone/>
            </a:pPr>
            <a:endParaRPr lang="en-US" sz="1600" u="sng" dirty="0">
              <a:solidFill>
                <a:srgbClr val="525456">
                  <a:lumMod val="75000"/>
                </a:srgbClr>
              </a:solidFill>
              <a:latin typeface="Arial"/>
              <a:cs typeface="Arial"/>
            </a:endParaRPr>
          </a:p>
        </p:txBody>
      </p:sp>
      <p:sp>
        <p:nvSpPr>
          <p:cNvPr id="8" name="Content Placeholder 2"/>
          <p:cNvSpPr txBox="1">
            <a:spLocks/>
          </p:cNvSpPr>
          <p:nvPr/>
        </p:nvSpPr>
        <p:spPr>
          <a:xfrm>
            <a:off x="477692" y="3191254"/>
            <a:ext cx="7556313" cy="523125"/>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rgbClr val="ED1C29"/>
              </a:buClr>
              <a:buSzPct val="75000"/>
              <a:buFont typeface="Arial"/>
              <a:buChar char="•"/>
              <a:defRPr sz="2200" kern="1200">
                <a:solidFill>
                  <a:schemeClr val="tx1">
                    <a:lumMod val="65000"/>
                    <a:lumOff val="35000"/>
                  </a:schemeClr>
                </a:solidFill>
                <a:latin typeface="Times"/>
                <a:ea typeface="+mn-ea"/>
                <a:cs typeface="Times"/>
              </a:defRPr>
            </a:lvl1pPr>
            <a:lvl2pPr marL="457200" indent="-228600" algn="l" defTabSz="914400" rtl="0" eaLnBrk="1" latinLnBrk="0" hangingPunct="1">
              <a:spcBef>
                <a:spcPts val="600"/>
              </a:spcBef>
              <a:buClr>
                <a:schemeClr val="bg1">
                  <a:lumMod val="50000"/>
                </a:schemeClr>
              </a:buClr>
              <a:buSzPct val="75000"/>
              <a:buFont typeface="Lucida Grande"/>
              <a:buChar char="»"/>
              <a:defRPr sz="2000" kern="1200">
                <a:solidFill>
                  <a:schemeClr val="tx1">
                    <a:lumMod val="65000"/>
                    <a:lumOff val="35000"/>
                  </a:schemeClr>
                </a:solidFill>
                <a:latin typeface="Times"/>
                <a:ea typeface="+mn-ea"/>
                <a:cs typeface="Times"/>
              </a:defRPr>
            </a:lvl2pPr>
            <a:lvl3pPr marL="685800" indent="-228600" algn="l" defTabSz="914400" rtl="0" eaLnBrk="1" latinLnBrk="0" hangingPunct="1">
              <a:spcBef>
                <a:spcPts val="600"/>
              </a:spcBef>
              <a:buClr>
                <a:srgbClr val="ED1C29"/>
              </a:buClr>
              <a:buSzPct val="75000"/>
              <a:buFont typeface="Lucida Grande"/>
              <a:buChar char="-"/>
              <a:defRPr sz="1800" kern="1200">
                <a:solidFill>
                  <a:schemeClr val="tx1">
                    <a:lumMod val="65000"/>
                    <a:lumOff val="35000"/>
                  </a:schemeClr>
                </a:solidFill>
                <a:latin typeface="Times"/>
                <a:ea typeface="+mn-ea"/>
                <a:cs typeface="Times"/>
              </a:defRPr>
            </a:lvl3pPr>
            <a:lvl4pPr marL="914400" indent="-228600" algn="l" defTabSz="914400" rtl="0" eaLnBrk="1" latinLnBrk="0" hangingPunct="1">
              <a:spcBef>
                <a:spcPts val="600"/>
              </a:spcBef>
              <a:buClr>
                <a:schemeClr val="bg1">
                  <a:lumMod val="50000"/>
                </a:schemeClr>
              </a:buClr>
              <a:buSzPct val="75000"/>
              <a:buFont typeface="Wingdings" pitchFamily="2" charset="2"/>
              <a:buChar char="n"/>
              <a:defRPr sz="1800" kern="1200">
                <a:solidFill>
                  <a:schemeClr val="tx1">
                    <a:lumMod val="65000"/>
                    <a:lumOff val="35000"/>
                  </a:schemeClr>
                </a:solidFill>
                <a:latin typeface="Times"/>
                <a:ea typeface="+mn-ea"/>
                <a:cs typeface="Time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0" indent="0">
              <a:buFont typeface="Arial"/>
              <a:buNone/>
            </a:pPr>
            <a:endParaRPr lang="en-US" sz="1600" u="sng" dirty="0">
              <a:solidFill>
                <a:srgbClr val="525456">
                  <a:lumMod val="75000"/>
                </a:srgbClr>
              </a:solidFill>
              <a:latin typeface="Arial"/>
              <a:cs typeface="Arial"/>
            </a:endParaRPr>
          </a:p>
        </p:txBody>
      </p:sp>
      <p:sp>
        <p:nvSpPr>
          <p:cNvPr id="11" name="Content Placeholder 2"/>
          <p:cNvSpPr txBox="1">
            <a:spLocks/>
          </p:cNvSpPr>
          <p:nvPr/>
        </p:nvSpPr>
        <p:spPr>
          <a:xfrm>
            <a:off x="3726996" y="2267387"/>
            <a:ext cx="2853418" cy="523125"/>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rgbClr val="ED1C29"/>
              </a:buClr>
              <a:buSzPct val="75000"/>
              <a:buFont typeface="Arial"/>
              <a:buChar char="•"/>
              <a:defRPr sz="2200" kern="1200">
                <a:solidFill>
                  <a:schemeClr val="tx1">
                    <a:lumMod val="65000"/>
                    <a:lumOff val="35000"/>
                  </a:schemeClr>
                </a:solidFill>
                <a:latin typeface="Times"/>
                <a:ea typeface="+mn-ea"/>
                <a:cs typeface="Times"/>
              </a:defRPr>
            </a:lvl1pPr>
            <a:lvl2pPr marL="457200" indent="-228600" algn="l" defTabSz="914400" rtl="0" eaLnBrk="1" latinLnBrk="0" hangingPunct="1">
              <a:spcBef>
                <a:spcPts val="600"/>
              </a:spcBef>
              <a:buClr>
                <a:schemeClr val="bg1">
                  <a:lumMod val="50000"/>
                </a:schemeClr>
              </a:buClr>
              <a:buSzPct val="75000"/>
              <a:buFont typeface="Lucida Grande"/>
              <a:buChar char="»"/>
              <a:defRPr sz="2000" kern="1200">
                <a:solidFill>
                  <a:schemeClr val="tx1">
                    <a:lumMod val="65000"/>
                    <a:lumOff val="35000"/>
                  </a:schemeClr>
                </a:solidFill>
                <a:latin typeface="Times"/>
                <a:ea typeface="+mn-ea"/>
                <a:cs typeface="Times"/>
              </a:defRPr>
            </a:lvl2pPr>
            <a:lvl3pPr marL="685800" indent="-228600" algn="l" defTabSz="914400" rtl="0" eaLnBrk="1" latinLnBrk="0" hangingPunct="1">
              <a:spcBef>
                <a:spcPts val="600"/>
              </a:spcBef>
              <a:buClr>
                <a:srgbClr val="ED1C29"/>
              </a:buClr>
              <a:buSzPct val="75000"/>
              <a:buFont typeface="Lucida Grande"/>
              <a:buChar char="-"/>
              <a:defRPr sz="1800" kern="1200">
                <a:solidFill>
                  <a:schemeClr val="tx1">
                    <a:lumMod val="65000"/>
                    <a:lumOff val="35000"/>
                  </a:schemeClr>
                </a:solidFill>
                <a:latin typeface="Times"/>
                <a:ea typeface="+mn-ea"/>
                <a:cs typeface="Times"/>
              </a:defRPr>
            </a:lvl3pPr>
            <a:lvl4pPr marL="914400" indent="-228600" algn="l" defTabSz="914400" rtl="0" eaLnBrk="1" latinLnBrk="0" hangingPunct="1">
              <a:spcBef>
                <a:spcPts val="600"/>
              </a:spcBef>
              <a:buClr>
                <a:schemeClr val="bg1">
                  <a:lumMod val="50000"/>
                </a:schemeClr>
              </a:buClr>
              <a:buSzPct val="75000"/>
              <a:buFont typeface="Wingdings" pitchFamily="2" charset="2"/>
              <a:buChar char="n"/>
              <a:defRPr sz="1800" kern="1200">
                <a:solidFill>
                  <a:schemeClr val="tx1">
                    <a:lumMod val="65000"/>
                    <a:lumOff val="35000"/>
                  </a:schemeClr>
                </a:solidFill>
                <a:latin typeface="Times"/>
                <a:ea typeface="+mn-ea"/>
                <a:cs typeface="Time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0" indent="0">
              <a:buFont typeface="Arial"/>
              <a:buNone/>
            </a:pPr>
            <a:r>
              <a:rPr lang="en-US" sz="1800" b="1" dirty="0">
                <a:solidFill>
                  <a:srgbClr val="525456">
                    <a:lumMod val="75000"/>
                  </a:srgbClr>
                </a:solidFill>
                <a:latin typeface="Arial"/>
                <a:cs typeface="Arial"/>
              </a:rPr>
              <a:t>BRONZE</a:t>
            </a:r>
            <a:r>
              <a:rPr lang="en-US" sz="1800" b="1" dirty="0">
                <a:solidFill>
                  <a:srgbClr val="292929">
                    <a:lumMod val="65000"/>
                    <a:lumOff val="35000"/>
                  </a:srgbClr>
                </a:solidFill>
                <a:latin typeface="Arial"/>
                <a:cs typeface="Arial"/>
              </a:rPr>
              <a:t> </a:t>
            </a:r>
            <a:r>
              <a:rPr lang="en-US" sz="1800" b="1" dirty="0">
                <a:solidFill>
                  <a:srgbClr val="292929"/>
                </a:solidFill>
                <a:latin typeface="Arial"/>
                <a:cs typeface="Arial"/>
              </a:rPr>
              <a:t>PARTNERS</a:t>
            </a:r>
          </a:p>
        </p:txBody>
      </p:sp>
      <p:pic>
        <p:nvPicPr>
          <p:cNvPr id="25" name="Picture 2" descr="http://www.knowledgeadvisors.com/wp-content/uploads/2012/08/roi.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441" t="13771" b="24641"/>
          <a:stretch/>
        </p:blipFill>
        <p:spPr bwMode="auto">
          <a:xfrm>
            <a:off x="605175" y="3200824"/>
            <a:ext cx="3538200" cy="63539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descr="HCL.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7347" y="2782009"/>
            <a:ext cx="3217323" cy="1352212"/>
          </a:xfrm>
          <a:prstGeom prst="rect">
            <a:avLst/>
          </a:prstGeom>
        </p:spPr>
      </p:pic>
      <p:sp>
        <p:nvSpPr>
          <p:cNvPr id="29" name="Content Placeholder 2"/>
          <p:cNvSpPr txBox="1">
            <a:spLocks/>
          </p:cNvSpPr>
          <p:nvPr/>
        </p:nvSpPr>
        <p:spPr>
          <a:xfrm>
            <a:off x="4648200" y="1983924"/>
            <a:ext cx="3091249" cy="523125"/>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rgbClr val="ED1C29"/>
              </a:buClr>
              <a:buSzPct val="75000"/>
              <a:buFont typeface="Arial"/>
              <a:buChar char="•"/>
              <a:defRPr sz="2200" kern="1200">
                <a:solidFill>
                  <a:schemeClr val="tx1">
                    <a:lumMod val="65000"/>
                    <a:lumOff val="35000"/>
                  </a:schemeClr>
                </a:solidFill>
                <a:latin typeface="Times"/>
                <a:ea typeface="+mn-ea"/>
                <a:cs typeface="Times"/>
              </a:defRPr>
            </a:lvl1pPr>
            <a:lvl2pPr marL="457200" indent="-228600" algn="l" defTabSz="914400" rtl="0" eaLnBrk="1" latinLnBrk="0" hangingPunct="1">
              <a:spcBef>
                <a:spcPts val="600"/>
              </a:spcBef>
              <a:buClr>
                <a:schemeClr val="bg1">
                  <a:lumMod val="50000"/>
                </a:schemeClr>
              </a:buClr>
              <a:buSzPct val="75000"/>
              <a:buFont typeface="Lucida Grande"/>
              <a:buChar char="»"/>
              <a:defRPr sz="2000" kern="1200">
                <a:solidFill>
                  <a:schemeClr val="tx1">
                    <a:lumMod val="65000"/>
                    <a:lumOff val="35000"/>
                  </a:schemeClr>
                </a:solidFill>
                <a:latin typeface="Times"/>
                <a:ea typeface="+mn-ea"/>
                <a:cs typeface="Times"/>
              </a:defRPr>
            </a:lvl2pPr>
            <a:lvl3pPr marL="685800" indent="-228600" algn="l" defTabSz="914400" rtl="0" eaLnBrk="1" latinLnBrk="0" hangingPunct="1">
              <a:spcBef>
                <a:spcPts val="600"/>
              </a:spcBef>
              <a:buClr>
                <a:srgbClr val="ED1C29"/>
              </a:buClr>
              <a:buSzPct val="75000"/>
              <a:buFont typeface="Lucida Grande"/>
              <a:buChar char="-"/>
              <a:defRPr sz="1800" kern="1200">
                <a:solidFill>
                  <a:schemeClr val="tx1">
                    <a:lumMod val="65000"/>
                    <a:lumOff val="35000"/>
                  </a:schemeClr>
                </a:solidFill>
                <a:latin typeface="Times"/>
                <a:ea typeface="+mn-ea"/>
                <a:cs typeface="Times"/>
              </a:defRPr>
            </a:lvl3pPr>
            <a:lvl4pPr marL="914400" indent="-228600" algn="l" defTabSz="914400" rtl="0" eaLnBrk="1" latinLnBrk="0" hangingPunct="1">
              <a:spcBef>
                <a:spcPts val="600"/>
              </a:spcBef>
              <a:buClr>
                <a:schemeClr val="bg1">
                  <a:lumMod val="50000"/>
                </a:schemeClr>
              </a:buClr>
              <a:buSzPct val="75000"/>
              <a:buFont typeface="Wingdings" pitchFamily="2" charset="2"/>
              <a:buChar char="n"/>
              <a:defRPr sz="1800" kern="1200">
                <a:solidFill>
                  <a:schemeClr val="tx1">
                    <a:lumMod val="65000"/>
                    <a:lumOff val="35000"/>
                  </a:schemeClr>
                </a:solidFill>
                <a:latin typeface="Times"/>
                <a:ea typeface="+mn-ea"/>
                <a:cs typeface="Time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0" indent="0">
              <a:buFont typeface="Arial"/>
              <a:buNone/>
            </a:pPr>
            <a:endParaRPr lang="en-US" sz="1600" u="sng" dirty="0">
              <a:solidFill>
                <a:srgbClr val="525456">
                  <a:lumMod val="75000"/>
                </a:srgbClr>
              </a:solidFill>
              <a:latin typeface="Arial"/>
              <a:cs typeface="Arial"/>
            </a:endParaRPr>
          </a:p>
        </p:txBody>
      </p:sp>
      <p:pic>
        <p:nvPicPr>
          <p:cNvPr id="22" name="Picture 21" descr="CTR-sponsor-seals-bronze_13.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5639" y="2104534"/>
            <a:ext cx="887185" cy="887185"/>
          </a:xfrm>
          <a:prstGeom prst="rect">
            <a:avLst/>
          </a:prstGeom>
        </p:spPr>
      </p:pic>
      <p:sp>
        <p:nvSpPr>
          <p:cNvPr id="28" name="Content Placeholder 2"/>
          <p:cNvSpPr txBox="1">
            <a:spLocks/>
          </p:cNvSpPr>
          <p:nvPr/>
        </p:nvSpPr>
        <p:spPr>
          <a:xfrm>
            <a:off x="457200" y="5943600"/>
            <a:ext cx="8382000" cy="228600"/>
          </a:xfrm>
          <a:prstGeom prst="rect">
            <a:avLst/>
          </a:prstGeom>
        </p:spPr>
        <p:txBody>
          <a:bodyPr vert="horz" lIns="91440" tIns="45720" rIns="91440" bIns="45720" rtlCol="0">
            <a:noAutofit/>
          </a:bodyPr>
          <a:lstStyle>
            <a:lvl1pPr marL="228600" indent="-228600" algn="l" defTabSz="914400" rtl="0" eaLnBrk="1" latinLnBrk="0" hangingPunct="1">
              <a:spcBef>
                <a:spcPts val="2000"/>
              </a:spcBef>
              <a:buClr>
                <a:srgbClr val="ED1C29"/>
              </a:buClr>
              <a:buSzPct val="100000"/>
              <a:buFont typeface="Arial"/>
              <a:buChar char="•"/>
              <a:defRPr sz="2200" kern="1200">
                <a:solidFill>
                  <a:schemeClr val="bg2">
                    <a:lumMod val="50000"/>
                  </a:schemeClr>
                </a:solidFill>
                <a:latin typeface="Arial" pitchFamily="34" charset="0"/>
                <a:ea typeface="+mn-ea"/>
                <a:cs typeface="Arial" pitchFamily="34" charset="0"/>
              </a:defRPr>
            </a:lvl1pPr>
            <a:lvl2pPr marL="457200" indent="-228600" algn="l" defTabSz="914400" rtl="0" eaLnBrk="1" latinLnBrk="0" hangingPunct="1">
              <a:spcBef>
                <a:spcPts val="600"/>
              </a:spcBef>
              <a:buClr>
                <a:schemeClr val="tx2"/>
              </a:buClr>
              <a:buSzPct val="100000"/>
              <a:buFont typeface="Lucida Grande"/>
              <a:buChar char="»"/>
              <a:defRPr sz="2000" kern="1200">
                <a:solidFill>
                  <a:schemeClr val="bg2">
                    <a:lumMod val="50000"/>
                  </a:schemeClr>
                </a:solidFill>
                <a:latin typeface="Arial" pitchFamily="34" charset="0"/>
                <a:ea typeface="+mn-ea"/>
                <a:cs typeface="Arial" pitchFamily="34" charset="0"/>
              </a:defRPr>
            </a:lvl2pPr>
            <a:lvl3pPr marL="685800" indent="-228600" algn="l" defTabSz="914400" rtl="0" eaLnBrk="1" latinLnBrk="0" hangingPunct="1">
              <a:spcBef>
                <a:spcPts val="600"/>
              </a:spcBef>
              <a:buClr>
                <a:srgbClr val="ED1C29"/>
              </a:buClr>
              <a:buSzPct val="100000"/>
              <a:buFont typeface="Lucida Grande"/>
              <a:buChar char="-"/>
              <a:defRPr sz="1800" kern="1200">
                <a:solidFill>
                  <a:schemeClr val="bg2">
                    <a:lumMod val="50000"/>
                  </a:schemeClr>
                </a:solidFill>
                <a:latin typeface="Arial" pitchFamily="34" charset="0"/>
                <a:ea typeface="+mn-ea"/>
                <a:cs typeface="Arial" pitchFamily="34" charset="0"/>
              </a:defRPr>
            </a:lvl3pPr>
            <a:lvl4pPr marL="914400" indent="-228600" algn="l" defTabSz="914400" rtl="0" eaLnBrk="1" latinLnBrk="0" hangingPunct="1">
              <a:spcBef>
                <a:spcPts val="600"/>
              </a:spcBef>
              <a:buClr>
                <a:schemeClr val="tx2"/>
              </a:buClr>
              <a:buSzPct val="50000"/>
              <a:buFont typeface="Wingdings" pitchFamily="2" charset="2"/>
              <a:buChar char="§"/>
              <a:defRPr sz="1800" kern="1200" baseline="0">
                <a:solidFill>
                  <a:schemeClr val="bg2">
                    <a:lumMod val="50000"/>
                  </a:schemeClr>
                </a:solidFill>
                <a:latin typeface="Arial" pitchFamily="34" charset="0"/>
                <a:ea typeface="+mn-ea"/>
                <a:cs typeface="Arial" pitchFamily="34" charset="0"/>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0" indent="0">
              <a:buFont typeface="Arial"/>
              <a:buNone/>
            </a:pPr>
            <a:r>
              <a:rPr lang="en-US" sz="1400" i="1" dirty="0">
                <a:solidFill>
                  <a:srgbClr val="525456">
                    <a:lumMod val="50000"/>
                  </a:srgbClr>
                </a:solidFill>
              </a:rPr>
              <a:t>All are Founding Partners</a:t>
            </a:r>
          </a:p>
        </p:txBody>
      </p:sp>
      <p:sp>
        <p:nvSpPr>
          <p:cNvPr id="9" name="TextBox 8">
            <a:extLst>
              <a:ext uri="{FF2B5EF4-FFF2-40B4-BE49-F238E27FC236}">
                <a16:creationId xmlns:a16="http://schemas.microsoft.com/office/drawing/2014/main" id="{3A005AB3-AAC9-03D8-9914-8BDB4524CD16}"/>
              </a:ext>
            </a:extLst>
          </p:cNvPr>
          <p:cNvSpPr txBox="1"/>
          <p:nvPr/>
        </p:nvSpPr>
        <p:spPr>
          <a:xfrm>
            <a:off x="3726996" y="4543917"/>
            <a:ext cx="4612820" cy="369332"/>
          </a:xfrm>
          <a:prstGeom prst="rect">
            <a:avLst/>
          </a:prstGeom>
          <a:noFill/>
        </p:spPr>
        <p:txBody>
          <a:bodyPr wrap="square">
            <a:spAutoFit/>
          </a:bodyPr>
          <a:lstStyle/>
          <a:p>
            <a:pPr marL="0" indent="0">
              <a:buFont typeface="Arial"/>
              <a:buNone/>
            </a:pPr>
            <a:r>
              <a:rPr lang="en-US" sz="1800" b="1" dirty="0">
                <a:solidFill>
                  <a:srgbClr val="525456">
                    <a:lumMod val="75000"/>
                  </a:srgbClr>
                </a:solidFill>
                <a:latin typeface="Arial"/>
                <a:cs typeface="Arial"/>
              </a:rPr>
              <a:t>SUSTAINING</a:t>
            </a:r>
            <a:r>
              <a:rPr lang="en-US" sz="1800" b="1" dirty="0">
                <a:solidFill>
                  <a:srgbClr val="292929">
                    <a:lumMod val="65000"/>
                    <a:lumOff val="35000"/>
                  </a:srgbClr>
                </a:solidFill>
                <a:latin typeface="Arial"/>
                <a:cs typeface="Arial"/>
              </a:rPr>
              <a:t> </a:t>
            </a:r>
            <a:r>
              <a:rPr lang="en-US" sz="1800" b="1" dirty="0">
                <a:solidFill>
                  <a:srgbClr val="292929"/>
                </a:solidFill>
                <a:latin typeface="Arial"/>
                <a:cs typeface="Arial"/>
              </a:rPr>
              <a:t>PARTNER</a:t>
            </a:r>
          </a:p>
        </p:txBody>
      </p:sp>
      <p:pic>
        <p:nvPicPr>
          <p:cNvPr id="10" name="Picture 9" descr="CTR-sponsor-seals-bronze_13.png">
            <a:extLst>
              <a:ext uri="{FF2B5EF4-FFF2-40B4-BE49-F238E27FC236}">
                <a16:creationId xmlns:a16="http://schemas.microsoft.com/office/drawing/2014/main" id="{9ABC9F07-084C-382F-73CF-EEAF367EE32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94216" y="4415285"/>
            <a:ext cx="887185" cy="887185"/>
          </a:xfrm>
          <a:prstGeom prst="rect">
            <a:avLst/>
          </a:prstGeom>
        </p:spPr>
      </p:pic>
      <p:pic>
        <p:nvPicPr>
          <p:cNvPr id="1026" name="Picture 2" descr="Caveo Learning Logo">
            <a:hlinkClick r:id="rId5" tooltip="Caveo Learning - Home"/>
            <a:extLst>
              <a:ext uri="{FF2B5EF4-FFF2-40B4-BE49-F238E27FC236}">
                <a16:creationId xmlns:a16="http://schemas.microsoft.com/office/drawing/2014/main" id="{70ECD594-76B2-1471-F72D-2F5DB65D2C0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79346" y="5372111"/>
            <a:ext cx="4095750"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56621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35515-1BB9-FE16-8106-56C0814290F2}"/>
              </a:ext>
            </a:extLst>
          </p:cNvPr>
          <p:cNvSpPr>
            <a:spLocks noGrp="1"/>
          </p:cNvSpPr>
          <p:nvPr>
            <p:ph type="title"/>
          </p:nvPr>
        </p:nvSpPr>
        <p:spPr/>
        <p:txBody>
          <a:bodyPr/>
          <a:lstStyle/>
          <a:p>
            <a:r>
              <a:rPr lang="en-US" dirty="0"/>
              <a:t>Want to Learn More about the New ISO Standard for L&amp;D Metrics?</a:t>
            </a:r>
          </a:p>
        </p:txBody>
      </p:sp>
      <p:sp>
        <p:nvSpPr>
          <p:cNvPr id="3" name="Content Placeholder 2">
            <a:extLst>
              <a:ext uri="{FF2B5EF4-FFF2-40B4-BE49-F238E27FC236}">
                <a16:creationId xmlns:a16="http://schemas.microsoft.com/office/drawing/2014/main" id="{5E0DFD43-609C-4A39-810C-5DDBD6F37D5A}"/>
              </a:ext>
            </a:extLst>
          </p:cNvPr>
          <p:cNvSpPr>
            <a:spLocks noGrp="1"/>
          </p:cNvSpPr>
          <p:nvPr>
            <p:ph idx="1"/>
          </p:nvPr>
        </p:nvSpPr>
        <p:spPr/>
        <p:txBody>
          <a:bodyPr/>
          <a:lstStyle/>
          <a:p>
            <a:r>
              <a:rPr lang="en-US" dirty="0"/>
              <a:t>Join us October 25 from 10-2 CT for a workshop dedicated to</a:t>
            </a:r>
          </a:p>
          <a:p>
            <a:pPr lvl="1"/>
            <a:r>
              <a:rPr lang="en-US" dirty="0"/>
              <a:t>In-depth understanding of the standard and its relationship to existing standards</a:t>
            </a:r>
          </a:p>
          <a:p>
            <a:pPr lvl="1"/>
            <a:r>
              <a:rPr lang="en-US" dirty="0"/>
              <a:t>Exploration of the 52 recommended metrics by user and type</a:t>
            </a:r>
          </a:p>
          <a:p>
            <a:pPr lvl="1"/>
            <a:r>
              <a:rPr lang="en-US" dirty="0"/>
              <a:t>Creation of an implementation plan</a:t>
            </a:r>
          </a:p>
          <a:p>
            <a:r>
              <a:rPr lang="en-US" dirty="0"/>
              <a:t>Registration now open at </a:t>
            </a:r>
            <a:r>
              <a:rPr lang="en-US" dirty="0">
                <a:hlinkClick r:id="rId2"/>
              </a:rPr>
              <a:t>https://centerfortalentreporting.org/product/new-iso-standard-for-ld-metrics-workshop/</a:t>
            </a:r>
            <a:r>
              <a:rPr lang="en-US" dirty="0"/>
              <a:t> </a:t>
            </a:r>
          </a:p>
          <a:p>
            <a:r>
              <a:rPr lang="en-US" dirty="0"/>
              <a:t>Limited to 20</a:t>
            </a:r>
          </a:p>
        </p:txBody>
      </p:sp>
      <p:sp>
        <p:nvSpPr>
          <p:cNvPr id="4" name="Footer Placeholder 3">
            <a:extLst>
              <a:ext uri="{FF2B5EF4-FFF2-40B4-BE49-F238E27FC236}">
                <a16:creationId xmlns:a16="http://schemas.microsoft.com/office/drawing/2014/main" id="{F92EA553-C0AE-945F-3AD4-7F22BA5C0BA2}"/>
              </a:ext>
            </a:extLst>
          </p:cNvPr>
          <p:cNvSpPr>
            <a:spLocks noGrp="1"/>
          </p:cNvSpPr>
          <p:nvPr>
            <p:ph type="ftr" sz="quarter" idx="11"/>
          </p:nvPr>
        </p:nvSpPr>
        <p:spPr/>
        <p:txBody>
          <a:bodyPr/>
          <a:lstStyle/>
          <a:p>
            <a:pPr>
              <a:defRPr/>
            </a:pPr>
            <a:r>
              <a:rPr lang="en-US" dirty="0">
                <a:solidFill>
                  <a:srgbClr val="292929">
                    <a:lumMod val="75000"/>
                    <a:lumOff val="25000"/>
                  </a:srgbClr>
                </a:solidFill>
              </a:rPr>
              <a:t>Center for Talent Reporting</a:t>
            </a:r>
          </a:p>
        </p:txBody>
      </p:sp>
      <p:sp>
        <p:nvSpPr>
          <p:cNvPr id="5" name="Slide Number Placeholder 4">
            <a:extLst>
              <a:ext uri="{FF2B5EF4-FFF2-40B4-BE49-F238E27FC236}">
                <a16:creationId xmlns:a16="http://schemas.microsoft.com/office/drawing/2014/main" id="{6A794A44-61FF-C03B-5BF3-CA18C536B902}"/>
              </a:ext>
            </a:extLst>
          </p:cNvPr>
          <p:cNvSpPr>
            <a:spLocks noGrp="1"/>
          </p:cNvSpPr>
          <p:nvPr>
            <p:ph type="sldNum" sz="quarter" idx="12"/>
          </p:nvPr>
        </p:nvSpPr>
        <p:spPr/>
        <p:txBody>
          <a:bodyPr/>
          <a:lstStyle/>
          <a:p>
            <a:pPr>
              <a:defRPr/>
            </a:pPr>
            <a:fld id="{CB94A5B6-A587-BD47-8B1E-DC3DA0554FCF}" type="slidenum">
              <a:rPr lang="en-US" smtClean="0">
                <a:solidFill>
                  <a:prstClr val="white"/>
                </a:solidFill>
              </a:rPr>
              <a:pPr>
                <a:defRPr/>
              </a:pPr>
              <a:t>50</a:t>
            </a:fld>
            <a:endParaRPr lang="en-US" dirty="0">
              <a:solidFill>
                <a:prstClr val="white"/>
              </a:solidFill>
            </a:endParaRPr>
          </a:p>
        </p:txBody>
      </p:sp>
    </p:spTree>
    <p:extLst>
      <p:ext uri="{BB962C8B-B14F-4D97-AF65-F5344CB8AC3E}">
        <p14:creationId xmlns:p14="http://schemas.microsoft.com/office/powerpoint/2010/main" val="25304147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Become a Member of the</a:t>
            </a:r>
            <a:br>
              <a:rPr lang="en-US" dirty="0"/>
            </a:br>
            <a:r>
              <a:rPr lang="en-US" dirty="0"/>
              <a:t>Center for Talent Reporting</a:t>
            </a:r>
          </a:p>
        </p:txBody>
      </p:sp>
      <p:sp>
        <p:nvSpPr>
          <p:cNvPr id="3" name="Slide Number Placeholder 2"/>
          <p:cNvSpPr>
            <a:spLocks noGrp="1"/>
          </p:cNvSpPr>
          <p:nvPr>
            <p:ph type="sldNum" sz="quarter" idx="10"/>
          </p:nvPr>
        </p:nvSpPr>
        <p:spPr/>
        <p:txBody>
          <a:bodyPr/>
          <a:lstStyle/>
          <a:p>
            <a:fld id="{CB94A5B6-A587-BD47-8B1E-DC3DA0554FCF}" type="slidenum">
              <a:rPr lang="en-US" smtClean="0"/>
              <a:t>51</a:t>
            </a:fld>
            <a:endParaRPr lang="en-US" dirty="0"/>
          </a:p>
        </p:txBody>
      </p:sp>
      <p:sp>
        <p:nvSpPr>
          <p:cNvPr id="2" name="Footer Placeholder 1"/>
          <p:cNvSpPr>
            <a:spLocks noGrp="1"/>
          </p:cNvSpPr>
          <p:nvPr>
            <p:ph type="ftr" sz="quarter" idx="12"/>
          </p:nvPr>
        </p:nvSpPr>
        <p:spPr/>
        <p:txBody>
          <a:bodyPr/>
          <a:lstStyle/>
          <a:p>
            <a:r>
              <a:rPr lang="en-US" dirty="0"/>
              <a:t>Center for Talent Reporting</a:t>
            </a:r>
          </a:p>
        </p:txBody>
      </p:sp>
      <p:sp>
        <p:nvSpPr>
          <p:cNvPr id="9" name="Content Placeholder 8"/>
          <p:cNvSpPr>
            <a:spLocks noGrp="1"/>
          </p:cNvSpPr>
          <p:nvPr>
            <p:ph idx="1"/>
          </p:nvPr>
        </p:nvSpPr>
        <p:spPr/>
        <p:txBody>
          <a:bodyPr>
            <a:normAutofit fontScale="92500" lnSpcReduction="20000"/>
          </a:bodyPr>
          <a:lstStyle/>
          <a:p>
            <a:r>
              <a:rPr lang="en-US" dirty="0"/>
              <a:t>Basic Membership Benefits</a:t>
            </a:r>
          </a:p>
          <a:p>
            <a:pPr lvl="1"/>
            <a:r>
              <a:rPr lang="en-US" dirty="0"/>
              <a:t>Access to Recordings and PPTs for all webinars</a:t>
            </a:r>
          </a:p>
          <a:p>
            <a:pPr lvl="1"/>
            <a:r>
              <a:rPr lang="en-US" dirty="0"/>
              <a:t>Access to measures and reports libraries. View</a:t>
            </a:r>
          </a:p>
          <a:p>
            <a:pPr lvl="2"/>
            <a:r>
              <a:rPr lang="en-US" dirty="0"/>
              <a:t>Formulas and references for over 700 measures</a:t>
            </a:r>
          </a:p>
          <a:p>
            <a:pPr lvl="2"/>
            <a:r>
              <a:rPr lang="en-US" dirty="0"/>
              <a:t>Excel versions of sample reports</a:t>
            </a:r>
          </a:p>
          <a:p>
            <a:pPr lvl="1"/>
            <a:r>
              <a:rPr lang="en-US" dirty="0"/>
              <a:t>25% discount on workshops </a:t>
            </a:r>
          </a:p>
          <a:p>
            <a:r>
              <a:rPr lang="en-US" dirty="0"/>
              <a:t>Investment: $299</a:t>
            </a:r>
          </a:p>
          <a:p>
            <a:endParaRPr lang="en-US" dirty="0"/>
          </a:p>
          <a:p>
            <a:pPr marL="0" indent="0">
              <a:buNone/>
            </a:pPr>
            <a:r>
              <a:rPr lang="en-US" dirty="0"/>
              <a:t>Corporate memberships also available</a:t>
            </a:r>
          </a:p>
        </p:txBody>
      </p:sp>
      <p:sp>
        <p:nvSpPr>
          <p:cNvPr id="4" name="Content Placeholder 3">
            <a:extLst>
              <a:ext uri="{FF2B5EF4-FFF2-40B4-BE49-F238E27FC236}">
                <a16:creationId xmlns:a16="http://schemas.microsoft.com/office/drawing/2014/main" id="{96F3644D-2FAF-9617-CB68-E33775933E65}"/>
              </a:ext>
            </a:extLst>
          </p:cNvPr>
          <p:cNvSpPr>
            <a:spLocks noGrp="1"/>
          </p:cNvSpPr>
          <p:nvPr>
            <p:ph idx="13"/>
          </p:nvPr>
        </p:nvSpPr>
        <p:spPr/>
        <p:txBody>
          <a:bodyPr>
            <a:normAutofit fontScale="92500"/>
          </a:bodyPr>
          <a:lstStyle/>
          <a:p>
            <a:r>
              <a:rPr lang="en-US" dirty="0"/>
              <a:t>Enhanced Membership Benefits</a:t>
            </a:r>
          </a:p>
          <a:p>
            <a:pPr lvl="1"/>
            <a:r>
              <a:rPr lang="en-US" dirty="0"/>
              <a:t>All the benefits of basic membership</a:t>
            </a:r>
          </a:p>
          <a:p>
            <a:pPr lvl="1"/>
            <a:r>
              <a:rPr lang="en-US" dirty="0"/>
              <a:t>Ability to download measures library</a:t>
            </a:r>
          </a:p>
          <a:p>
            <a:pPr lvl="1"/>
            <a:r>
              <a:rPr lang="en-US" dirty="0"/>
              <a:t>Ability to download sample statements and reports in excel</a:t>
            </a:r>
          </a:p>
          <a:p>
            <a:pPr lvl="1"/>
            <a:r>
              <a:rPr lang="en-US" dirty="0"/>
              <a:t>40% discount on workshops</a:t>
            </a:r>
          </a:p>
          <a:p>
            <a:pPr lvl="1"/>
            <a:r>
              <a:rPr lang="en-US" dirty="0"/>
              <a:t>Two hours or coaching/consulting with Dave or Peggy</a:t>
            </a:r>
          </a:p>
          <a:p>
            <a:r>
              <a:rPr lang="en-US" dirty="0"/>
              <a:t>Investment: $599</a:t>
            </a:r>
          </a:p>
        </p:txBody>
      </p:sp>
    </p:spTree>
    <p:extLst>
      <p:ext uri="{BB962C8B-B14F-4D97-AF65-F5344CB8AC3E}">
        <p14:creationId xmlns:p14="http://schemas.microsoft.com/office/powerpoint/2010/main" val="8832128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 More about TDRP</a:t>
            </a:r>
          </a:p>
        </p:txBody>
      </p:sp>
      <p:sp>
        <p:nvSpPr>
          <p:cNvPr id="3" name="Content Placeholder 2"/>
          <p:cNvSpPr>
            <a:spLocks noGrp="1"/>
          </p:cNvSpPr>
          <p:nvPr>
            <p:ph idx="1"/>
          </p:nvPr>
        </p:nvSpPr>
        <p:spPr/>
        <p:txBody>
          <a:bodyPr/>
          <a:lstStyle/>
          <a:p>
            <a:r>
              <a:rPr lang="en-US" dirty="0"/>
              <a:t>Learn more and get implementation guidance at </a:t>
            </a:r>
            <a:r>
              <a:rPr lang="en-US" dirty="0">
                <a:hlinkClick r:id="rId2"/>
              </a:rPr>
              <a:t>www.CenterforTalentReporting.org</a:t>
            </a:r>
            <a:endParaRPr lang="en-US" dirty="0"/>
          </a:p>
          <a:p>
            <a:pPr lvl="1"/>
            <a:r>
              <a:rPr lang="en-US" dirty="0"/>
              <a:t>Introduction to TDRp whitepapers</a:t>
            </a:r>
          </a:p>
          <a:p>
            <a:pPr lvl="1"/>
            <a:r>
              <a:rPr lang="en-US" dirty="0"/>
              <a:t>Over 700 measures (170 for L&amp;D)</a:t>
            </a:r>
          </a:p>
          <a:p>
            <a:pPr lvl="1"/>
            <a:r>
              <a:rPr lang="en-US" dirty="0"/>
              <a:t>More than 50 sample lists and reports</a:t>
            </a:r>
          </a:p>
          <a:p>
            <a:pPr lvl="1"/>
            <a:r>
              <a:rPr lang="en-US" dirty="0"/>
              <a:t>Guidance on implementation</a:t>
            </a:r>
          </a:p>
          <a:p>
            <a:pPr lvl="1"/>
            <a:r>
              <a:rPr lang="en-US" dirty="0"/>
              <a:t>Workshop, webinar and conference registration</a:t>
            </a:r>
          </a:p>
          <a:p>
            <a:pPr lvl="1"/>
            <a:endParaRPr lang="en-US" dirty="0"/>
          </a:p>
          <a:p>
            <a:r>
              <a:rPr lang="en-US" dirty="0"/>
              <a:t>Contact Dave Vance for more information: </a:t>
            </a:r>
            <a:r>
              <a:rPr lang="en-US" dirty="0">
                <a:hlinkClick r:id="rId3"/>
              </a:rPr>
              <a:t>DVance@CenterforTalentReporting.org</a:t>
            </a:r>
            <a:endParaRPr lang="en-US" dirty="0"/>
          </a:p>
          <a:p>
            <a:endParaRPr lang="en-US" dirty="0"/>
          </a:p>
          <a:p>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dirty="0"/>
              <a:t>22-May-2017</a:t>
            </a:r>
          </a:p>
        </p:txBody>
      </p:sp>
      <p:sp>
        <p:nvSpPr>
          <p:cNvPr id="5" name="Footer Placeholder 4"/>
          <p:cNvSpPr>
            <a:spLocks noGrp="1"/>
          </p:cNvSpPr>
          <p:nvPr>
            <p:ph type="ftr" sz="quarter" idx="11"/>
          </p:nvPr>
        </p:nvSpPr>
        <p:spPr/>
        <p:txBody>
          <a:bodyPr/>
          <a:lstStyle/>
          <a:p>
            <a:r>
              <a:rPr lang="en-US" dirty="0"/>
              <a:t>Center For Talent Reporting                                  www.centerfortalentreporting.org</a:t>
            </a:r>
          </a:p>
        </p:txBody>
      </p:sp>
      <p:sp>
        <p:nvSpPr>
          <p:cNvPr id="6" name="Slide Number Placeholder 5"/>
          <p:cNvSpPr>
            <a:spLocks noGrp="1"/>
          </p:cNvSpPr>
          <p:nvPr>
            <p:ph type="sldNum" sz="quarter" idx="12"/>
          </p:nvPr>
        </p:nvSpPr>
        <p:spPr/>
        <p:txBody>
          <a:bodyPr/>
          <a:lstStyle/>
          <a:p>
            <a:fld id="{CB94A5B6-A587-BD47-8B1E-DC3DA0554FCF}" type="slidenum">
              <a:rPr lang="en-US" smtClean="0"/>
              <a:pPr/>
              <a:t>52</a:t>
            </a:fld>
            <a:endParaRPr lang="en-US" dirty="0"/>
          </a:p>
        </p:txBody>
      </p:sp>
      <p:pic>
        <p:nvPicPr>
          <p:cNvPr id="12" name="Picture 11" descr="fotolia_33477185.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05154" y="2362200"/>
            <a:ext cx="2057847" cy="2514600"/>
          </a:xfrm>
          <a:prstGeom prst="rect">
            <a:avLst/>
          </a:prstGeom>
        </p:spPr>
      </p:pic>
    </p:spTree>
    <p:extLst>
      <p:ext uri="{BB962C8B-B14F-4D97-AF65-F5344CB8AC3E}">
        <p14:creationId xmlns:p14="http://schemas.microsoft.com/office/powerpoint/2010/main" val="31603288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D65489A-2285-47CA-B7DB-E5AAF563873E}"/>
              </a:ext>
            </a:extLst>
          </p:cNvPr>
          <p:cNvSpPr>
            <a:spLocks noGrp="1"/>
          </p:cNvSpPr>
          <p:nvPr>
            <p:ph type="title"/>
          </p:nvPr>
        </p:nvSpPr>
        <p:spPr>
          <a:xfrm>
            <a:off x="457200" y="3124200"/>
            <a:ext cx="7556313" cy="1317626"/>
          </a:xfrm>
        </p:spPr>
        <p:txBody>
          <a:bodyPr/>
          <a:lstStyle/>
          <a:p>
            <a:r>
              <a:rPr lang="en-US" dirty="0"/>
              <a:t>Appendix: Starting List of Metrics for Consideration by Category</a:t>
            </a:r>
          </a:p>
        </p:txBody>
      </p:sp>
      <p:sp>
        <p:nvSpPr>
          <p:cNvPr id="5" name="Slide Number Placeholder 4">
            <a:extLst>
              <a:ext uri="{FF2B5EF4-FFF2-40B4-BE49-F238E27FC236}">
                <a16:creationId xmlns:a16="http://schemas.microsoft.com/office/drawing/2014/main" id="{2151AA49-8501-4CF3-A8EF-87CC568345D6}"/>
              </a:ext>
            </a:extLst>
          </p:cNvPr>
          <p:cNvSpPr>
            <a:spLocks noGrp="1"/>
          </p:cNvSpPr>
          <p:nvPr>
            <p:ph type="sldNum" sz="quarter" idx="10"/>
          </p:nvPr>
        </p:nvSpPr>
        <p:spPr>
          <a:xfrm>
            <a:off x="8226798" y="381000"/>
            <a:ext cx="609600" cy="365125"/>
          </a:xfrm>
        </p:spPr>
        <p:txBody>
          <a:bodyPr/>
          <a:lstStyle/>
          <a:p>
            <a:pPr lvl="0"/>
            <a:fld id="{CB94A5B6-A587-BD47-8B1E-DC3DA0554FCF}" type="slidenum">
              <a:rPr lang="en-US" noProof="0" smtClean="0"/>
              <a:pPr lvl="0"/>
              <a:t>53</a:t>
            </a:fld>
            <a:endParaRPr lang="en-US" noProof="0" dirty="0"/>
          </a:p>
        </p:txBody>
      </p:sp>
      <p:sp>
        <p:nvSpPr>
          <p:cNvPr id="4" name="Footer Placeholder 3">
            <a:extLst>
              <a:ext uri="{FF2B5EF4-FFF2-40B4-BE49-F238E27FC236}">
                <a16:creationId xmlns:a16="http://schemas.microsoft.com/office/drawing/2014/main" id="{AF8D7BD1-7737-437B-8273-DF3FC2566B81}"/>
              </a:ext>
            </a:extLst>
          </p:cNvPr>
          <p:cNvSpPr>
            <a:spLocks noGrp="1"/>
          </p:cNvSpPr>
          <p:nvPr>
            <p:ph type="ftr" sz="quarter" idx="12"/>
          </p:nvPr>
        </p:nvSpPr>
        <p:spPr>
          <a:xfrm>
            <a:off x="498474" y="6423586"/>
            <a:ext cx="6054726" cy="366682"/>
          </a:xfrm>
        </p:spPr>
        <p:txBody>
          <a:bodyPr/>
          <a:lstStyle/>
          <a:p>
            <a:pPr lvl="0"/>
            <a:r>
              <a:rPr lang="en-US" noProof="0" dirty="0"/>
              <a:t>Center for Talent Reporting</a:t>
            </a:r>
          </a:p>
        </p:txBody>
      </p:sp>
    </p:spTree>
    <p:extLst>
      <p:ext uri="{BB962C8B-B14F-4D97-AF65-F5344CB8AC3E}">
        <p14:creationId xmlns:p14="http://schemas.microsoft.com/office/powerpoint/2010/main" val="20435406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B2F0E-E622-41ED-BA3A-6C25D83540C9}"/>
              </a:ext>
            </a:extLst>
          </p:cNvPr>
          <p:cNvSpPr>
            <a:spLocks noGrp="1"/>
          </p:cNvSpPr>
          <p:nvPr>
            <p:ph type="title"/>
          </p:nvPr>
        </p:nvSpPr>
        <p:spPr/>
        <p:txBody>
          <a:bodyPr/>
          <a:lstStyle/>
          <a:p>
            <a:r>
              <a:rPr lang="en-US" dirty="0"/>
              <a:t>Starting List for Consideration</a:t>
            </a:r>
            <a:br>
              <a:rPr lang="en-US" dirty="0"/>
            </a:br>
            <a:r>
              <a:rPr lang="en-US" dirty="0"/>
              <a:t>                                          </a:t>
            </a:r>
            <a:endParaRPr lang="en-US" sz="1800" dirty="0"/>
          </a:p>
        </p:txBody>
      </p:sp>
      <p:sp>
        <p:nvSpPr>
          <p:cNvPr id="3" name="Content Placeholder 2">
            <a:extLst>
              <a:ext uri="{FF2B5EF4-FFF2-40B4-BE49-F238E27FC236}">
                <a16:creationId xmlns:a16="http://schemas.microsoft.com/office/drawing/2014/main" id="{054C5DB4-62CF-4811-AD9B-53E0ED0B4937}"/>
              </a:ext>
            </a:extLst>
          </p:cNvPr>
          <p:cNvSpPr>
            <a:spLocks noGrp="1"/>
          </p:cNvSpPr>
          <p:nvPr>
            <p:ph idx="1"/>
          </p:nvPr>
        </p:nvSpPr>
        <p:spPr>
          <a:xfrm>
            <a:off x="498474" y="2127822"/>
            <a:ext cx="8354173" cy="4044378"/>
          </a:xfrm>
        </p:spPr>
        <p:txBody>
          <a:bodyPr/>
          <a:lstStyle/>
          <a:p>
            <a:r>
              <a:rPr lang="en-US" sz="2400" dirty="0"/>
              <a:t>Compliance and ethics</a:t>
            </a:r>
          </a:p>
          <a:p>
            <a:pPr lvl="1"/>
            <a:r>
              <a:rPr lang="en-US" sz="2200" dirty="0"/>
              <a:t>Number and type of grievance filed</a:t>
            </a:r>
          </a:p>
          <a:p>
            <a:pPr lvl="1"/>
            <a:r>
              <a:rPr lang="en-US" sz="2200" dirty="0"/>
              <a:t>Number and type of disciplinary action</a:t>
            </a:r>
          </a:p>
          <a:p>
            <a:pPr lvl="1"/>
            <a:r>
              <a:rPr lang="en-US" sz="2200" dirty="0"/>
              <a:t>Percentage of employees who have completed training on compliance and ethics</a:t>
            </a:r>
          </a:p>
          <a:p>
            <a:r>
              <a:rPr lang="en-US" sz="2400" dirty="0"/>
              <a:t>Costs</a:t>
            </a:r>
          </a:p>
          <a:p>
            <a:pPr lvl="1"/>
            <a:r>
              <a:rPr lang="en-US" sz="2200" dirty="0"/>
              <a:t>Total workforce costs</a:t>
            </a:r>
          </a:p>
          <a:p>
            <a:pPr marL="228600" lvl="1" indent="0">
              <a:buNone/>
            </a:pPr>
            <a:endParaRPr lang="en-US" sz="2400" dirty="0"/>
          </a:p>
          <a:p>
            <a:pPr lvl="1"/>
            <a:endParaRPr lang="en-US" dirty="0"/>
          </a:p>
        </p:txBody>
      </p:sp>
      <p:sp>
        <p:nvSpPr>
          <p:cNvPr id="4" name="Footer Placeholder 3">
            <a:extLst>
              <a:ext uri="{FF2B5EF4-FFF2-40B4-BE49-F238E27FC236}">
                <a16:creationId xmlns:a16="http://schemas.microsoft.com/office/drawing/2014/main" id="{360AAB97-3F66-4B6E-9767-C6503B806DE9}"/>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C7095002-EABD-4BFE-99D3-0E798115DCD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54</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098030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B2F0E-E622-41ED-BA3A-6C25D83540C9}"/>
              </a:ext>
            </a:extLst>
          </p:cNvPr>
          <p:cNvSpPr>
            <a:spLocks noGrp="1"/>
          </p:cNvSpPr>
          <p:nvPr>
            <p:ph type="title"/>
          </p:nvPr>
        </p:nvSpPr>
        <p:spPr/>
        <p:txBody>
          <a:bodyPr/>
          <a:lstStyle/>
          <a:p>
            <a:r>
              <a:rPr lang="en-US" dirty="0"/>
              <a:t>Starting List for Consideration (cont.)</a:t>
            </a:r>
          </a:p>
        </p:txBody>
      </p:sp>
      <p:sp>
        <p:nvSpPr>
          <p:cNvPr id="3" name="Content Placeholder 2">
            <a:extLst>
              <a:ext uri="{FF2B5EF4-FFF2-40B4-BE49-F238E27FC236}">
                <a16:creationId xmlns:a16="http://schemas.microsoft.com/office/drawing/2014/main" id="{054C5DB4-62CF-4811-AD9B-53E0ED0B4937}"/>
              </a:ext>
            </a:extLst>
          </p:cNvPr>
          <p:cNvSpPr>
            <a:spLocks noGrp="1"/>
          </p:cNvSpPr>
          <p:nvPr>
            <p:ph idx="1"/>
          </p:nvPr>
        </p:nvSpPr>
        <p:spPr>
          <a:xfrm>
            <a:off x="498474" y="2127822"/>
            <a:ext cx="8354173" cy="4044378"/>
          </a:xfrm>
        </p:spPr>
        <p:txBody>
          <a:bodyPr/>
          <a:lstStyle/>
          <a:p>
            <a:pPr>
              <a:buFont typeface="Arial" panose="020B0604020202020204" pitchFamily="34" charset="0"/>
              <a:buChar char="•"/>
            </a:pPr>
            <a:r>
              <a:rPr lang="en-US" sz="2400" dirty="0"/>
              <a:t>Diversity</a:t>
            </a:r>
          </a:p>
          <a:p>
            <a:pPr lvl="1"/>
            <a:r>
              <a:rPr lang="en-US" dirty="0"/>
              <a:t>Workforce diversity by age</a:t>
            </a:r>
          </a:p>
          <a:p>
            <a:pPr lvl="1"/>
            <a:r>
              <a:rPr lang="en-US" dirty="0"/>
              <a:t>Workforce diversity by gender</a:t>
            </a:r>
          </a:p>
          <a:p>
            <a:pPr lvl="1"/>
            <a:r>
              <a:rPr lang="en-US" dirty="0"/>
              <a:t>Workforce diversity by disability</a:t>
            </a:r>
          </a:p>
          <a:p>
            <a:pPr lvl="1"/>
            <a:r>
              <a:rPr lang="en-US" dirty="0"/>
              <a:t>Workforce diversity by other</a:t>
            </a:r>
          </a:p>
          <a:p>
            <a:r>
              <a:rPr lang="en-US" dirty="0"/>
              <a:t>Leadership</a:t>
            </a:r>
          </a:p>
          <a:p>
            <a:pPr lvl="1"/>
            <a:r>
              <a:rPr lang="en-US" dirty="0"/>
              <a:t>Leadership trust</a:t>
            </a:r>
          </a:p>
        </p:txBody>
      </p:sp>
      <p:sp>
        <p:nvSpPr>
          <p:cNvPr id="4" name="Footer Placeholder 3">
            <a:extLst>
              <a:ext uri="{FF2B5EF4-FFF2-40B4-BE49-F238E27FC236}">
                <a16:creationId xmlns:a16="http://schemas.microsoft.com/office/drawing/2014/main" id="{360AAB97-3F66-4B6E-9767-C6503B806DE9}"/>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C7095002-EABD-4BFE-99D3-0E798115DCD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55</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6757456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B2F0E-E622-41ED-BA3A-6C25D83540C9}"/>
              </a:ext>
            </a:extLst>
          </p:cNvPr>
          <p:cNvSpPr>
            <a:spLocks noGrp="1"/>
          </p:cNvSpPr>
          <p:nvPr>
            <p:ph type="title"/>
          </p:nvPr>
        </p:nvSpPr>
        <p:spPr/>
        <p:txBody>
          <a:bodyPr/>
          <a:lstStyle/>
          <a:p>
            <a:r>
              <a:rPr lang="en-US" dirty="0"/>
              <a:t>Starting List for Consideration (cont.)</a:t>
            </a:r>
          </a:p>
        </p:txBody>
      </p:sp>
      <p:sp>
        <p:nvSpPr>
          <p:cNvPr id="3" name="Content Placeholder 2">
            <a:extLst>
              <a:ext uri="{FF2B5EF4-FFF2-40B4-BE49-F238E27FC236}">
                <a16:creationId xmlns:a16="http://schemas.microsoft.com/office/drawing/2014/main" id="{054C5DB4-62CF-4811-AD9B-53E0ED0B4937}"/>
              </a:ext>
            </a:extLst>
          </p:cNvPr>
          <p:cNvSpPr>
            <a:spLocks noGrp="1"/>
          </p:cNvSpPr>
          <p:nvPr>
            <p:ph idx="1"/>
          </p:nvPr>
        </p:nvSpPr>
        <p:spPr>
          <a:xfrm>
            <a:off x="498474" y="2127822"/>
            <a:ext cx="8354173" cy="4044378"/>
          </a:xfrm>
        </p:spPr>
        <p:txBody>
          <a:bodyPr/>
          <a:lstStyle/>
          <a:p>
            <a:pPr>
              <a:buFont typeface="Arial" panose="020B0604020202020204" pitchFamily="34" charset="0"/>
              <a:buChar char="•"/>
            </a:pPr>
            <a:r>
              <a:rPr lang="en-US" sz="2400" dirty="0"/>
              <a:t>Organizational culture</a:t>
            </a:r>
          </a:p>
          <a:p>
            <a:pPr lvl="1">
              <a:buFont typeface="Arial" panose="020B0604020202020204" pitchFamily="34" charset="0"/>
              <a:buChar char="•"/>
            </a:pPr>
            <a:r>
              <a:rPr lang="en-US" dirty="0"/>
              <a:t>Employee engagement </a:t>
            </a:r>
            <a:r>
              <a:rPr lang="en-US" sz="1600" dirty="0"/>
              <a:t>(not included in the 23)</a:t>
            </a:r>
          </a:p>
          <a:p>
            <a:pPr>
              <a:buFont typeface="Arial" panose="020B0604020202020204" pitchFamily="34" charset="0"/>
              <a:buChar char="•"/>
            </a:pPr>
            <a:r>
              <a:rPr lang="en-US" dirty="0"/>
              <a:t>Organizational health, safety, and well being</a:t>
            </a:r>
          </a:p>
          <a:p>
            <a:pPr lvl="1">
              <a:buFont typeface="Arial" panose="020B0604020202020204" pitchFamily="34" charset="0"/>
              <a:buChar char="•"/>
            </a:pPr>
            <a:r>
              <a:rPr lang="en-US" dirty="0"/>
              <a:t>Lost time for injury</a:t>
            </a:r>
          </a:p>
          <a:p>
            <a:pPr lvl="1">
              <a:buFont typeface="Arial" panose="020B0604020202020204" pitchFamily="34" charset="0"/>
              <a:buChar char="•"/>
            </a:pPr>
            <a:r>
              <a:rPr lang="en-US" dirty="0"/>
              <a:t>Number of occupational  accidents</a:t>
            </a:r>
          </a:p>
          <a:p>
            <a:pPr lvl="1">
              <a:buFont typeface="Arial" panose="020B0604020202020204" pitchFamily="34" charset="0"/>
              <a:buChar char="•"/>
            </a:pPr>
            <a:r>
              <a:rPr lang="en-US" dirty="0"/>
              <a:t>Number of people killed during work</a:t>
            </a:r>
          </a:p>
          <a:p>
            <a:pPr>
              <a:buFont typeface="Arial" panose="020B0604020202020204" pitchFamily="34" charset="0"/>
              <a:buChar char="•"/>
            </a:pPr>
            <a:r>
              <a:rPr lang="en-US" dirty="0"/>
              <a:t>Pay equity</a:t>
            </a:r>
          </a:p>
          <a:p>
            <a:pPr lvl="1">
              <a:buFont typeface="Arial" panose="020B0604020202020204" pitchFamily="34" charset="0"/>
              <a:buChar char="•"/>
            </a:pPr>
            <a:r>
              <a:rPr lang="en-US" dirty="0"/>
              <a:t>Comparison of CEO pay to lowest employee pay</a:t>
            </a:r>
          </a:p>
          <a:p>
            <a:pPr lvl="1">
              <a:buFont typeface="Arial" panose="020B0604020202020204" pitchFamily="34" charset="0"/>
              <a:buChar char="•"/>
            </a:pPr>
            <a:r>
              <a:rPr lang="en-US" dirty="0"/>
              <a:t>Equity by demographic groups</a:t>
            </a:r>
          </a:p>
        </p:txBody>
      </p:sp>
      <p:sp>
        <p:nvSpPr>
          <p:cNvPr id="4" name="Footer Placeholder 3">
            <a:extLst>
              <a:ext uri="{FF2B5EF4-FFF2-40B4-BE49-F238E27FC236}">
                <a16:creationId xmlns:a16="http://schemas.microsoft.com/office/drawing/2014/main" id="{360AAB97-3F66-4B6E-9767-C6503B806DE9}"/>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C7095002-EABD-4BFE-99D3-0E798115DCD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56</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4601761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B2F0E-E622-41ED-BA3A-6C25D83540C9}"/>
              </a:ext>
            </a:extLst>
          </p:cNvPr>
          <p:cNvSpPr>
            <a:spLocks noGrp="1"/>
          </p:cNvSpPr>
          <p:nvPr>
            <p:ph type="title"/>
          </p:nvPr>
        </p:nvSpPr>
        <p:spPr/>
        <p:txBody>
          <a:bodyPr/>
          <a:lstStyle/>
          <a:p>
            <a:r>
              <a:rPr lang="en-US" dirty="0"/>
              <a:t>Starting List for Consideration</a:t>
            </a:r>
            <a:br>
              <a:rPr lang="en-US" dirty="0"/>
            </a:br>
            <a:r>
              <a:rPr lang="en-US" dirty="0"/>
              <a:t>                                          </a:t>
            </a:r>
            <a:endParaRPr lang="en-US" sz="1800" dirty="0"/>
          </a:p>
        </p:txBody>
      </p:sp>
      <p:sp>
        <p:nvSpPr>
          <p:cNvPr id="3" name="Content Placeholder 2">
            <a:extLst>
              <a:ext uri="{FF2B5EF4-FFF2-40B4-BE49-F238E27FC236}">
                <a16:creationId xmlns:a16="http://schemas.microsoft.com/office/drawing/2014/main" id="{054C5DB4-62CF-4811-AD9B-53E0ED0B4937}"/>
              </a:ext>
            </a:extLst>
          </p:cNvPr>
          <p:cNvSpPr>
            <a:spLocks noGrp="1"/>
          </p:cNvSpPr>
          <p:nvPr>
            <p:ph idx="1"/>
          </p:nvPr>
        </p:nvSpPr>
        <p:spPr>
          <a:xfrm>
            <a:off x="498474" y="1824824"/>
            <a:ext cx="8354173" cy="4347376"/>
          </a:xfrm>
        </p:spPr>
        <p:txBody>
          <a:bodyPr/>
          <a:lstStyle/>
          <a:p>
            <a:r>
              <a:rPr lang="en-US" sz="2400" dirty="0"/>
              <a:t>Productivity</a:t>
            </a:r>
          </a:p>
          <a:p>
            <a:pPr lvl="1"/>
            <a:r>
              <a:rPr lang="en-US" dirty="0"/>
              <a:t>Revenue or profit per employee</a:t>
            </a:r>
          </a:p>
          <a:p>
            <a:pPr lvl="1"/>
            <a:r>
              <a:rPr lang="en-US" dirty="0"/>
              <a:t>Human capital ROI</a:t>
            </a:r>
          </a:p>
          <a:p>
            <a:r>
              <a:rPr lang="en-US" sz="2400" dirty="0"/>
              <a:t>Recruitment, mobility, and turnover (SEC Focus Area)</a:t>
            </a:r>
          </a:p>
          <a:p>
            <a:pPr lvl="1"/>
            <a:r>
              <a:rPr lang="en-US" dirty="0"/>
              <a:t>Time to fill vacant positions</a:t>
            </a:r>
          </a:p>
          <a:p>
            <a:pPr lvl="1"/>
            <a:r>
              <a:rPr lang="en-US" dirty="0"/>
              <a:t>Time to fill critical vacant positions</a:t>
            </a:r>
          </a:p>
          <a:p>
            <a:pPr lvl="1"/>
            <a:r>
              <a:rPr lang="en-US" dirty="0"/>
              <a:t>Percentage of position filled internally</a:t>
            </a:r>
          </a:p>
          <a:p>
            <a:pPr lvl="1"/>
            <a:r>
              <a:rPr lang="en-US" dirty="0"/>
              <a:t>Percentage of critical positions filled internally</a:t>
            </a:r>
          </a:p>
          <a:p>
            <a:pPr lvl="1"/>
            <a:r>
              <a:rPr lang="en-US" dirty="0"/>
              <a:t>Turnover rate</a:t>
            </a:r>
          </a:p>
          <a:p>
            <a:pPr lvl="1"/>
            <a:r>
              <a:rPr lang="en-US" dirty="0"/>
              <a:t>Turnover rate for critical positions (not included in 23)</a:t>
            </a:r>
          </a:p>
          <a:p>
            <a:pPr marL="228600" lvl="1" indent="0">
              <a:buNone/>
            </a:pPr>
            <a:endParaRPr lang="en-US" sz="2400" dirty="0"/>
          </a:p>
          <a:p>
            <a:pPr lvl="1"/>
            <a:endParaRPr lang="en-US" dirty="0"/>
          </a:p>
        </p:txBody>
      </p:sp>
      <p:sp>
        <p:nvSpPr>
          <p:cNvPr id="4" name="Footer Placeholder 3">
            <a:extLst>
              <a:ext uri="{FF2B5EF4-FFF2-40B4-BE49-F238E27FC236}">
                <a16:creationId xmlns:a16="http://schemas.microsoft.com/office/drawing/2014/main" id="{360AAB97-3F66-4B6E-9767-C6503B806DE9}"/>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C7095002-EABD-4BFE-99D3-0E798115DCD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57</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6330786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55771-FD31-481A-9306-752C2D5B6E5E}"/>
              </a:ext>
            </a:extLst>
          </p:cNvPr>
          <p:cNvSpPr>
            <a:spLocks noGrp="1"/>
          </p:cNvSpPr>
          <p:nvPr>
            <p:ph type="title"/>
          </p:nvPr>
        </p:nvSpPr>
        <p:spPr/>
        <p:txBody>
          <a:bodyPr/>
          <a:lstStyle/>
          <a:p>
            <a:r>
              <a:rPr lang="en-US" dirty="0"/>
              <a:t>Starting List for Consideration (cont.)</a:t>
            </a:r>
          </a:p>
        </p:txBody>
      </p:sp>
      <p:sp>
        <p:nvSpPr>
          <p:cNvPr id="3" name="Content Placeholder 2">
            <a:extLst>
              <a:ext uri="{FF2B5EF4-FFF2-40B4-BE49-F238E27FC236}">
                <a16:creationId xmlns:a16="http://schemas.microsoft.com/office/drawing/2014/main" id="{A96E7AE0-6C0B-4350-A119-14F27B3E092A}"/>
              </a:ext>
            </a:extLst>
          </p:cNvPr>
          <p:cNvSpPr>
            <a:spLocks noGrp="1"/>
          </p:cNvSpPr>
          <p:nvPr>
            <p:ph idx="1"/>
          </p:nvPr>
        </p:nvSpPr>
        <p:spPr/>
        <p:txBody>
          <a:bodyPr/>
          <a:lstStyle/>
          <a:p>
            <a:r>
              <a:rPr lang="en-US" sz="2400" dirty="0"/>
              <a:t>Skills and capabilities (SEC Focus Area)</a:t>
            </a:r>
          </a:p>
          <a:p>
            <a:pPr lvl="1"/>
            <a:r>
              <a:rPr lang="en-US" dirty="0"/>
              <a:t>Total development and training cost</a:t>
            </a:r>
          </a:p>
          <a:p>
            <a:pPr lvl="1"/>
            <a:r>
              <a:rPr lang="en-US" dirty="0"/>
              <a:t>Percentage of employees who participate in training </a:t>
            </a:r>
            <a:r>
              <a:rPr lang="en-US" sz="1600" dirty="0"/>
              <a:t>(not incl in 23)</a:t>
            </a:r>
          </a:p>
          <a:p>
            <a:pPr lvl="1"/>
            <a:r>
              <a:rPr lang="en-US" dirty="0"/>
              <a:t>Average formal training hours per employee </a:t>
            </a:r>
            <a:r>
              <a:rPr lang="en-US" sz="1600" dirty="0"/>
              <a:t>(not incl in 23)</a:t>
            </a:r>
          </a:p>
          <a:p>
            <a:r>
              <a:rPr lang="en-US" sz="2400" dirty="0"/>
              <a:t>Succession Planning</a:t>
            </a:r>
          </a:p>
          <a:p>
            <a:pPr lvl="1"/>
            <a:r>
              <a:rPr lang="en-US" dirty="0"/>
              <a:t>Successor coverage rate </a:t>
            </a:r>
            <a:r>
              <a:rPr lang="en-US" sz="1600" dirty="0"/>
              <a:t>(not included in 23)</a:t>
            </a:r>
          </a:p>
        </p:txBody>
      </p:sp>
      <p:sp>
        <p:nvSpPr>
          <p:cNvPr id="4" name="Footer Placeholder 3">
            <a:extLst>
              <a:ext uri="{FF2B5EF4-FFF2-40B4-BE49-F238E27FC236}">
                <a16:creationId xmlns:a16="http://schemas.microsoft.com/office/drawing/2014/main" id="{C08FE68E-CBC4-47A5-912E-EACE4349FF5E}"/>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701DA106-F945-4EE6-86D9-7022E1B8AC8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58</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767716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46770-C88D-4361-8A72-0FCF7144A969}"/>
              </a:ext>
            </a:extLst>
          </p:cNvPr>
          <p:cNvSpPr>
            <a:spLocks noGrp="1"/>
          </p:cNvSpPr>
          <p:nvPr>
            <p:ph type="title"/>
          </p:nvPr>
        </p:nvSpPr>
        <p:spPr>
          <a:xfrm>
            <a:off x="498474" y="313550"/>
            <a:ext cx="7556313" cy="1316736"/>
          </a:xfrm>
        </p:spPr>
        <p:txBody>
          <a:bodyPr/>
          <a:lstStyle/>
          <a:p>
            <a:r>
              <a:rPr lang="en-US" dirty="0"/>
              <a:t>Starting List for Consideration (cont.)</a:t>
            </a:r>
          </a:p>
        </p:txBody>
      </p:sp>
      <p:sp>
        <p:nvSpPr>
          <p:cNvPr id="3" name="Content Placeholder 2">
            <a:extLst>
              <a:ext uri="{FF2B5EF4-FFF2-40B4-BE49-F238E27FC236}">
                <a16:creationId xmlns:a16="http://schemas.microsoft.com/office/drawing/2014/main" id="{8A4381E4-010B-4C57-8B30-058D98F285D5}"/>
              </a:ext>
            </a:extLst>
          </p:cNvPr>
          <p:cNvSpPr>
            <a:spLocks noGrp="1"/>
          </p:cNvSpPr>
          <p:nvPr>
            <p:ph idx="1"/>
          </p:nvPr>
        </p:nvSpPr>
        <p:spPr>
          <a:xfrm>
            <a:off x="498474" y="2170058"/>
            <a:ext cx="8354173" cy="4002141"/>
          </a:xfrm>
        </p:spPr>
        <p:txBody>
          <a:bodyPr/>
          <a:lstStyle/>
          <a:p>
            <a:r>
              <a:rPr lang="en-US" sz="2400" dirty="0"/>
              <a:t>Workforce availability</a:t>
            </a:r>
          </a:p>
          <a:p>
            <a:pPr lvl="1"/>
            <a:r>
              <a:rPr lang="en-US" dirty="0"/>
              <a:t>Number of employees</a:t>
            </a:r>
          </a:p>
          <a:p>
            <a:pPr lvl="1"/>
            <a:r>
              <a:rPr lang="en-US" dirty="0"/>
              <a:t>FTEs</a:t>
            </a:r>
          </a:p>
          <a:p>
            <a:pPr lvl="1"/>
            <a:r>
              <a:rPr lang="en-US" dirty="0"/>
              <a:t>Independent contractors </a:t>
            </a:r>
            <a:r>
              <a:rPr lang="en-US" sz="1600" dirty="0"/>
              <a:t>(not included in 23)</a:t>
            </a:r>
          </a:p>
          <a:p>
            <a:pPr lvl="1"/>
            <a:r>
              <a:rPr lang="en-US" dirty="0"/>
              <a:t>Temporary workforce </a:t>
            </a:r>
            <a:r>
              <a:rPr lang="en-US" sz="1600" dirty="0"/>
              <a:t>(not included in 23)</a:t>
            </a:r>
          </a:p>
        </p:txBody>
      </p:sp>
      <p:sp>
        <p:nvSpPr>
          <p:cNvPr id="4" name="Footer Placeholder 3">
            <a:extLst>
              <a:ext uri="{FF2B5EF4-FFF2-40B4-BE49-F238E27FC236}">
                <a16:creationId xmlns:a16="http://schemas.microsoft.com/office/drawing/2014/main" id="{09B2598A-2881-430C-947B-EF6EF77DC44C}"/>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5DF5BC12-2AF0-468B-91F4-E78E9BE4384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59</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015673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Today’s Discussion</a:t>
            </a:r>
          </a:p>
        </p:txBody>
      </p:sp>
      <p:sp>
        <p:nvSpPr>
          <p:cNvPr id="3" name="Content Placeholder 2"/>
          <p:cNvSpPr>
            <a:spLocks noGrp="1"/>
          </p:cNvSpPr>
          <p:nvPr>
            <p:ph idx="1"/>
          </p:nvPr>
        </p:nvSpPr>
        <p:spPr>
          <a:xfrm>
            <a:off x="685800" y="1922689"/>
            <a:ext cx="4648199" cy="3182711"/>
          </a:xfrm>
        </p:spPr>
        <p:txBody>
          <a:bodyPr>
            <a:normAutofit/>
          </a:bodyPr>
          <a:lstStyle/>
          <a:p>
            <a:pPr marL="0" indent="0">
              <a:buNone/>
              <a:tabLst>
                <a:tab pos="344488" algn="l"/>
              </a:tabLst>
            </a:pPr>
            <a:endParaRPr lang="en-US" dirty="0"/>
          </a:p>
          <a:p>
            <a:pPr marL="344488" indent="-344488">
              <a:buBlip>
                <a:blip r:embed="rId3"/>
              </a:buBlip>
              <a:tabLst>
                <a:tab pos="344488" algn="l"/>
              </a:tabLst>
            </a:pPr>
            <a:r>
              <a:rPr lang="en-US" dirty="0"/>
              <a:t>The August 2020 SEC Rule</a:t>
            </a:r>
          </a:p>
          <a:p>
            <a:pPr marL="344488" indent="-344488">
              <a:buBlip>
                <a:blip r:embed="rId3"/>
              </a:buBlip>
              <a:tabLst>
                <a:tab pos="344488" algn="l"/>
              </a:tabLst>
            </a:pPr>
            <a:r>
              <a:rPr lang="en-US" dirty="0"/>
              <a:t>How the December 2018 ISO Standard for Reporting Can Help</a:t>
            </a:r>
          </a:p>
          <a:p>
            <a:pPr marL="344488" indent="-344488">
              <a:buBlip>
                <a:blip r:embed="rId3"/>
              </a:buBlip>
              <a:tabLst>
                <a:tab pos="344488" algn="l"/>
              </a:tabLst>
            </a:pPr>
            <a:r>
              <a:rPr lang="en-US" dirty="0"/>
              <a:t>Your Human Capital Reporting Strategy</a:t>
            </a:r>
          </a:p>
          <a:p>
            <a:pPr marL="344488" indent="-344488">
              <a:buBlip>
                <a:blip r:embed="rId3"/>
              </a:buBlip>
              <a:tabLst>
                <a:tab pos="344488" algn="l"/>
              </a:tabLst>
            </a:pPr>
            <a:endParaRPr lang="en-US" dirty="0"/>
          </a:p>
        </p:txBody>
      </p:sp>
      <p:pic>
        <p:nvPicPr>
          <p:cNvPr id="9" name="Picture 8"/>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172200" y="3429000"/>
            <a:ext cx="2311400" cy="1219200"/>
          </a:xfrm>
          <a:prstGeom prst="rect">
            <a:avLst/>
          </a:prstGeom>
        </p:spPr>
      </p:pic>
      <p:sp>
        <p:nvSpPr>
          <p:cNvPr id="4" name="Footer Placeholder 3"/>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9839A26-2E62-4332-8381-306FE67E17B4}"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670312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The New SEC Rule</a:t>
            </a:r>
          </a:p>
        </p:txBody>
      </p:sp>
      <p:sp>
        <p:nvSpPr>
          <p:cNvPr id="2" name="Footer Placeholder 1"/>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3" name="Slide Number Placehold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9839A26-2E62-4332-8381-306FE67E17B4}"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15786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6F5FF-E887-4E63-9600-46310D7C10EB}"/>
              </a:ext>
            </a:extLst>
          </p:cNvPr>
          <p:cNvSpPr>
            <a:spLocks noGrp="1"/>
          </p:cNvSpPr>
          <p:nvPr>
            <p:ph type="title"/>
          </p:nvPr>
        </p:nvSpPr>
        <p:spPr/>
        <p:txBody>
          <a:bodyPr/>
          <a:lstStyle/>
          <a:p>
            <a:r>
              <a:rPr lang="en-US" b="1" dirty="0"/>
              <a:t>SEC Has Mandated Public Disclosure of Human Capital Information</a:t>
            </a:r>
          </a:p>
        </p:txBody>
      </p:sp>
      <p:sp>
        <p:nvSpPr>
          <p:cNvPr id="3" name="Content Placeholder 2">
            <a:extLst>
              <a:ext uri="{FF2B5EF4-FFF2-40B4-BE49-F238E27FC236}">
                <a16:creationId xmlns:a16="http://schemas.microsoft.com/office/drawing/2014/main" id="{7DB05A0A-E973-4990-A924-D6B06DC9F5A9}"/>
              </a:ext>
            </a:extLst>
          </p:cNvPr>
          <p:cNvSpPr>
            <a:spLocks noGrp="1"/>
          </p:cNvSpPr>
          <p:nvPr>
            <p:ph idx="1"/>
          </p:nvPr>
        </p:nvSpPr>
        <p:spPr>
          <a:xfrm>
            <a:off x="498474" y="2143124"/>
            <a:ext cx="8354173" cy="4029075"/>
          </a:xfrm>
        </p:spPr>
        <p:txBody>
          <a:bodyPr/>
          <a:lstStyle/>
          <a:p>
            <a:r>
              <a:rPr lang="en-US" dirty="0"/>
              <a:t>The US Securities and Exchange Commission (SEC) published its final rule on August 26, 2020, mandating human capital disclosure</a:t>
            </a:r>
          </a:p>
          <a:p>
            <a:pPr lvl="1"/>
            <a:r>
              <a:rPr lang="en-US" dirty="0"/>
              <a:t>Rule became effective November 9, 2020 – no grace period</a:t>
            </a:r>
          </a:p>
          <a:p>
            <a:pPr lvl="2"/>
            <a:r>
              <a:rPr lang="en-US" dirty="0"/>
              <a:t>At a minimum, annual disclosures now need to incorporate this rule in the 10-K</a:t>
            </a:r>
          </a:p>
          <a:p>
            <a:r>
              <a:rPr lang="en-US" dirty="0"/>
              <a:t>Part of a broader update called Modernization of Rule S-K, which governs disclosure requirements for initial offerings (S-1), quarterly reports (10-Q), and annual reports (10-K)</a:t>
            </a:r>
          </a:p>
          <a:p>
            <a:pPr lvl="1"/>
            <a:r>
              <a:rPr lang="en-US" dirty="0"/>
              <a:t>The 10-K contains audited results, the 10-Q’s do not</a:t>
            </a:r>
          </a:p>
          <a:p>
            <a:endParaRPr lang="en-US" dirty="0"/>
          </a:p>
        </p:txBody>
      </p:sp>
      <p:sp>
        <p:nvSpPr>
          <p:cNvPr id="4" name="Footer Placeholder 3">
            <a:extLst>
              <a:ext uri="{FF2B5EF4-FFF2-40B4-BE49-F238E27FC236}">
                <a16:creationId xmlns:a16="http://schemas.microsoft.com/office/drawing/2014/main" id="{D795DB34-DDC9-4120-93A6-2919172642AF}"/>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5" name="Slide Number Placeholder 4">
            <a:extLst>
              <a:ext uri="{FF2B5EF4-FFF2-40B4-BE49-F238E27FC236}">
                <a16:creationId xmlns:a16="http://schemas.microsoft.com/office/drawing/2014/main" id="{C04622D4-8F00-423A-B154-999123490AA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678142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Human Capital Is Now Far More Important than Physical Capital</a:t>
            </a:r>
          </a:p>
        </p:txBody>
      </p:sp>
      <p:sp>
        <p:nvSpPr>
          <p:cNvPr id="3" name="Content Placeholder 2"/>
          <p:cNvSpPr>
            <a:spLocks noGrp="1"/>
          </p:cNvSpPr>
          <p:nvPr>
            <p:ph idx="1"/>
          </p:nvPr>
        </p:nvSpPr>
        <p:spPr>
          <a:xfrm>
            <a:off x="533401" y="2431196"/>
            <a:ext cx="4724400" cy="3741003"/>
          </a:xfrm>
        </p:spPr>
        <p:txBody>
          <a:bodyPr/>
          <a:lstStyle/>
          <a:p>
            <a:r>
              <a:rPr lang="en-US" dirty="0"/>
              <a:t>Tangible assets</a:t>
            </a:r>
          </a:p>
          <a:p>
            <a:pPr lvl="1"/>
            <a:r>
              <a:rPr lang="en-US" dirty="0"/>
              <a:t>Physical capital</a:t>
            </a:r>
          </a:p>
          <a:p>
            <a:pPr lvl="2"/>
            <a:r>
              <a:rPr lang="en-US" dirty="0"/>
              <a:t>Land, machinery, equipment</a:t>
            </a:r>
          </a:p>
          <a:p>
            <a:r>
              <a:rPr lang="en-US" dirty="0"/>
              <a:t>Intangible assets</a:t>
            </a:r>
          </a:p>
          <a:p>
            <a:pPr lvl="1"/>
            <a:r>
              <a:rPr lang="en-US" dirty="0"/>
              <a:t>Difference between the value of a company (stock price x shares) and its tangible assets</a:t>
            </a:r>
          </a:p>
          <a:p>
            <a:pPr lvl="1"/>
            <a:r>
              <a:rPr lang="en-US" dirty="0"/>
              <a:t>Equals human capital</a:t>
            </a: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B94A5B6-A587-BD47-8B1E-DC3DA0554FCF}" type="slidenum">
              <a:rPr kumimoji="0" lang="en-US" sz="1400" b="1" i="0" u="none" strike="noStrike" kern="1200" cap="none" spc="0" normalizeH="0" baseline="0" noProof="0" smtClean="0">
                <a:ln>
                  <a:noFill/>
                </a:ln>
                <a:solidFill>
                  <a:prstClr val="white"/>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rPr>
              <a:t>Center for Talent Reporting</a:t>
            </a:r>
          </a:p>
        </p:txBody>
      </p:sp>
      <p:sp>
        <p:nvSpPr>
          <p:cNvPr id="9" name="Rectangle 8"/>
          <p:cNvSpPr/>
          <p:nvPr/>
        </p:nvSpPr>
        <p:spPr>
          <a:xfrm>
            <a:off x="6079808" y="5906004"/>
            <a:ext cx="2035557"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424242"/>
                </a:solidFill>
                <a:effectLst/>
                <a:uLnTx/>
                <a:uFillTx/>
                <a:latin typeface="Arial"/>
                <a:ea typeface="+mn-ea"/>
                <a:cs typeface="+mn-cs"/>
              </a:rPr>
              <a:t>Source: Ocean Tomo, LLC </a:t>
            </a:r>
            <a:endParaRPr kumimoji="0" lang="en-US" sz="1200" b="0" i="0" u="none" strike="noStrike" kern="1200" cap="none" spc="0" normalizeH="0" baseline="0" noProof="0" dirty="0">
              <a:ln>
                <a:noFill/>
              </a:ln>
              <a:solidFill>
                <a:srgbClr val="292929"/>
              </a:solidFill>
              <a:effectLst/>
              <a:uLnTx/>
              <a:uFillTx/>
              <a:latin typeface="Arial"/>
              <a:ea typeface="+mn-ea"/>
              <a:cs typeface="+mn-cs"/>
            </a:endParaRP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AD85C5-BC2A-466B-ADBA-9401302E41BB}" type="datetime1">
              <a:rPr kumimoji="0" lang="en-US" sz="1100" b="1" i="0" u="none" strike="noStrike" kern="1200" cap="none" spc="0" normalizeH="0" baseline="0" noProof="0" smtClean="0">
                <a:ln>
                  <a:noFill/>
                </a:ln>
                <a:solidFill>
                  <a:srgbClr val="292929">
                    <a:lumMod val="75000"/>
                    <a:lumOff val="25000"/>
                  </a:srgbClr>
                </a:solidFill>
                <a:effectLst/>
                <a:uLnTx/>
                <a:uFillTx/>
                <a:latin typeface="Times New Roman" pitchFamily="18" charset="0"/>
                <a:ea typeface="+mn-ea"/>
                <a:cs typeface="Times New Roman"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9/5/2023</a:t>
            </a:fld>
            <a:endParaRPr kumimoji="0" lang="en-US" sz="1100" b="1" i="0" u="none" strike="noStrike" kern="1200" cap="none" spc="0" normalizeH="0" baseline="0" noProof="0" dirty="0">
              <a:ln>
                <a:noFill/>
              </a:ln>
              <a:solidFill>
                <a:srgbClr val="292929">
                  <a:lumMod val="75000"/>
                  <a:lumOff val="25000"/>
                </a:srgbClr>
              </a:solidFill>
              <a:effectLst/>
              <a:uLnTx/>
              <a:uFillTx/>
              <a:latin typeface="Times New Roman" pitchFamily="18" charset="0"/>
              <a:ea typeface="+mn-ea"/>
              <a:cs typeface="Times New Roman" pitchFamily="18" charset="0"/>
            </a:endParaRPr>
          </a:p>
        </p:txBody>
      </p:sp>
      <p:sp>
        <p:nvSpPr>
          <p:cNvPr id="29" name="Rectangle 28"/>
          <p:cNvSpPr/>
          <p:nvPr/>
        </p:nvSpPr>
        <p:spPr>
          <a:xfrm>
            <a:off x="7508411" y="5189118"/>
            <a:ext cx="384048" cy="313751"/>
          </a:xfrm>
          <a:prstGeom prst="rect">
            <a:avLst/>
          </a:prstGeom>
          <a:gradFill>
            <a:gsLst>
              <a:gs pos="0">
                <a:schemeClr val="accent1">
                  <a:shade val="51000"/>
                  <a:satMod val="130000"/>
                  <a:lumMod val="70000"/>
                </a:schemeClr>
              </a:gs>
              <a:gs pos="80000">
                <a:schemeClr val="accent1">
                  <a:shade val="93000"/>
                  <a:satMod val="130000"/>
                  <a:lumMod val="70000"/>
                </a:schemeClr>
              </a:gs>
              <a:gs pos="100000">
                <a:schemeClr val="accent1">
                  <a:shade val="94000"/>
                  <a:satMod val="135000"/>
                  <a:lumMod val="70000"/>
                </a:schemeClr>
              </a:gs>
            </a:gsLst>
          </a:gra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0" name="Rectangle 29"/>
          <p:cNvSpPr/>
          <p:nvPr/>
        </p:nvSpPr>
        <p:spPr>
          <a:xfrm>
            <a:off x="8094634" y="3330310"/>
            <a:ext cx="384048" cy="217256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1" name="Rectangle 30"/>
          <p:cNvSpPr/>
          <p:nvPr/>
        </p:nvSpPr>
        <p:spPr>
          <a:xfrm>
            <a:off x="5682342" y="1600200"/>
            <a:ext cx="2877391" cy="83099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600" b="1" i="0" u="none" strike="noStrike" kern="1200" spc="0" baseline="0">
                <a:solidFill>
                  <a:srgbClr val="292929"/>
                </a:solidFill>
                <a:latin typeface="+mn-lt"/>
                <a:ea typeface="+mn-ea"/>
                <a:cs typeface="+mn-cs"/>
              </a:defRPr>
            </a:pPr>
            <a:r>
              <a:rPr kumimoji="0" lang="en-US" sz="1600" b="1" i="0" u="none" strike="noStrike" kern="1200" cap="none" spc="0" normalizeH="0" baseline="0" noProof="0" dirty="0">
                <a:ln>
                  <a:noFill/>
                </a:ln>
                <a:solidFill>
                  <a:srgbClr val="292929"/>
                </a:solidFill>
                <a:effectLst/>
                <a:uLnTx/>
                <a:uFillTx/>
                <a:latin typeface="Arial"/>
                <a:ea typeface="+mn-ea"/>
                <a:cs typeface="+mn-cs"/>
              </a:rPr>
              <a:t>% of Valuation on the Balance Sheet for S&amp;P 500 Companies</a:t>
            </a:r>
          </a:p>
        </p:txBody>
      </p:sp>
      <p:sp>
        <p:nvSpPr>
          <p:cNvPr id="32" name="TextBox 31"/>
          <p:cNvSpPr txBox="1"/>
          <p:nvPr/>
        </p:nvSpPr>
        <p:spPr>
          <a:xfrm>
            <a:off x="5760819" y="3119130"/>
            <a:ext cx="558734" cy="246221"/>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92929"/>
                </a:solidFill>
                <a:effectLst/>
                <a:uLnTx/>
                <a:uFillTx/>
                <a:latin typeface="Arial"/>
                <a:ea typeface="+mn-ea"/>
                <a:cs typeface="+mn-cs"/>
              </a:rPr>
              <a:t>83%</a:t>
            </a:r>
          </a:p>
        </p:txBody>
      </p:sp>
      <p:sp>
        <p:nvSpPr>
          <p:cNvPr id="33" name="TextBox 32"/>
          <p:cNvSpPr txBox="1"/>
          <p:nvPr/>
        </p:nvSpPr>
        <p:spPr>
          <a:xfrm>
            <a:off x="8001000" y="3007224"/>
            <a:ext cx="558733" cy="246221"/>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92929"/>
                </a:solidFill>
                <a:effectLst/>
                <a:uLnTx/>
                <a:uFillTx/>
                <a:latin typeface="Arial"/>
                <a:ea typeface="+mn-ea"/>
                <a:cs typeface="+mn-cs"/>
              </a:rPr>
              <a:t>90%</a:t>
            </a:r>
          </a:p>
        </p:txBody>
      </p:sp>
      <p:sp>
        <p:nvSpPr>
          <p:cNvPr id="34" name="TextBox 33"/>
          <p:cNvSpPr txBox="1"/>
          <p:nvPr/>
        </p:nvSpPr>
        <p:spPr>
          <a:xfrm>
            <a:off x="6373170" y="4737598"/>
            <a:ext cx="454349" cy="246221"/>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92929"/>
                </a:solidFill>
                <a:effectLst/>
                <a:uLnTx/>
                <a:uFillTx/>
                <a:latin typeface="Arial"/>
                <a:ea typeface="+mn-ea"/>
                <a:cs typeface="+mn-cs"/>
              </a:rPr>
              <a:t>17%</a:t>
            </a:r>
          </a:p>
        </p:txBody>
      </p:sp>
      <p:sp>
        <p:nvSpPr>
          <p:cNvPr id="35" name="TextBox 34"/>
          <p:cNvSpPr txBox="1"/>
          <p:nvPr/>
        </p:nvSpPr>
        <p:spPr>
          <a:xfrm>
            <a:off x="7437120" y="4737598"/>
            <a:ext cx="558734" cy="246221"/>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92929"/>
                </a:solidFill>
                <a:effectLst/>
                <a:uLnTx/>
                <a:uFillTx/>
                <a:latin typeface="Arial"/>
                <a:ea typeface="+mn-ea"/>
                <a:cs typeface="+mn-cs"/>
              </a:rPr>
              <a:t>10%</a:t>
            </a:r>
          </a:p>
        </p:txBody>
      </p:sp>
      <p:sp>
        <p:nvSpPr>
          <p:cNvPr id="36" name="TextBox 35"/>
          <p:cNvSpPr txBox="1"/>
          <p:nvPr/>
        </p:nvSpPr>
        <p:spPr>
          <a:xfrm>
            <a:off x="6040186" y="5579737"/>
            <a:ext cx="558734" cy="246221"/>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92929"/>
                </a:solidFill>
                <a:effectLst/>
                <a:uLnTx/>
                <a:uFillTx/>
                <a:latin typeface="Arial"/>
                <a:ea typeface="+mn-ea"/>
                <a:cs typeface="+mn-cs"/>
              </a:rPr>
              <a:t>1975</a:t>
            </a:r>
          </a:p>
        </p:txBody>
      </p:sp>
      <p:sp>
        <p:nvSpPr>
          <p:cNvPr id="37" name="TextBox 36"/>
          <p:cNvSpPr txBox="1"/>
          <p:nvPr/>
        </p:nvSpPr>
        <p:spPr>
          <a:xfrm>
            <a:off x="7761305" y="5579736"/>
            <a:ext cx="558734" cy="246221"/>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92929"/>
                </a:solidFill>
                <a:effectLst/>
                <a:uLnTx/>
                <a:uFillTx/>
                <a:latin typeface="Arial"/>
                <a:ea typeface="+mn-ea"/>
                <a:cs typeface="+mn-cs"/>
              </a:rPr>
              <a:t>2020</a:t>
            </a:r>
          </a:p>
        </p:txBody>
      </p:sp>
      <p:sp>
        <p:nvSpPr>
          <p:cNvPr id="38" name="Rectangle 37"/>
          <p:cNvSpPr/>
          <p:nvPr/>
        </p:nvSpPr>
        <p:spPr>
          <a:xfrm>
            <a:off x="5836920" y="3463758"/>
            <a:ext cx="381000" cy="2039112"/>
          </a:xfrm>
          <a:prstGeom prst="rect">
            <a:avLst/>
          </a:prstGeom>
          <a:gradFill>
            <a:gsLst>
              <a:gs pos="0">
                <a:schemeClr val="accent1">
                  <a:shade val="51000"/>
                  <a:satMod val="130000"/>
                  <a:lumMod val="70000"/>
                </a:schemeClr>
              </a:gs>
              <a:gs pos="80000">
                <a:schemeClr val="accent1">
                  <a:shade val="93000"/>
                  <a:satMod val="130000"/>
                  <a:lumMod val="70000"/>
                </a:schemeClr>
              </a:gs>
              <a:gs pos="100000">
                <a:schemeClr val="accent1">
                  <a:shade val="94000"/>
                  <a:satMod val="135000"/>
                  <a:lumMod val="70000"/>
                </a:schemeClr>
              </a:gs>
            </a:gsLst>
          </a:gra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9" name="Rectangle 38"/>
          <p:cNvSpPr/>
          <p:nvPr/>
        </p:nvSpPr>
        <p:spPr>
          <a:xfrm>
            <a:off x="6370320" y="5073102"/>
            <a:ext cx="381000" cy="42976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41" name="Rectangle 40"/>
          <p:cNvSpPr/>
          <p:nvPr/>
        </p:nvSpPr>
        <p:spPr>
          <a:xfrm>
            <a:off x="5981962" y="2592548"/>
            <a:ext cx="292133" cy="152400"/>
          </a:xfrm>
          <a:prstGeom prst="rect">
            <a:avLst/>
          </a:prstGeom>
          <a:gradFill>
            <a:gsLst>
              <a:gs pos="0">
                <a:schemeClr val="accent1">
                  <a:shade val="51000"/>
                  <a:satMod val="130000"/>
                  <a:lumMod val="70000"/>
                </a:schemeClr>
              </a:gs>
              <a:gs pos="80000">
                <a:schemeClr val="accent1">
                  <a:shade val="93000"/>
                  <a:satMod val="130000"/>
                  <a:lumMod val="70000"/>
                </a:schemeClr>
              </a:gs>
              <a:gs pos="100000">
                <a:schemeClr val="accent1">
                  <a:shade val="94000"/>
                  <a:satMod val="135000"/>
                  <a:lumMod val="70000"/>
                </a:schemeClr>
              </a:gs>
            </a:gsLst>
          </a:gra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42" name="Rectangle 41"/>
          <p:cNvSpPr/>
          <p:nvPr/>
        </p:nvSpPr>
        <p:spPr>
          <a:xfrm>
            <a:off x="7379920" y="2592548"/>
            <a:ext cx="292133" cy="1524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43" name="TextBox 42"/>
          <p:cNvSpPr txBox="1"/>
          <p:nvPr/>
        </p:nvSpPr>
        <p:spPr>
          <a:xfrm>
            <a:off x="6322027" y="2407138"/>
            <a:ext cx="916973" cy="523220"/>
          </a:xfrm>
          <a:prstGeom prst="rect">
            <a:avLst/>
          </a:prstGeom>
          <a:noFill/>
        </p:spPr>
        <p:txBody>
          <a:bodyPr wrap="square" lIns="45720" r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292929"/>
                </a:solidFill>
                <a:effectLst/>
                <a:uLnTx/>
                <a:uFillTx/>
                <a:latin typeface="Arial"/>
                <a:ea typeface="+mn-ea"/>
                <a:cs typeface="+mn-cs"/>
              </a:rPr>
              <a:t>Tangible Assets</a:t>
            </a:r>
          </a:p>
        </p:txBody>
      </p:sp>
      <p:sp>
        <p:nvSpPr>
          <p:cNvPr id="44" name="TextBox 43"/>
          <p:cNvSpPr txBox="1"/>
          <p:nvPr/>
        </p:nvSpPr>
        <p:spPr>
          <a:xfrm>
            <a:off x="7696200" y="2407138"/>
            <a:ext cx="1099568" cy="523220"/>
          </a:xfrm>
          <a:prstGeom prst="rect">
            <a:avLst/>
          </a:prstGeom>
          <a:noFill/>
        </p:spPr>
        <p:txBody>
          <a:bodyPr wrap="square" lIns="45720" r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292929"/>
                </a:solidFill>
                <a:effectLst/>
                <a:uLnTx/>
                <a:uFillTx/>
                <a:latin typeface="Arial"/>
                <a:ea typeface="+mn-ea"/>
                <a:cs typeface="+mn-cs"/>
              </a:rPr>
              <a:t>Intangible Assets</a:t>
            </a:r>
          </a:p>
        </p:txBody>
      </p:sp>
      <p:cxnSp>
        <p:nvCxnSpPr>
          <p:cNvPr id="40" name="Straight Connector 39"/>
          <p:cNvCxnSpPr/>
          <p:nvPr/>
        </p:nvCxnSpPr>
        <p:spPr>
          <a:xfrm>
            <a:off x="5638800" y="5502870"/>
            <a:ext cx="3017520" cy="0"/>
          </a:xfrm>
          <a:prstGeom prst="line">
            <a:avLst/>
          </a:prstGeom>
          <a:ln w="38100"/>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78231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randombar(horizontal)">
                                      <p:cBhvr>
                                        <p:cTn id="12" dur="500"/>
                                        <p:tgtEl>
                                          <p:spTgt spid="31"/>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randombar(horizontal)">
                                      <p:cBhvr>
                                        <p:cTn id="15" dur="500"/>
                                        <p:tgtEl>
                                          <p:spTgt spid="41"/>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randombar(horizontal)">
                                      <p:cBhvr>
                                        <p:cTn id="18" dur="500"/>
                                        <p:tgtEl>
                                          <p:spTgt spid="43"/>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randombar(horizontal)">
                                      <p:cBhvr>
                                        <p:cTn id="21" dur="500"/>
                                        <p:tgtEl>
                                          <p:spTgt spid="42"/>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randombar(horizontal)">
                                      <p:cBhvr>
                                        <p:cTn id="24" dur="500"/>
                                        <p:tgtEl>
                                          <p:spTgt spid="44"/>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randombar(horizontal)">
                                      <p:cBhvr>
                                        <p:cTn id="27" dur="500"/>
                                        <p:tgtEl>
                                          <p:spTgt spid="36"/>
                                        </p:tgtEl>
                                      </p:cBhvr>
                                    </p:animEffect>
                                  </p:childTnLst>
                                </p:cTn>
                              </p:par>
                              <p:par>
                                <p:cTn id="28" presetID="14" presetClass="entr" presetSubtype="10" fill="hold" nodeType="with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randombar(horizontal)">
                                      <p:cBhvr>
                                        <p:cTn id="30" dur="500"/>
                                        <p:tgtEl>
                                          <p:spTgt spid="40"/>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randombar(horizontal)">
                                      <p:cBhvr>
                                        <p:cTn id="33" dur="500"/>
                                        <p:tgtEl>
                                          <p:spTgt spid="37"/>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randombar(horizontal)">
                                      <p:cBhvr>
                                        <p:cTn id="38" dur="500"/>
                                        <p:tgtEl>
                                          <p:spTgt spid="32"/>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randombar(horizontal)">
                                      <p:cBhvr>
                                        <p:cTn id="41" dur="500"/>
                                        <p:tgtEl>
                                          <p:spTgt spid="38"/>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randombar(horizontal)">
                                      <p:cBhvr>
                                        <p:cTn id="44" dur="500"/>
                                        <p:tgtEl>
                                          <p:spTgt spid="34"/>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randombar(horizontal)">
                                      <p:cBhvr>
                                        <p:cTn id="47" dur="500"/>
                                        <p:tgtEl>
                                          <p:spTgt spid="39"/>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randombar(horizontal)">
                                      <p:cBhvr>
                                        <p:cTn id="52" dur="500"/>
                                        <p:tgtEl>
                                          <p:spTgt spid="35"/>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randombar(horizontal)">
                                      <p:cBhvr>
                                        <p:cTn id="55" dur="500"/>
                                        <p:tgtEl>
                                          <p:spTgt spid="33"/>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randombar(horizontal)">
                                      <p:cBhvr>
                                        <p:cTn id="58" dur="500"/>
                                        <p:tgtEl>
                                          <p:spTgt spid="29"/>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randombar(horizontal)">
                                      <p:cBhvr>
                                        <p:cTn id="6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9" grpId="0" animBg="1"/>
      <p:bldP spid="30" grpId="0" animBg="1"/>
      <p:bldP spid="31" grpId="0"/>
      <p:bldP spid="32" grpId="0"/>
      <p:bldP spid="33" grpId="0"/>
      <p:bldP spid="34" grpId="0"/>
      <p:bldP spid="35" grpId="0"/>
      <p:bldP spid="36" grpId="0"/>
      <p:bldP spid="37" grpId="0"/>
      <p:bldP spid="38" grpId="0" animBg="1"/>
      <p:bldP spid="39" grpId="0" animBg="1"/>
      <p:bldP spid="41" grpId="0" animBg="1"/>
      <p:bldP spid="42" grpId="0" animBg="1"/>
      <p:bldP spid="43" grpId="0"/>
      <p:bldP spid="44" grpId="0"/>
    </p:bldLst>
  </p:timing>
</p:sld>
</file>

<file path=ppt/theme/theme1.xml><?xml version="1.0" encoding="utf-8"?>
<a:theme xmlns:a="http://schemas.openxmlformats.org/drawingml/2006/main" name="Advantage">
  <a:themeElements>
    <a:clrScheme name="TDRP">
      <a:dk1>
        <a:srgbClr val="292929"/>
      </a:dk1>
      <a:lt1>
        <a:sysClr val="window" lastClr="FFFFFF"/>
      </a:lt1>
      <a:dk2>
        <a:srgbClr val="ED1C29"/>
      </a:dk2>
      <a:lt2>
        <a:srgbClr val="525456"/>
      </a:lt2>
      <a:accent1>
        <a:srgbClr val="FFFFFF"/>
      </a:accent1>
      <a:accent2>
        <a:srgbClr val="48AD97"/>
      </a:accent2>
      <a:accent3>
        <a:srgbClr val="97CB64"/>
      </a:accent3>
      <a:accent4>
        <a:srgbClr val="FCEF47"/>
      </a:accent4>
      <a:accent5>
        <a:srgbClr val="F68B33"/>
      </a:accent5>
      <a:accent6>
        <a:srgbClr val="525456"/>
      </a:accent6>
      <a:hlink>
        <a:srgbClr val="0000FF"/>
      </a:hlink>
      <a:folHlink>
        <a:srgbClr val="800080"/>
      </a:folHlink>
    </a:clrScheme>
    <a:fontScheme name="TDRP">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tx2">
                <a:lumMod val="50000"/>
              </a:schemeClr>
            </a:gs>
            <a:gs pos="34000">
              <a:schemeClr val="tx2">
                <a:lumMod val="75000"/>
              </a:schemeClr>
            </a:gs>
            <a:gs pos="100000">
              <a:schemeClr val="tx2"/>
            </a:gs>
          </a:gsLst>
          <a:lin ang="16200000" scaled="0"/>
        </a:gradFill>
        <a:ln>
          <a:noFill/>
        </a:ln>
      </a:spPr>
      <a:bodyPr rtlCol="0" anchor="ctr"/>
      <a:lstStyle>
        <a:defPPr algn="ctr">
          <a:defRPr/>
        </a:defPPr>
      </a:lstStyle>
      <a:style>
        <a:lnRef idx="1">
          <a:schemeClr val="accent1"/>
        </a:lnRef>
        <a:fillRef idx="1001">
          <a:schemeClr val="dk2"/>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7698</TotalTime>
  <Words>3954</Words>
  <Application>Microsoft Office PowerPoint</Application>
  <PresentationFormat>On-screen Show (4:3)</PresentationFormat>
  <Paragraphs>611</Paragraphs>
  <Slides>59</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59</vt:i4>
      </vt:variant>
    </vt:vector>
  </HeadingPairs>
  <TitlesOfParts>
    <vt:vector size="67" baseType="lpstr">
      <vt:lpstr>Arial</vt:lpstr>
      <vt:lpstr>Calibri</vt:lpstr>
      <vt:lpstr>Lucida Grande</vt:lpstr>
      <vt:lpstr>Times New Roman</vt:lpstr>
      <vt:lpstr>Verdana</vt:lpstr>
      <vt:lpstr>Whitney HTF Regular</vt:lpstr>
      <vt:lpstr>Wingdings</vt:lpstr>
      <vt:lpstr>Advantage</vt:lpstr>
      <vt:lpstr>The SEC Has Mandated Public Reporting of Key Human Capital Measures: Are You  Ready?  </vt:lpstr>
      <vt:lpstr>Logistics for Today’s Webinar</vt:lpstr>
      <vt:lpstr>Your Facilitator</vt:lpstr>
      <vt:lpstr>The Center for Talent Reporting: The Home of TDRp</vt:lpstr>
      <vt:lpstr>Our Partners </vt:lpstr>
      <vt:lpstr>Today’s Discussion</vt:lpstr>
      <vt:lpstr>The New SEC Rule</vt:lpstr>
      <vt:lpstr>SEC Has Mandated Public Disclosure of Human Capital Information</vt:lpstr>
      <vt:lpstr>Human Capital Is Now Far More Important than Physical Capital</vt:lpstr>
      <vt:lpstr>The SEC Proposal to Fundamentally Change Reporting</vt:lpstr>
      <vt:lpstr>The SEC Final Rule for Human Capital Disclosure</vt:lpstr>
      <vt:lpstr>Definition of Materiality</vt:lpstr>
      <vt:lpstr>From a Risk Mitigation Perspective</vt:lpstr>
      <vt:lpstr>Three Basic Strategies</vt:lpstr>
      <vt:lpstr>What Have Early Adopters Done?</vt:lpstr>
      <vt:lpstr>What Have Recent Adopters Done? (Continued) </vt:lpstr>
      <vt:lpstr>What Have Recent Adopters Done? (Continued) </vt:lpstr>
      <vt:lpstr>What Will the SEC Do?</vt:lpstr>
      <vt:lpstr>How the ISO Standard for Reporting Can Help</vt:lpstr>
      <vt:lpstr>How the ISO Standard Can Help</vt:lpstr>
      <vt:lpstr>The ISO Human Capital Reporting Standard</vt:lpstr>
      <vt:lpstr>ISO Recommended Measures</vt:lpstr>
      <vt:lpstr>Ten Measures for External Reporting by All Organizations</vt:lpstr>
      <vt:lpstr>Thirteen Additional Measures for External Reporting by Large Organizations</vt:lpstr>
      <vt:lpstr>Focus on Key Measures: Total Workforce Cost</vt:lpstr>
      <vt:lpstr>Focus on Key Measures: Human Capital ROI</vt:lpstr>
      <vt:lpstr>Focus on Key Measures: Human Capital ROI  (continued)</vt:lpstr>
      <vt:lpstr>Focus on Key Measures: Turnover Rate</vt:lpstr>
      <vt:lpstr>Focus on Key Measures: Total Development and Training Cost</vt:lpstr>
      <vt:lpstr>Focus on Key Measures: Percentage of Employees Who Have Completed Training on Compliance and Ethics</vt:lpstr>
      <vt:lpstr>Focus on Key Measures: Diversity</vt:lpstr>
      <vt:lpstr>Focus on Key Measures: Leadership Trust</vt:lpstr>
      <vt:lpstr>Focus on Key Measures: Time to Fill</vt:lpstr>
      <vt:lpstr>Focus on Key Measures: Percentage Filled Internally</vt:lpstr>
      <vt:lpstr>Additional Metrics to Consider</vt:lpstr>
      <vt:lpstr>Your Human Capital Reporting Strategy</vt:lpstr>
      <vt:lpstr>What You Can Do Now </vt:lpstr>
      <vt:lpstr>Your Human Capital Reporting Strategy</vt:lpstr>
      <vt:lpstr>Starting List for Consideration By SEC Category                                           </vt:lpstr>
      <vt:lpstr>Starting List for Consideration By SEC Category                                           </vt:lpstr>
      <vt:lpstr>Starting List for Consideration By SEC Category                                           </vt:lpstr>
      <vt:lpstr>Conclusion</vt:lpstr>
      <vt:lpstr>These Changes Will Impact All Organizations</vt:lpstr>
      <vt:lpstr>What Happens Next?</vt:lpstr>
      <vt:lpstr>Conclusion: Change Is Coming!</vt:lpstr>
      <vt:lpstr>Learn More </vt:lpstr>
      <vt:lpstr>Ways to Accelerate Your Mastery</vt:lpstr>
      <vt:lpstr>Measurement Demystified Workshop</vt:lpstr>
      <vt:lpstr>Implementing TDRP Virtual Workshop</vt:lpstr>
      <vt:lpstr>Want to Learn More about the New ISO Standard for L&amp;D Metrics?</vt:lpstr>
      <vt:lpstr>Become a Member of the Center for Talent Reporting</vt:lpstr>
      <vt:lpstr>Learn More about TDRP</vt:lpstr>
      <vt:lpstr>Appendix: Starting List of Metrics for Consideration by Category</vt:lpstr>
      <vt:lpstr>Starting List for Consideration                                           </vt:lpstr>
      <vt:lpstr>Starting List for Consideration (cont.)</vt:lpstr>
      <vt:lpstr>Starting List for Consideration (cont.)</vt:lpstr>
      <vt:lpstr>Starting List for Consideration                                           </vt:lpstr>
      <vt:lpstr>Starting List for Consideration (cont.)</vt:lpstr>
      <vt:lpstr>Starting List for Consideration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Vance</dc:creator>
  <cp:lastModifiedBy>David Vance</cp:lastModifiedBy>
  <cp:revision>133</cp:revision>
  <dcterms:created xsi:type="dcterms:W3CDTF">2021-02-24T23:00:54Z</dcterms:created>
  <dcterms:modified xsi:type="dcterms:W3CDTF">2023-09-05T15:28:24Z</dcterms:modified>
</cp:coreProperties>
</file>